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3"/>
  </p:notesMasterIdLst>
  <p:sldIdLst>
    <p:sldId id="256" r:id="rId2"/>
    <p:sldId id="858" r:id="rId3"/>
    <p:sldId id="859" r:id="rId4"/>
    <p:sldId id="860" r:id="rId5"/>
    <p:sldId id="309" r:id="rId6"/>
    <p:sldId id="310" r:id="rId7"/>
    <p:sldId id="311" r:id="rId8"/>
    <p:sldId id="312" r:id="rId9"/>
    <p:sldId id="313" r:id="rId10"/>
    <p:sldId id="314" r:id="rId11"/>
    <p:sldId id="315" r:id="rId12"/>
    <p:sldId id="316" r:id="rId13"/>
    <p:sldId id="317" r:id="rId14"/>
    <p:sldId id="318" r:id="rId15"/>
    <p:sldId id="861" r:id="rId16"/>
    <p:sldId id="320" r:id="rId17"/>
    <p:sldId id="321" r:id="rId18"/>
    <p:sldId id="322" r:id="rId19"/>
    <p:sldId id="323" r:id="rId20"/>
    <p:sldId id="324" r:id="rId21"/>
    <p:sldId id="325" r:id="rId22"/>
    <p:sldId id="326" r:id="rId23"/>
    <p:sldId id="327" r:id="rId24"/>
    <p:sldId id="328" r:id="rId25"/>
    <p:sldId id="329" r:id="rId26"/>
    <p:sldId id="330" r:id="rId27"/>
    <p:sldId id="331" r:id="rId28"/>
    <p:sldId id="332" r:id="rId29"/>
    <p:sldId id="333" r:id="rId30"/>
    <p:sldId id="334" r:id="rId31"/>
    <p:sldId id="335" r:id="rId32"/>
    <p:sldId id="336" r:id="rId33"/>
    <p:sldId id="337" r:id="rId34"/>
    <p:sldId id="338" r:id="rId35"/>
    <p:sldId id="339" r:id="rId36"/>
    <p:sldId id="340" r:id="rId37"/>
    <p:sldId id="341" r:id="rId38"/>
    <p:sldId id="342" r:id="rId39"/>
    <p:sldId id="343" r:id="rId40"/>
    <p:sldId id="344" r:id="rId41"/>
    <p:sldId id="345" r:id="rId42"/>
    <p:sldId id="346" r:id="rId43"/>
    <p:sldId id="347" r:id="rId44"/>
    <p:sldId id="348" r:id="rId45"/>
    <p:sldId id="349" r:id="rId46"/>
    <p:sldId id="350" r:id="rId47"/>
    <p:sldId id="351" r:id="rId48"/>
    <p:sldId id="352" r:id="rId49"/>
    <p:sldId id="353" r:id="rId50"/>
    <p:sldId id="354" r:id="rId51"/>
    <p:sldId id="355" r:id="rId52"/>
    <p:sldId id="356" r:id="rId53"/>
    <p:sldId id="357" r:id="rId54"/>
    <p:sldId id="358" r:id="rId55"/>
    <p:sldId id="359" r:id="rId56"/>
    <p:sldId id="360" r:id="rId57"/>
    <p:sldId id="361" r:id="rId58"/>
    <p:sldId id="862" r:id="rId59"/>
    <p:sldId id="867" r:id="rId60"/>
    <p:sldId id="868" r:id="rId61"/>
    <p:sldId id="869" r:id="rId62"/>
    <p:sldId id="870" r:id="rId63"/>
    <p:sldId id="863" r:id="rId64"/>
    <p:sldId id="864" r:id="rId65"/>
    <p:sldId id="865" r:id="rId66"/>
    <p:sldId id="871" r:id="rId67"/>
    <p:sldId id="872" r:id="rId68"/>
    <p:sldId id="362" r:id="rId69"/>
    <p:sldId id="363" r:id="rId70"/>
    <p:sldId id="364" r:id="rId71"/>
    <p:sldId id="365" r:id="rId72"/>
    <p:sldId id="366" r:id="rId73"/>
    <p:sldId id="367" r:id="rId74"/>
    <p:sldId id="368" r:id="rId75"/>
    <p:sldId id="369" r:id="rId76"/>
    <p:sldId id="370" r:id="rId77"/>
    <p:sldId id="371" r:id="rId78"/>
    <p:sldId id="372" r:id="rId79"/>
    <p:sldId id="373" r:id="rId80"/>
    <p:sldId id="374" r:id="rId81"/>
    <p:sldId id="375" r:id="rId82"/>
    <p:sldId id="376" r:id="rId83"/>
    <p:sldId id="377" r:id="rId84"/>
    <p:sldId id="378" r:id="rId85"/>
    <p:sldId id="379" r:id="rId86"/>
    <p:sldId id="380" r:id="rId87"/>
    <p:sldId id="381" r:id="rId88"/>
    <p:sldId id="382" r:id="rId89"/>
    <p:sldId id="383" r:id="rId90"/>
    <p:sldId id="384" r:id="rId91"/>
    <p:sldId id="385" r:id="rId9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7C39"/>
    <a:srgbClr val="17848A"/>
    <a:srgbClr val="0F7387"/>
    <a:srgbClr val="167D82"/>
    <a:srgbClr val="BF9000"/>
    <a:srgbClr val="148488"/>
    <a:srgbClr val="03668A"/>
    <a:srgbClr val="D0AD42"/>
    <a:srgbClr val="F5F5F3"/>
    <a:srgbClr val="1182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1" autoAdjust="0"/>
    <p:restoredTop sz="94061" autoAdjust="0"/>
  </p:normalViewPr>
  <p:slideViewPr>
    <p:cSldViewPr snapToGrid="0" showGuides="1">
      <p:cViewPr varScale="1">
        <p:scale>
          <a:sx n="66" d="100"/>
          <a:sy n="66" d="100"/>
        </p:scale>
        <p:origin x="810"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08C9F5-3D12-42D2-960B-BAA3B957A39A}" type="datetimeFigureOut">
              <a:rPr lang="en-US" smtClean="0"/>
              <a:t>7/12/2026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FF497B-2F17-4CD8-8255-0FD311186119}" type="slidenum">
              <a:rPr lang="en-US" smtClean="0"/>
              <a:t>‹#›</a:t>
            </a:fld>
            <a:endParaRPr lang="en-US"/>
          </a:p>
        </p:txBody>
      </p:sp>
    </p:spTree>
    <p:extLst>
      <p:ext uri="{BB962C8B-B14F-4D97-AF65-F5344CB8AC3E}">
        <p14:creationId xmlns:p14="http://schemas.microsoft.com/office/powerpoint/2010/main" val="2455700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1</a:t>
            </a:fld>
            <a:endParaRPr lang="en-US"/>
          </a:p>
        </p:txBody>
      </p:sp>
    </p:spTree>
    <p:extLst>
      <p:ext uri="{BB962C8B-B14F-4D97-AF65-F5344CB8AC3E}">
        <p14:creationId xmlns:p14="http://schemas.microsoft.com/office/powerpoint/2010/main" val="510860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18</a:t>
            </a:fld>
            <a:endParaRPr lang="en-US"/>
          </a:p>
        </p:txBody>
      </p:sp>
    </p:spTree>
    <p:extLst>
      <p:ext uri="{BB962C8B-B14F-4D97-AF65-F5344CB8AC3E}">
        <p14:creationId xmlns:p14="http://schemas.microsoft.com/office/powerpoint/2010/main" val="2160102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20</a:t>
            </a:fld>
            <a:endParaRPr lang="en-US"/>
          </a:p>
        </p:txBody>
      </p:sp>
    </p:spTree>
    <p:extLst>
      <p:ext uri="{BB962C8B-B14F-4D97-AF65-F5344CB8AC3E}">
        <p14:creationId xmlns:p14="http://schemas.microsoft.com/office/powerpoint/2010/main" val="18055737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22</a:t>
            </a:fld>
            <a:endParaRPr lang="en-US"/>
          </a:p>
        </p:txBody>
      </p:sp>
    </p:spTree>
    <p:extLst>
      <p:ext uri="{BB962C8B-B14F-4D97-AF65-F5344CB8AC3E}">
        <p14:creationId xmlns:p14="http://schemas.microsoft.com/office/powerpoint/2010/main" val="1266376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24</a:t>
            </a:fld>
            <a:endParaRPr lang="en-US"/>
          </a:p>
        </p:txBody>
      </p:sp>
    </p:spTree>
    <p:extLst>
      <p:ext uri="{BB962C8B-B14F-4D97-AF65-F5344CB8AC3E}">
        <p14:creationId xmlns:p14="http://schemas.microsoft.com/office/powerpoint/2010/main" val="33391193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26</a:t>
            </a:fld>
            <a:endParaRPr lang="en-US"/>
          </a:p>
        </p:txBody>
      </p:sp>
    </p:spTree>
    <p:extLst>
      <p:ext uri="{BB962C8B-B14F-4D97-AF65-F5344CB8AC3E}">
        <p14:creationId xmlns:p14="http://schemas.microsoft.com/office/powerpoint/2010/main" val="7317428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28</a:t>
            </a:fld>
            <a:endParaRPr lang="en-US"/>
          </a:p>
        </p:txBody>
      </p:sp>
    </p:spTree>
    <p:extLst>
      <p:ext uri="{BB962C8B-B14F-4D97-AF65-F5344CB8AC3E}">
        <p14:creationId xmlns:p14="http://schemas.microsoft.com/office/powerpoint/2010/main" val="283381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30</a:t>
            </a:fld>
            <a:endParaRPr lang="en-US"/>
          </a:p>
        </p:txBody>
      </p:sp>
    </p:spTree>
    <p:extLst>
      <p:ext uri="{BB962C8B-B14F-4D97-AF65-F5344CB8AC3E}">
        <p14:creationId xmlns:p14="http://schemas.microsoft.com/office/powerpoint/2010/main" val="19015259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32</a:t>
            </a:fld>
            <a:endParaRPr lang="en-US"/>
          </a:p>
        </p:txBody>
      </p:sp>
    </p:spTree>
    <p:extLst>
      <p:ext uri="{BB962C8B-B14F-4D97-AF65-F5344CB8AC3E}">
        <p14:creationId xmlns:p14="http://schemas.microsoft.com/office/powerpoint/2010/main" val="25562679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34</a:t>
            </a:fld>
            <a:endParaRPr lang="en-US"/>
          </a:p>
        </p:txBody>
      </p:sp>
    </p:spTree>
    <p:extLst>
      <p:ext uri="{BB962C8B-B14F-4D97-AF65-F5344CB8AC3E}">
        <p14:creationId xmlns:p14="http://schemas.microsoft.com/office/powerpoint/2010/main" val="3939080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36</a:t>
            </a:fld>
            <a:endParaRPr lang="en-US"/>
          </a:p>
        </p:txBody>
      </p:sp>
    </p:spTree>
    <p:extLst>
      <p:ext uri="{BB962C8B-B14F-4D97-AF65-F5344CB8AC3E}">
        <p14:creationId xmlns:p14="http://schemas.microsoft.com/office/powerpoint/2010/main" val="3414333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2</a:t>
            </a:fld>
            <a:endParaRPr lang="en-US"/>
          </a:p>
        </p:txBody>
      </p:sp>
    </p:spTree>
    <p:extLst>
      <p:ext uri="{BB962C8B-B14F-4D97-AF65-F5344CB8AC3E}">
        <p14:creationId xmlns:p14="http://schemas.microsoft.com/office/powerpoint/2010/main" val="3623369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38</a:t>
            </a:fld>
            <a:endParaRPr lang="en-US"/>
          </a:p>
        </p:txBody>
      </p:sp>
    </p:spTree>
    <p:extLst>
      <p:ext uri="{BB962C8B-B14F-4D97-AF65-F5344CB8AC3E}">
        <p14:creationId xmlns:p14="http://schemas.microsoft.com/office/powerpoint/2010/main" val="974779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40</a:t>
            </a:fld>
            <a:endParaRPr lang="en-US"/>
          </a:p>
        </p:txBody>
      </p:sp>
    </p:spTree>
    <p:extLst>
      <p:ext uri="{BB962C8B-B14F-4D97-AF65-F5344CB8AC3E}">
        <p14:creationId xmlns:p14="http://schemas.microsoft.com/office/powerpoint/2010/main" val="1001247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42</a:t>
            </a:fld>
            <a:endParaRPr lang="en-US"/>
          </a:p>
        </p:txBody>
      </p:sp>
    </p:spTree>
    <p:extLst>
      <p:ext uri="{BB962C8B-B14F-4D97-AF65-F5344CB8AC3E}">
        <p14:creationId xmlns:p14="http://schemas.microsoft.com/office/powerpoint/2010/main" val="33849250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44</a:t>
            </a:fld>
            <a:endParaRPr lang="en-US"/>
          </a:p>
        </p:txBody>
      </p:sp>
    </p:spTree>
    <p:extLst>
      <p:ext uri="{BB962C8B-B14F-4D97-AF65-F5344CB8AC3E}">
        <p14:creationId xmlns:p14="http://schemas.microsoft.com/office/powerpoint/2010/main" val="20238450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46</a:t>
            </a:fld>
            <a:endParaRPr lang="en-US"/>
          </a:p>
        </p:txBody>
      </p:sp>
    </p:spTree>
    <p:extLst>
      <p:ext uri="{BB962C8B-B14F-4D97-AF65-F5344CB8AC3E}">
        <p14:creationId xmlns:p14="http://schemas.microsoft.com/office/powerpoint/2010/main" val="37578101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48</a:t>
            </a:fld>
            <a:endParaRPr lang="en-US"/>
          </a:p>
        </p:txBody>
      </p:sp>
    </p:spTree>
    <p:extLst>
      <p:ext uri="{BB962C8B-B14F-4D97-AF65-F5344CB8AC3E}">
        <p14:creationId xmlns:p14="http://schemas.microsoft.com/office/powerpoint/2010/main" val="21119999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50</a:t>
            </a:fld>
            <a:endParaRPr lang="en-US"/>
          </a:p>
        </p:txBody>
      </p:sp>
    </p:spTree>
    <p:extLst>
      <p:ext uri="{BB962C8B-B14F-4D97-AF65-F5344CB8AC3E}">
        <p14:creationId xmlns:p14="http://schemas.microsoft.com/office/powerpoint/2010/main" val="2836343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52</a:t>
            </a:fld>
            <a:endParaRPr lang="en-US"/>
          </a:p>
        </p:txBody>
      </p:sp>
    </p:spTree>
    <p:extLst>
      <p:ext uri="{BB962C8B-B14F-4D97-AF65-F5344CB8AC3E}">
        <p14:creationId xmlns:p14="http://schemas.microsoft.com/office/powerpoint/2010/main" val="42085491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54</a:t>
            </a:fld>
            <a:endParaRPr lang="en-US"/>
          </a:p>
        </p:txBody>
      </p:sp>
    </p:spTree>
    <p:extLst>
      <p:ext uri="{BB962C8B-B14F-4D97-AF65-F5344CB8AC3E}">
        <p14:creationId xmlns:p14="http://schemas.microsoft.com/office/powerpoint/2010/main" val="26748532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56</a:t>
            </a:fld>
            <a:endParaRPr lang="en-US"/>
          </a:p>
        </p:txBody>
      </p:sp>
    </p:spTree>
    <p:extLst>
      <p:ext uri="{BB962C8B-B14F-4D97-AF65-F5344CB8AC3E}">
        <p14:creationId xmlns:p14="http://schemas.microsoft.com/office/powerpoint/2010/main" val="1693013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4</a:t>
            </a:fld>
            <a:endParaRPr lang="en-US"/>
          </a:p>
        </p:txBody>
      </p:sp>
    </p:spTree>
    <p:extLst>
      <p:ext uri="{BB962C8B-B14F-4D97-AF65-F5344CB8AC3E}">
        <p14:creationId xmlns:p14="http://schemas.microsoft.com/office/powerpoint/2010/main" val="9312510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58</a:t>
            </a:fld>
            <a:endParaRPr lang="en-US"/>
          </a:p>
        </p:txBody>
      </p:sp>
    </p:spTree>
    <p:extLst>
      <p:ext uri="{BB962C8B-B14F-4D97-AF65-F5344CB8AC3E}">
        <p14:creationId xmlns:p14="http://schemas.microsoft.com/office/powerpoint/2010/main" val="22867752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60</a:t>
            </a:fld>
            <a:endParaRPr lang="en-US"/>
          </a:p>
        </p:txBody>
      </p:sp>
    </p:spTree>
    <p:extLst>
      <p:ext uri="{BB962C8B-B14F-4D97-AF65-F5344CB8AC3E}">
        <p14:creationId xmlns:p14="http://schemas.microsoft.com/office/powerpoint/2010/main" val="30151798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62</a:t>
            </a:fld>
            <a:endParaRPr lang="en-US"/>
          </a:p>
        </p:txBody>
      </p:sp>
    </p:spTree>
    <p:extLst>
      <p:ext uri="{BB962C8B-B14F-4D97-AF65-F5344CB8AC3E}">
        <p14:creationId xmlns:p14="http://schemas.microsoft.com/office/powerpoint/2010/main" val="26054368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64</a:t>
            </a:fld>
            <a:endParaRPr lang="en-US"/>
          </a:p>
        </p:txBody>
      </p:sp>
    </p:spTree>
    <p:extLst>
      <p:ext uri="{BB962C8B-B14F-4D97-AF65-F5344CB8AC3E}">
        <p14:creationId xmlns:p14="http://schemas.microsoft.com/office/powerpoint/2010/main" val="34806285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66</a:t>
            </a:fld>
            <a:endParaRPr lang="en-US"/>
          </a:p>
        </p:txBody>
      </p:sp>
    </p:spTree>
    <p:extLst>
      <p:ext uri="{BB962C8B-B14F-4D97-AF65-F5344CB8AC3E}">
        <p14:creationId xmlns:p14="http://schemas.microsoft.com/office/powerpoint/2010/main" val="39780648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68</a:t>
            </a:fld>
            <a:endParaRPr lang="en-US"/>
          </a:p>
        </p:txBody>
      </p:sp>
    </p:spTree>
    <p:extLst>
      <p:ext uri="{BB962C8B-B14F-4D97-AF65-F5344CB8AC3E}">
        <p14:creationId xmlns:p14="http://schemas.microsoft.com/office/powerpoint/2010/main" val="16688570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70</a:t>
            </a:fld>
            <a:endParaRPr lang="en-US"/>
          </a:p>
        </p:txBody>
      </p:sp>
    </p:spTree>
    <p:extLst>
      <p:ext uri="{BB962C8B-B14F-4D97-AF65-F5344CB8AC3E}">
        <p14:creationId xmlns:p14="http://schemas.microsoft.com/office/powerpoint/2010/main" val="15969943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72</a:t>
            </a:fld>
            <a:endParaRPr lang="en-US"/>
          </a:p>
        </p:txBody>
      </p:sp>
    </p:spTree>
    <p:extLst>
      <p:ext uri="{BB962C8B-B14F-4D97-AF65-F5344CB8AC3E}">
        <p14:creationId xmlns:p14="http://schemas.microsoft.com/office/powerpoint/2010/main" val="37563987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74</a:t>
            </a:fld>
            <a:endParaRPr lang="en-US"/>
          </a:p>
        </p:txBody>
      </p:sp>
    </p:spTree>
    <p:extLst>
      <p:ext uri="{BB962C8B-B14F-4D97-AF65-F5344CB8AC3E}">
        <p14:creationId xmlns:p14="http://schemas.microsoft.com/office/powerpoint/2010/main" val="39487456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76</a:t>
            </a:fld>
            <a:endParaRPr lang="en-US"/>
          </a:p>
        </p:txBody>
      </p:sp>
    </p:spTree>
    <p:extLst>
      <p:ext uri="{BB962C8B-B14F-4D97-AF65-F5344CB8AC3E}">
        <p14:creationId xmlns:p14="http://schemas.microsoft.com/office/powerpoint/2010/main" val="3081339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6</a:t>
            </a:fld>
            <a:endParaRPr lang="en-US"/>
          </a:p>
        </p:txBody>
      </p:sp>
    </p:spTree>
    <p:extLst>
      <p:ext uri="{BB962C8B-B14F-4D97-AF65-F5344CB8AC3E}">
        <p14:creationId xmlns:p14="http://schemas.microsoft.com/office/powerpoint/2010/main" val="28171452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78</a:t>
            </a:fld>
            <a:endParaRPr lang="en-US"/>
          </a:p>
        </p:txBody>
      </p:sp>
    </p:spTree>
    <p:extLst>
      <p:ext uri="{BB962C8B-B14F-4D97-AF65-F5344CB8AC3E}">
        <p14:creationId xmlns:p14="http://schemas.microsoft.com/office/powerpoint/2010/main" val="31584010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80</a:t>
            </a:fld>
            <a:endParaRPr lang="en-US"/>
          </a:p>
        </p:txBody>
      </p:sp>
    </p:spTree>
    <p:extLst>
      <p:ext uri="{BB962C8B-B14F-4D97-AF65-F5344CB8AC3E}">
        <p14:creationId xmlns:p14="http://schemas.microsoft.com/office/powerpoint/2010/main" val="18517885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82</a:t>
            </a:fld>
            <a:endParaRPr lang="en-US"/>
          </a:p>
        </p:txBody>
      </p:sp>
    </p:spTree>
    <p:extLst>
      <p:ext uri="{BB962C8B-B14F-4D97-AF65-F5344CB8AC3E}">
        <p14:creationId xmlns:p14="http://schemas.microsoft.com/office/powerpoint/2010/main" val="641693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84</a:t>
            </a:fld>
            <a:endParaRPr lang="en-US"/>
          </a:p>
        </p:txBody>
      </p:sp>
    </p:spTree>
    <p:extLst>
      <p:ext uri="{BB962C8B-B14F-4D97-AF65-F5344CB8AC3E}">
        <p14:creationId xmlns:p14="http://schemas.microsoft.com/office/powerpoint/2010/main" val="22688836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86</a:t>
            </a:fld>
            <a:endParaRPr lang="en-US"/>
          </a:p>
        </p:txBody>
      </p:sp>
    </p:spTree>
    <p:extLst>
      <p:ext uri="{BB962C8B-B14F-4D97-AF65-F5344CB8AC3E}">
        <p14:creationId xmlns:p14="http://schemas.microsoft.com/office/powerpoint/2010/main" val="24262843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88</a:t>
            </a:fld>
            <a:endParaRPr lang="en-US"/>
          </a:p>
        </p:txBody>
      </p:sp>
    </p:spTree>
    <p:extLst>
      <p:ext uri="{BB962C8B-B14F-4D97-AF65-F5344CB8AC3E}">
        <p14:creationId xmlns:p14="http://schemas.microsoft.com/office/powerpoint/2010/main" val="39574045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90</a:t>
            </a:fld>
            <a:endParaRPr lang="en-US"/>
          </a:p>
        </p:txBody>
      </p:sp>
    </p:spTree>
    <p:extLst>
      <p:ext uri="{BB962C8B-B14F-4D97-AF65-F5344CB8AC3E}">
        <p14:creationId xmlns:p14="http://schemas.microsoft.com/office/powerpoint/2010/main" val="593981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8</a:t>
            </a:fld>
            <a:endParaRPr lang="en-US"/>
          </a:p>
        </p:txBody>
      </p:sp>
    </p:spTree>
    <p:extLst>
      <p:ext uri="{BB962C8B-B14F-4D97-AF65-F5344CB8AC3E}">
        <p14:creationId xmlns:p14="http://schemas.microsoft.com/office/powerpoint/2010/main" val="1453007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10</a:t>
            </a:fld>
            <a:endParaRPr lang="en-US"/>
          </a:p>
        </p:txBody>
      </p:sp>
    </p:spTree>
    <p:extLst>
      <p:ext uri="{BB962C8B-B14F-4D97-AF65-F5344CB8AC3E}">
        <p14:creationId xmlns:p14="http://schemas.microsoft.com/office/powerpoint/2010/main" val="94234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12</a:t>
            </a:fld>
            <a:endParaRPr lang="en-US"/>
          </a:p>
        </p:txBody>
      </p:sp>
    </p:spTree>
    <p:extLst>
      <p:ext uri="{BB962C8B-B14F-4D97-AF65-F5344CB8AC3E}">
        <p14:creationId xmlns:p14="http://schemas.microsoft.com/office/powerpoint/2010/main" val="2849897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14</a:t>
            </a:fld>
            <a:endParaRPr lang="en-US"/>
          </a:p>
        </p:txBody>
      </p:sp>
    </p:spTree>
    <p:extLst>
      <p:ext uri="{BB962C8B-B14F-4D97-AF65-F5344CB8AC3E}">
        <p14:creationId xmlns:p14="http://schemas.microsoft.com/office/powerpoint/2010/main" val="3563410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BFF497B-2F17-4CD8-8255-0FD311186119}" type="slidenum">
              <a:rPr lang="en-US" smtClean="0"/>
              <a:t>16</a:t>
            </a:fld>
            <a:endParaRPr lang="en-US"/>
          </a:p>
        </p:txBody>
      </p:sp>
    </p:spTree>
    <p:extLst>
      <p:ext uri="{BB962C8B-B14F-4D97-AF65-F5344CB8AC3E}">
        <p14:creationId xmlns:p14="http://schemas.microsoft.com/office/powerpoint/2010/main" val="789961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1E702DB-06BE-44CE-81A1-A343718DC061}" type="datetimeFigureOut">
              <a:rPr lang="en-US" smtClean="0"/>
              <a:t>7/12/2026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17360-4F5B-4F9E-A6C4-0409905BCF8D}" type="slidenum">
              <a:rPr lang="en-US" smtClean="0"/>
              <a:t>‹#›</a:t>
            </a:fld>
            <a:endParaRPr lang="en-US"/>
          </a:p>
        </p:txBody>
      </p:sp>
    </p:spTree>
    <p:extLst>
      <p:ext uri="{BB962C8B-B14F-4D97-AF65-F5344CB8AC3E}">
        <p14:creationId xmlns:p14="http://schemas.microsoft.com/office/powerpoint/2010/main" val="1604647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1E702DB-06BE-44CE-81A1-A343718DC061}" type="datetimeFigureOut">
              <a:rPr lang="en-US" smtClean="0"/>
              <a:t>7/12/2026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17360-4F5B-4F9E-A6C4-0409905BCF8D}" type="slidenum">
              <a:rPr lang="en-US" smtClean="0"/>
              <a:t>‹#›</a:t>
            </a:fld>
            <a:endParaRPr lang="en-US"/>
          </a:p>
        </p:txBody>
      </p:sp>
    </p:spTree>
    <p:extLst>
      <p:ext uri="{BB962C8B-B14F-4D97-AF65-F5344CB8AC3E}">
        <p14:creationId xmlns:p14="http://schemas.microsoft.com/office/powerpoint/2010/main" val="2391941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1E702DB-06BE-44CE-81A1-A343718DC061}" type="datetimeFigureOut">
              <a:rPr lang="en-US" smtClean="0"/>
              <a:t>7/12/2026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17360-4F5B-4F9E-A6C4-0409905BCF8D}" type="slidenum">
              <a:rPr lang="en-US" smtClean="0"/>
              <a:t>‹#›</a:t>
            </a:fld>
            <a:endParaRPr lang="en-US"/>
          </a:p>
        </p:txBody>
      </p:sp>
    </p:spTree>
    <p:extLst>
      <p:ext uri="{BB962C8B-B14F-4D97-AF65-F5344CB8AC3E}">
        <p14:creationId xmlns:p14="http://schemas.microsoft.com/office/powerpoint/2010/main" val="1941358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4374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1E702DB-06BE-44CE-81A1-A343718DC061}" type="datetimeFigureOut">
              <a:rPr lang="en-US" smtClean="0"/>
              <a:t>7/12/2026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17360-4F5B-4F9E-A6C4-0409905BCF8D}" type="slidenum">
              <a:rPr lang="en-US" smtClean="0"/>
              <a:t>‹#›</a:t>
            </a:fld>
            <a:endParaRPr lang="en-US"/>
          </a:p>
        </p:txBody>
      </p:sp>
    </p:spTree>
    <p:extLst>
      <p:ext uri="{BB962C8B-B14F-4D97-AF65-F5344CB8AC3E}">
        <p14:creationId xmlns:p14="http://schemas.microsoft.com/office/powerpoint/2010/main" val="1243346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E702DB-06BE-44CE-81A1-A343718DC061}" type="datetimeFigureOut">
              <a:rPr lang="en-US" smtClean="0"/>
              <a:t>7/12/2026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17360-4F5B-4F9E-A6C4-0409905BCF8D}" type="slidenum">
              <a:rPr lang="en-US" smtClean="0"/>
              <a:t>‹#›</a:t>
            </a:fld>
            <a:endParaRPr lang="en-US"/>
          </a:p>
        </p:txBody>
      </p:sp>
    </p:spTree>
    <p:extLst>
      <p:ext uri="{BB962C8B-B14F-4D97-AF65-F5344CB8AC3E}">
        <p14:creationId xmlns:p14="http://schemas.microsoft.com/office/powerpoint/2010/main" val="4078683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1E702DB-06BE-44CE-81A1-A343718DC061}" type="datetimeFigureOut">
              <a:rPr lang="en-US" smtClean="0"/>
              <a:t>7/12/2026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D17360-4F5B-4F9E-A6C4-0409905BCF8D}" type="slidenum">
              <a:rPr lang="en-US" smtClean="0"/>
              <a:t>‹#›</a:t>
            </a:fld>
            <a:endParaRPr lang="en-US"/>
          </a:p>
        </p:txBody>
      </p:sp>
    </p:spTree>
    <p:extLst>
      <p:ext uri="{BB962C8B-B14F-4D97-AF65-F5344CB8AC3E}">
        <p14:creationId xmlns:p14="http://schemas.microsoft.com/office/powerpoint/2010/main" val="959830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1E702DB-06BE-44CE-81A1-A343718DC061}" type="datetimeFigureOut">
              <a:rPr lang="en-US" smtClean="0"/>
              <a:t>7/12/2026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D17360-4F5B-4F9E-A6C4-0409905BCF8D}" type="slidenum">
              <a:rPr lang="en-US" smtClean="0"/>
              <a:t>‹#›</a:t>
            </a:fld>
            <a:endParaRPr lang="en-US"/>
          </a:p>
        </p:txBody>
      </p:sp>
    </p:spTree>
    <p:extLst>
      <p:ext uri="{BB962C8B-B14F-4D97-AF65-F5344CB8AC3E}">
        <p14:creationId xmlns:p14="http://schemas.microsoft.com/office/powerpoint/2010/main" val="2325998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1E702DB-06BE-44CE-81A1-A343718DC061}" type="datetimeFigureOut">
              <a:rPr lang="en-US" smtClean="0"/>
              <a:t>7/12/2026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D17360-4F5B-4F9E-A6C4-0409905BCF8D}" type="slidenum">
              <a:rPr lang="en-US" smtClean="0"/>
              <a:t>‹#›</a:t>
            </a:fld>
            <a:endParaRPr lang="en-US"/>
          </a:p>
        </p:txBody>
      </p:sp>
    </p:spTree>
    <p:extLst>
      <p:ext uri="{BB962C8B-B14F-4D97-AF65-F5344CB8AC3E}">
        <p14:creationId xmlns:p14="http://schemas.microsoft.com/office/powerpoint/2010/main" val="3412186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E702DB-06BE-44CE-81A1-A343718DC061}" type="datetimeFigureOut">
              <a:rPr lang="en-US" smtClean="0"/>
              <a:t>7/12/2026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D17360-4F5B-4F9E-A6C4-0409905BCF8D}" type="slidenum">
              <a:rPr lang="en-US" smtClean="0"/>
              <a:t>‹#›</a:t>
            </a:fld>
            <a:endParaRPr lang="en-US"/>
          </a:p>
        </p:txBody>
      </p:sp>
    </p:spTree>
    <p:extLst>
      <p:ext uri="{BB962C8B-B14F-4D97-AF65-F5344CB8AC3E}">
        <p14:creationId xmlns:p14="http://schemas.microsoft.com/office/powerpoint/2010/main" val="225915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1E702DB-06BE-44CE-81A1-A343718DC061}" type="datetimeFigureOut">
              <a:rPr lang="en-US" smtClean="0"/>
              <a:t>7/12/2026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D17360-4F5B-4F9E-A6C4-0409905BCF8D}" type="slidenum">
              <a:rPr lang="en-US" smtClean="0"/>
              <a:t>‹#›</a:t>
            </a:fld>
            <a:endParaRPr lang="en-US"/>
          </a:p>
        </p:txBody>
      </p:sp>
    </p:spTree>
    <p:extLst>
      <p:ext uri="{BB962C8B-B14F-4D97-AF65-F5344CB8AC3E}">
        <p14:creationId xmlns:p14="http://schemas.microsoft.com/office/powerpoint/2010/main" val="1612387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947738" cy="365125"/>
          </a:xfrm>
        </p:spPr>
        <p:txBody>
          <a:bodyPr/>
          <a:lstStyle/>
          <a:p>
            <a:fld id="{91E702DB-06BE-44CE-81A1-A343718DC061}" type="datetimeFigureOut">
              <a:rPr lang="en-US" smtClean="0"/>
              <a:t>7/12/2026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D17360-4F5B-4F9E-A6C4-0409905BCF8D}" type="slidenum">
              <a:rPr lang="en-US" smtClean="0"/>
              <a:t>‹#›</a:t>
            </a:fld>
            <a:endParaRPr lang="en-US"/>
          </a:p>
        </p:txBody>
      </p:sp>
    </p:spTree>
    <p:extLst>
      <p:ext uri="{BB962C8B-B14F-4D97-AF65-F5344CB8AC3E}">
        <p14:creationId xmlns:p14="http://schemas.microsoft.com/office/powerpoint/2010/main" val="103116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E702DB-06BE-44CE-81A1-A343718DC061}" type="datetimeFigureOut">
              <a:rPr lang="en-US" smtClean="0"/>
              <a:t>7/12/2026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17360-4F5B-4F9E-A6C4-0409905BCF8D}" type="slidenum">
              <a:rPr lang="en-US" smtClean="0"/>
              <a:t>‹#›</a:t>
            </a:fld>
            <a:endParaRPr lang="en-US"/>
          </a:p>
        </p:txBody>
      </p:sp>
      <p:pic>
        <p:nvPicPr>
          <p:cNvPr id="8" name="صورة 7">
            <a:extLst>
              <a:ext uri="{FF2B5EF4-FFF2-40B4-BE49-F238E27FC236}">
                <a16:creationId xmlns:a16="http://schemas.microsoft.com/office/drawing/2014/main" id="{D74D93EF-773B-28FE-754C-FED1ED7302C5}"/>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2017841" y="6378468"/>
            <a:ext cx="1563559" cy="228814"/>
          </a:xfrm>
          <a:prstGeom prst="rect">
            <a:avLst/>
          </a:prstGeom>
        </p:spPr>
      </p:pic>
    </p:spTree>
    <p:extLst>
      <p:ext uri="{BB962C8B-B14F-4D97-AF65-F5344CB8AC3E}">
        <p14:creationId xmlns:p14="http://schemas.microsoft.com/office/powerpoint/2010/main" val="14663053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dawliatraining.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12.sv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12.sv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www.dawliatraining.com/"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6.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15.png"/></Relationships>
</file>

<file path=ppt/slides/_rels/slide4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17.jpg"/></Relationships>
</file>

<file path=ppt/slides/_rels/slide5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19.jpg"/></Relationships>
</file>

<file path=ppt/slides/_rel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hyperlink" Target="http://www.dawliatraining.com/"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png"/><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12.svg"/></Relationships>
</file>

<file path=ppt/slides/_rels/slide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24.png"/></Relationships>
</file>

<file path=ppt/slides/_rel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8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23.png"/></Relationships>
</file>

<file path=ppt/slides/_rels/slide8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8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Layout" Target="../slideLayouts/slideLayout12.xml"/><Relationship Id="rId5" Type="http://schemas.openxmlformats.org/officeDocument/2006/relationships/hyperlink" Target="http://www.dawliatraining.com/" TargetMode="External"/><Relationship Id="rId4" Type="http://schemas.openxmlformats.org/officeDocument/2006/relationships/image" Target="../media/image27.jpg"/></Relationships>
</file>

<file path=ppt/slides/_rels/slide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hyperlink" Target="http://www.dawliatraining.com/" TargetMode="External"/></Relationships>
</file>

<file path=ppt/slides/_rels/slide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a:extLst>
              <a:ext uri="{FF2B5EF4-FFF2-40B4-BE49-F238E27FC236}">
                <a16:creationId xmlns:a16="http://schemas.microsoft.com/office/drawing/2014/main" id="{B31AE99A-B715-4739-8800-3476BF10A2E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6" name="Text Box 4">
            <a:extLst>
              <a:ext uri="{FF2B5EF4-FFF2-40B4-BE49-F238E27FC236}">
                <a16:creationId xmlns:a16="http://schemas.microsoft.com/office/drawing/2014/main" id="{4B6021AD-AEC2-44FA-909B-4ABD3D006F71}"/>
              </a:ext>
            </a:extLst>
          </p:cNvPr>
          <p:cNvSpPr txBox="1"/>
          <p:nvPr/>
        </p:nvSpPr>
        <p:spPr>
          <a:xfrm>
            <a:off x="332845" y="2119205"/>
            <a:ext cx="4933421" cy="2619587"/>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ar-EG" sz="4000" b="1" dirty="0">
                <a:effectLst/>
                <a:latin typeface="Times New Roman" panose="02020603050405020304" pitchFamily="18" charset="0"/>
                <a:ea typeface="Times New Roman" panose="02020603050405020304" pitchFamily="18" charset="0"/>
                <a:cs typeface="+mj-cs"/>
              </a:rPr>
              <a:t>إدارة سلسلة الإمداد والخدمات  اللوجستية</a:t>
            </a:r>
            <a:endParaRPr lang="en-US" dirty="0">
              <a:effectLst/>
              <a:latin typeface="Times New Roman" panose="02020603050405020304" pitchFamily="18" charset="0"/>
              <a:ea typeface="Times New Roman" panose="02020603050405020304" pitchFamily="18" charset="0"/>
              <a:cs typeface="+mj-cs"/>
            </a:endParaRPr>
          </a:p>
        </p:txBody>
      </p:sp>
      <p:sp>
        <p:nvSpPr>
          <p:cNvPr id="2" name="مربع نص 1">
            <a:extLst>
              <a:ext uri="{FF2B5EF4-FFF2-40B4-BE49-F238E27FC236}">
                <a16:creationId xmlns:a16="http://schemas.microsoft.com/office/drawing/2014/main" id="{956576BD-2172-90B1-B36D-1C63BD45EF77}"/>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561171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428C867E-AE48-4E9E-9170-1F96CDED8FF9}"/>
              </a:ext>
            </a:extLst>
          </p:cNvPr>
          <p:cNvSpPr txBox="1"/>
          <p:nvPr/>
        </p:nvSpPr>
        <p:spPr>
          <a:xfrm>
            <a:off x="2647950" y="266253"/>
            <a:ext cx="6896100" cy="1051506"/>
          </a:xfrm>
          <a:prstGeom prst="rect">
            <a:avLst/>
          </a:prstGeom>
          <a:noFill/>
        </p:spPr>
        <p:txBody>
          <a:bodyPr wrap="square">
            <a:spAutoFit/>
          </a:bodyPr>
          <a:lstStyle/>
          <a:p>
            <a:pPr algn="ctr" rtl="1">
              <a:lnSpc>
                <a:spcPct val="115000"/>
              </a:lnSpc>
            </a:pPr>
            <a:r>
              <a:rPr lang="ar-SA" sz="2800" b="1" dirty="0">
                <a:effectLst/>
                <a:latin typeface="Calibri" panose="020F0502020204030204" pitchFamily="34" charset="0"/>
                <a:ea typeface="Times New Roman" panose="02020603050405020304" pitchFamily="18" charset="0"/>
                <a:cs typeface="Arial" panose="020B0604020202020204" pitchFamily="34" charset="0"/>
              </a:rPr>
              <a:t>مكونات سلسلة الإمداد</a:t>
            </a:r>
            <a:endParaRPr lang="ar-EG" sz="2800" b="1"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pPr>
            <a:r>
              <a:rPr lang="ar-SA" sz="2800" b="1" dirty="0">
                <a:effectLst/>
                <a:latin typeface="Calibri" panose="020F0502020204030204" pitchFamily="34" charset="0"/>
                <a:ea typeface="Times New Roman" panose="02020603050405020304" pitchFamily="18" charset="0"/>
                <a:cs typeface="Arial" panose="020B0604020202020204" pitchFamily="34" charset="0"/>
              </a:rPr>
              <a:t> (التوريد – الإنتاج – النقل – التوزيع – خدمة العملاء).</a:t>
            </a:r>
            <a:endParaRPr lang="en-US" sz="2000" b="1"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36">
            <a:extLst>
              <a:ext uri="{FF2B5EF4-FFF2-40B4-BE49-F238E27FC236}">
                <a16:creationId xmlns:a16="http://schemas.microsoft.com/office/drawing/2014/main" id="{7B3B9416-AC53-48BF-897A-D66A719A63D5}"/>
              </a:ext>
            </a:extLst>
          </p:cNvPr>
          <p:cNvGrpSpPr/>
          <p:nvPr/>
        </p:nvGrpSpPr>
        <p:grpSpPr>
          <a:xfrm>
            <a:off x="397801" y="1765951"/>
            <a:ext cx="11195891" cy="3752985"/>
            <a:chOff x="709755" y="2017181"/>
            <a:chExt cx="11195891" cy="3752985"/>
          </a:xfrm>
        </p:grpSpPr>
        <p:grpSp>
          <p:nvGrpSpPr>
            <p:cNvPr id="8" name="Group 40">
              <a:extLst>
                <a:ext uri="{FF2B5EF4-FFF2-40B4-BE49-F238E27FC236}">
                  <a16:creationId xmlns:a16="http://schemas.microsoft.com/office/drawing/2014/main" id="{2EB79425-4890-43D5-92B6-6B75B715A9C7}"/>
                </a:ext>
              </a:extLst>
            </p:cNvPr>
            <p:cNvGrpSpPr/>
            <p:nvPr/>
          </p:nvGrpSpPr>
          <p:grpSpPr>
            <a:xfrm>
              <a:off x="709755" y="2017181"/>
              <a:ext cx="11195891" cy="3690980"/>
              <a:chOff x="-571165" y="1817229"/>
              <a:chExt cx="13627526" cy="4492624"/>
            </a:xfrm>
          </p:grpSpPr>
          <p:grpSp>
            <p:nvGrpSpPr>
              <p:cNvPr id="10" name="Group 45">
                <a:extLst>
                  <a:ext uri="{FF2B5EF4-FFF2-40B4-BE49-F238E27FC236}">
                    <a16:creationId xmlns:a16="http://schemas.microsoft.com/office/drawing/2014/main" id="{4F750F11-F29C-4A08-8D7B-E2863388F724}"/>
                  </a:ext>
                </a:extLst>
              </p:cNvPr>
              <p:cNvGrpSpPr/>
              <p:nvPr/>
            </p:nvGrpSpPr>
            <p:grpSpPr>
              <a:xfrm flipH="1">
                <a:off x="3839420" y="1817229"/>
                <a:ext cx="4513159" cy="4492624"/>
                <a:chOff x="3957274" y="1184276"/>
                <a:chExt cx="4513159" cy="4492624"/>
              </a:xfrm>
            </p:grpSpPr>
            <p:sp>
              <p:nvSpPr>
                <p:cNvPr id="16" name="Freeform 6">
                  <a:extLst>
                    <a:ext uri="{FF2B5EF4-FFF2-40B4-BE49-F238E27FC236}">
                      <a16:creationId xmlns:a16="http://schemas.microsoft.com/office/drawing/2014/main" id="{5F1460BD-38DF-4E55-9E86-5F8FFC208D1A}"/>
                    </a:ext>
                  </a:extLst>
                </p:cNvPr>
                <p:cNvSpPr>
                  <a:spLocks/>
                </p:cNvSpPr>
                <p:nvPr/>
              </p:nvSpPr>
              <p:spPr bwMode="auto">
                <a:xfrm>
                  <a:off x="5885800" y="1956527"/>
                  <a:ext cx="1407533" cy="1408837"/>
                </a:xfrm>
                <a:custGeom>
                  <a:avLst/>
                  <a:gdLst>
                    <a:gd name="T0" fmla="*/ 316 w 450"/>
                    <a:gd name="T1" fmla="*/ 366 h 450"/>
                    <a:gd name="T2" fmla="*/ 314 w 450"/>
                    <a:gd name="T3" fmla="*/ 362 h 450"/>
                    <a:gd name="T4" fmla="*/ 311 w 450"/>
                    <a:gd name="T5" fmla="*/ 361 h 450"/>
                    <a:gd name="T6" fmla="*/ 268 w 450"/>
                    <a:gd name="T7" fmla="*/ 347 h 450"/>
                    <a:gd name="T8" fmla="*/ 261 w 450"/>
                    <a:gd name="T9" fmla="*/ 324 h 450"/>
                    <a:gd name="T10" fmla="*/ 267 w 450"/>
                    <a:gd name="T11" fmla="*/ 300 h 450"/>
                    <a:gd name="T12" fmla="*/ 281 w 450"/>
                    <a:gd name="T13" fmla="*/ 280 h 450"/>
                    <a:gd name="T14" fmla="*/ 301 w 450"/>
                    <a:gd name="T15" fmla="*/ 265 h 450"/>
                    <a:gd name="T16" fmla="*/ 348 w 450"/>
                    <a:gd name="T17" fmla="*/ 267 h 450"/>
                    <a:gd name="T18" fmla="*/ 363 w 450"/>
                    <a:gd name="T19" fmla="*/ 300 h 450"/>
                    <a:gd name="T20" fmla="*/ 362 w 450"/>
                    <a:gd name="T21" fmla="*/ 310 h 450"/>
                    <a:gd name="T22" fmla="*/ 362 w 450"/>
                    <a:gd name="T23" fmla="*/ 311 h 450"/>
                    <a:gd name="T24" fmla="*/ 365 w 450"/>
                    <a:gd name="T25" fmla="*/ 314 h 450"/>
                    <a:gd name="T26" fmla="*/ 369 w 450"/>
                    <a:gd name="T27" fmla="*/ 314 h 450"/>
                    <a:gd name="T28" fmla="*/ 440 w 450"/>
                    <a:gd name="T29" fmla="*/ 243 h 450"/>
                    <a:gd name="T30" fmla="*/ 440 w 450"/>
                    <a:gd name="T31" fmla="*/ 206 h 450"/>
                    <a:gd name="T32" fmla="*/ 368 w 450"/>
                    <a:gd name="T33" fmla="*/ 134 h 450"/>
                    <a:gd name="T34" fmla="*/ 389 w 450"/>
                    <a:gd name="T35" fmla="*/ 97 h 450"/>
                    <a:gd name="T36" fmla="*/ 414 w 450"/>
                    <a:gd name="T37" fmla="*/ 90 h 450"/>
                    <a:gd name="T38" fmla="*/ 414 w 450"/>
                    <a:gd name="T39" fmla="*/ 62 h 450"/>
                    <a:gd name="T40" fmla="*/ 403 w 450"/>
                    <a:gd name="T41" fmla="*/ 47 h 450"/>
                    <a:gd name="T42" fmla="*/ 388 w 450"/>
                    <a:gd name="T43" fmla="*/ 36 h 450"/>
                    <a:gd name="T44" fmla="*/ 360 w 450"/>
                    <a:gd name="T45" fmla="*/ 36 h 450"/>
                    <a:gd name="T46" fmla="*/ 353 w 450"/>
                    <a:gd name="T47" fmla="*/ 61 h 450"/>
                    <a:gd name="T48" fmla="*/ 316 w 450"/>
                    <a:gd name="T49" fmla="*/ 82 h 450"/>
                    <a:gd name="T50" fmla="*/ 244 w 450"/>
                    <a:gd name="T51" fmla="*/ 10 h 450"/>
                    <a:gd name="T52" fmla="*/ 207 w 450"/>
                    <a:gd name="T53" fmla="*/ 10 h 450"/>
                    <a:gd name="T54" fmla="*/ 134 w 450"/>
                    <a:gd name="T55" fmla="*/ 82 h 450"/>
                    <a:gd name="T56" fmla="*/ 134 w 450"/>
                    <a:gd name="T57" fmla="*/ 86 h 450"/>
                    <a:gd name="T58" fmla="*/ 138 w 450"/>
                    <a:gd name="T59" fmla="*/ 89 h 450"/>
                    <a:gd name="T60" fmla="*/ 138 w 450"/>
                    <a:gd name="T61" fmla="*/ 89 h 450"/>
                    <a:gd name="T62" fmla="*/ 149 w 450"/>
                    <a:gd name="T63" fmla="*/ 88 h 450"/>
                    <a:gd name="T64" fmla="*/ 182 w 450"/>
                    <a:gd name="T65" fmla="*/ 103 h 450"/>
                    <a:gd name="T66" fmla="*/ 183 w 450"/>
                    <a:gd name="T67" fmla="*/ 150 h 450"/>
                    <a:gd name="T68" fmla="*/ 169 w 450"/>
                    <a:gd name="T69" fmla="*/ 170 h 450"/>
                    <a:gd name="T70" fmla="*/ 149 w 450"/>
                    <a:gd name="T71" fmla="*/ 185 h 450"/>
                    <a:gd name="T72" fmla="*/ 125 w 450"/>
                    <a:gd name="T73" fmla="*/ 190 h 450"/>
                    <a:gd name="T74" fmla="*/ 102 w 450"/>
                    <a:gd name="T75" fmla="*/ 183 h 450"/>
                    <a:gd name="T76" fmla="*/ 87 w 450"/>
                    <a:gd name="T77" fmla="*/ 139 h 450"/>
                    <a:gd name="T78" fmla="*/ 87 w 450"/>
                    <a:gd name="T79" fmla="*/ 137 h 450"/>
                    <a:gd name="T80" fmla="*/ 83 w 450"/>
                    <a:gd name="T81" fmla="*/ 135 h 450"/>
                    <a:gd name="T82" fmla="*/ 81 w 450"/>
                    <a:gd name="T83" fmla="*/ 135 h 450"/>
                    <a:gd name="T84" fmla="*/ 56 w 450"/>
                    <a:gd name="T85" fmla="*/ 161 h 450"/>
                    <a:gd name="T86" fmla="*/ 10 w 450"/>
                    <a:gd name="T87" fmla="*/ 206 h 450"/>
                    <a:gd name="T88" fmla="*/ 10 w 450"/>
                    <a:gd name="T89" fmla="*/ 243 h 450"/>
                    <a:gd name="T90" fmla="*/ 81 w 450"/>
                    <a:gd name="T91" fmla="*/ 314 h 450"/>
                    <a:gd name="T92" fmla="*/ 62 w 450"/>
                    <a:gd name="T93" fmla="*/ 353 h 450"/>
                    <a:gd name="T94" fmla="*/ 36 w 450"/>
                    <a:gd name="T95" fmla="*/ 360 h 450"/>
                    <a:gd name="T96" fmla="*/ 36 w 450"/>
                    <a:gd name="T97" fmla="*/ 388 h 450"/>
                    <a:gd name="T98" fmla="*/ 47 w 450"/>
                    <a:gd name="T99" fmla="*/ 403 h 450"/>
                    <a:gd name="T100" fmla="*/ 62 w 450"/>
                    <a:gd name="T101" fmla="*/ 413 h 450"/>
                    <a:gd name="T102" fmla="*/ 90 w 450"/>
                    <a:gd name="T103" fmla="*/ 414 h 450"/>
                    <a:gd name="T104" fmla="*/ 97 w 450"/>
                    <a:gd name="T105" fmla="*/ 388 h 450"/>
                    <a:gd name="T106" fmla="*/ 136 w 450"/>
                    <a:gd name="T107" fmla="*/ 368 h 450"/>
                    <a:gd name="T108" fmla="*/ 207 w 450"/>
                    <a:gd name="T109" fmla="*/ 439 h 450"/>
                    <a:gd name="T110" fmla="*/ 244 w 450"/>
                    <a:gd name="T111" fmla="*/ 439 h 450"/>
                    <a:gd name="T112" fmla="*/ 315 w 450"/>
                    <a:gd name="T113" fmla="*/ 368 h 450"/>
                    <a:gd name="T114" fmla="*/ 316 w 450"/>
                    <a:gd name="T115" fmla="*/ 366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0" h="450">
                      <a:moveTo>
                        <a:pt x="316" y="366"/>
                      </a:moveTo>
                      <a:cubicBezTo>
                        <a:pt x="316" y="364"/>
                        <a:pt x="315" y="363"/>
                        <a:pt x="314" y="362"/>
                      </a:cubicBezTo>
                      <a:cubicBezTo>
                        <a:pt x="313" y="361"/>
                        <a:pt x="312" y="361"/>
                        <a:pt x="311" y="361"/>
                      </a:cubicBezTo>
                      <a:cubicBezTo>
                        <a:pt x="293" y="364"/>
                        <a:pt x="277" y="359"/>
                        <a:pt x="268" y="347"/>
                      </a:cubicBezTo>
                      <a:cubicBezTo>
                        <a:pt x="263" y="340"/>
                        <a:pt x="261" y="332"/>
                        <a:pt x="261" y="324"/>
                      </a:cubicBezTo>
                      <a:cubicBezTo>
                        <a:pt x="261" y="314"/>
                        <a:pt x="264" y="305"/>
                        <a:pt x="267" y="300"/>
                      </a:cubicBezTo>
                      <a:cubicBezTo>
                        <a:pt x="270" y="293"/>
                        <a:pt x="275" y="286"/>
                        <a:pt x="281" y="280"/>
                      </a:cubicBezTo>
                      <a:cubicBezTo>
                        <a:pt x="287" y="274"/>
                        <a:pt x="294" y="269"/>
                        <a:pt x="301" y="265"/>
                      </a:cubicBezTo>
                      <a:cubicBezTo>
                        <a:pt x="318" y="257"/>
                        <a:pt x="335" y="258"/>
                        <a:pt x="348" y="267"/>
                      </a:cubicBezTo>
                      <a:cubicBezTo>
                        <a:pt x="358" y="274"/>
                        <a:pt x="363" y="286"/>
                        <a:pt x="363" y="300"/>
                      </a:cubicBezTo>
                      <a:cubicBezTo>
                        <a:pt x="363" y="303"/>
                        <a:pt x="363" y="307"/>
                        <a:pt x="362" y="310"/>
                      </a:cubicBezTo>
                      <a:cubicBezTo>
                        <a:pt x="362" y="310"/>
                        <a:pt x="362" y="311"/>
                        <a:pt x="362" y="311"/>
                      </a:cubicBezTo>
                      <a:cubicBezTo>
                        <a:pt x="362" y="313"/>
                        <a:pt x="364" y="314"/>
                        <a:pt x="365" y="314"/>
                      </a:cubicBezTo>
                      <a:cubicBezTo>
                        <a:pt x="367" y="315"/>
                        <a:pt x="368" y="315"/>
                        <a:pt x="369" y="314"/>
                      </a:cubicBezTo>
                      <a:cubicBezTo>
                        <a:pt x="440" y="243"/>
                        <a:pt x="440" y="243"/>
                        <a:pt x="440" y="243"/>
                      </a:cubicBezTo>
                      <a:cubicBezTo>
                        <a:pt x="450" y="233"/>
                        <a:pt x="450" y="216"/>
                        <a:pt x="440" y="206"/>
                      </a:cubicBezTo>
                      <a:cubicBezTo>
                        <a:pt x="368" y="134"/>
                        <a:pt x="368" y="134"/>
                        <a:pt x="368" y="134"/>
                      </a:cubicBezTo>
                      <a:cubicBezTo>
                        <a:pt x="355" y="119"/>
                        <a:pt x="368" y="94"/>
                        <a:pt x="389" y="97"/>
                      </a:cubicBezTo>
                      <a:cubicBezTo>
                        <a:pt x="398" y="98"/>
                        <a:pt x="409" y="98"/>
                        <a:pt x="414" y="90"/>
                      </a:cubicBezTo>
                      <a:cubicBezTo>
                        <a:pt x="420" y="82"/>
                        <a:pt x="418" y="70"/>
                        <a:pt x="414" y="62"/>
                      </a:cubicBezTo>
                      <a:cubicBezTo>
                        <a:pt x="411" y="57"/>
                        <a:pt x="408" y="51"/>
                        <a:pt x="403" y="47"/>
                      </a:cubicBezTo>
                      <a:cubicBezTo>
                        <a:pt x="399" y="42"/>
                        <a:pt x="393" y="39"/>
                        <a:pt x="388" y="36"/>
                      </a:cubicBezTo>
                      <a:cubicBezTo>
                        <a:pt x="380" y="32"/>
                        <a:pt x="368" y="30"/>
                        <a:pt x="360" y="36"/>
                      </a:cubicBezTo>
                      <a:cubicBezTo>
                        <a:pt x="352" y="41"/>
                        <a:pt x="352" y="53"/>
                        <a:pt x="353" y="61"/>
                      </a:cubicBezTo>
                      <a:cubicBezTo>
                        <a:pt x="356" y="82"/>
                        <a:pt x="331" y="95"/>
                        <a:pt x="316" y="82"/>
                      </a:cubicBezTo>
                      <a:cubicBezTo>
                        <a:pt x="244" y="10"/>
                        <a:pt x="244" y="10"/>
                        <a:pt x="244" y="10"/>
                      </a:cubicBezTo>
                      <a:cubicBezTo>
                        <a:pt x="233" y="0"/>
                        <a:pt x="217" y="0"/>
                        <a:pt x="207" y="10"/>
                      </a:cubicBezTo>
                      <a:cubicBezTo>
                        <a:pt x="134" y="82"/>
                        <a:pt x="134" y="82"/>
                        <a:pt x="134" y="82"/>
                      </a:cubicBezTo>
                      <a:cubicBezTo>
                        <a:pt x="133" y="84"/>
                        <a:pt x="134" y="85"/>
                        <a:pt x="134" y="86"/>
                      </a:cubicBezTo>
                      <a:cubicBezTo>
                        <a:pt x="135" y="87"/>
                        <a:pt x="136" y="89"/>
                        <a:pt x="138" y="89"/>
                      </a:cubicBezTo>
                      <a:cubicBezTo>
                        <a:pt x="138" y="89"/>
                        <a:pt x="138" y="89"/>
                        <a:pt x="138" y="89"/>
                      </a:cubicBezTo>
                      <a:cubicBezTo>
                        <a:pt x="142" y="88"/>
                        <a:pt x="145" y="88"/>
                        <a:pt x="149" y="88"/>
                      </a:cubicBezTo>
                      <a:cubicBezTo>
                        <a:pt x="163" y="88"/>
                        <a:pt x="175" y="93"/>
                        <a:pt x="182" y="103"/>
                      </a:cubicBezTo>
                      <a:cubicBezTo>
                        <a:pt x="191" y="116"/>
                        <a:pt x="191" y="133"/>
                        <a:pt x="183" y="150"/>
                      </a:cubicBezTo>
                      <a:cubicBezTo>
                        <a:pt x="180" y="157"/>
                        <a:pt x="175" y="164"/>
                        <a:pt x="169" y="170"/>
                      </a:cubicBezTo>
                      <a:cubicBezTo>
                        <a:pt x="163" y="176"/>
                        <a:pt x="156" y="181"/>
                        <a:pt x="149" y="185"/>
                      </a:cubicBezTo>
                      <a:cubicBezTo>
                        <a:pt x="143" y="187"/>
                        <a:pt x="135" y="190"/>
                        <a:pt x="125" y="190"/>
                      </a:cubicBezTo>
                      <a:cubicBezTo>
                        <a:pt x="116" y="190"/>
                        <a:pt x="108" y="188"/>
                        <a:pt x="102" y="183"/>
                      </a:cubicBezTo>
                      <a:cubicBezTo>
                        <a:pt x="89" y="174"/>
                        <a:pt x="84" y="158"/>
                        <a:pt x="87" y="139"/>
                      </a:cubicBezTo>
                      <a:cubicBezTo>
                        <a:pt x="88" y="139"/>
                        <a:pt x="87" y="138"/>
                        <a:pt x="87" y="137"/>
                      </a:cubicBezTo>
                      <a:cubicBezTo>
                        <a:pt x="86" y="136"/>
                        <a:pt x="84" y="135"/>
                        <a:pt x="83" y="135"/>
                      </a:cubicBezTo>
                      <a:cubicBezTo>
                        <a:pt x="82" y="135"/>
                        <a:pt x="82" y="135"/>
                        <a:pt x="81" y="135"/>
                      </a:cubicBezTo>
                      <a:cubicBezTo>
                        <a:pt x="56" y="161"/>
                        <a:pt x="56" y="161"/>
                        <a:pt x="56" y="161"/>
                      </a:cubicBezTo>
                      <a:cubicBezTo>
                        <a:pt x="10" y="206"/>
                        <a:pt x="10" y="206"/>
                        <a:pt x="10" y="206"/>
                      </a:cubicBezTo>
                      <a:cubicBezTo>
                        <a:pt x="0" y="216"/>
                        <a:pt x="0" y="233"/>
                        <a:pt x="10" y="243"/>
                      </a:cubicBezTo>
                      <a:cubicBezTo>
                        <a:pt x="81" y="314"/>
                        <a:pt x="81" y="314"/>
                        <a:pt x="81" y="314"/>
                      </a:cubicBezTo>
                      <a:cubicBezTo>
                        <a:pt x="96" y="329"/>
                        <a:pt x="83" y="356"/>
                        <a:pt x="62" y="353"/>
                      </a:cubicBezTo>
                      <a:cubicBezTo>
                        <a:pt x="53" y="351"/>
                        <a:pt x="42" y="352"/>
                        <a:pt x="36" y="360"/>
                      </a:cubicBezTo>
                      <a:cubicBezTo>
                        <a:pt x="30" y="368"/>
                        <a:pt x="32" y="379"/>
                        <a:pt x="36" y="388"/>
                      </a:cubicBezTo>
                      <a:cubicBezTo>
                        <a:pt x="39" y="393"/>
                        <a:pt x="43" y="398"/>
                        <a:pt x="47" y="403"/>
                      </a:cubicBezTo>
                      <a:cubicBezTo>
                        <a:pt x="52" y="407"/>
                        <a:pt x="57" y="411"/>
                        <a:pt x="62" y="413"/>
                      </a:cubicBezTo>
                      <a:cubicBezTo>
                        <a:pt x="70" y="417"/>
                        <a:pt x="82" y="419"/>
                        <a:pt x="90" y="414"/>
                      </a:cubicBezTo>
                      <a:cubicBezTo>
                        <a:pt x="98" y="408"/>
                        <a:pt x="99" y="397"/>
                        <a:pt x="97" y="388"/>
                      </a:cubicBezTo>
                      <a:cubicBezTo>
                        <a:pt x="94" y="367"/>
                        <a:pt x="120" y="353"/>
                        <a:pt x="136" y="368"/>
                      </a:cubicBezTo>
                      <a:cubicBezTo>
                        <a:pt x="207" y="439"/>
                        <a:pt x="207" y="439"/>
                        <a:pt x="207" y="439"/>
                      </a:cubicBezTo>
                      <a:cubicBezTo>
                        <a:pt x="217" y="450"/>
                        <a:pt x="233" y="450"/>
                        <a:pt x="244" y="439"/>
                      </a:cubicBezTo>
                      <a:cubicBezTo>
                        <a:pt x="315" y="368"/>
                        <a:pt x="315" y="368"/>
                        <a:pt x="315" y="368"/>
                      </a:cubicBezTo>
                      <a:cubicBezTo>
                        <a:pt x="316" y="367"/>
                        <a:pt x="316" y="366"/>
                        <a:pt x="316" y="366"/>
                      </a:cubicBezTo>
                      <a:close/>
                    </a:path>
                  </a:pathLst>
                </a:custGeom>
                <a:solidFill>
                  <a:srgbClr val="167D8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sz="2000" dirty="0">
                    <a:cs typeface="Bahij TheSansArabic Plain" panose="02040503050201020203" pitchFamily="18" charset="-78"/>
                  </a:endParaRPr>
                </a:p>
              </p:txBody>
            </p:sp>
            <p:sp>
              <p:nvSpPr>
                <p:cNvPr id="17" name="Freeform 7">
                  <a:extLst>
                    <a:ext uri="{FF2B5EF4-FFF2-40B4-BE49-F238E27FC236}">
                      <a16:creationId xmlns:a16="http://schemas.microsoft.com/office/drawing/2014/main" id="{56127EB9-F132-4729-BE5C-838CFFC3AA89}"/>
                    </a:ext>
                  </a:extLst>
                </p:cNvPr>
                <p:cNvSpPr>
                  <a:spLocks/>
                </p:cNvSpPr>
                <p:nvPr/>
              </p:nvSpPr>
              <p:spPr bwMode="auto">
                <a:xfrm>
                  <a:off x="5885800" y="3495812"/>
                  <a:ext cx="1407533" cy="1408837"/>
                </a:xfrm>
                <a:custGeom>
                  <a:avLst/>
                  <a:gdLst>
                    <a:gd name="T0" fmla="*/ 357 w 450"/>
                    <a:gd name="T1" fmla="*/ 125 h 450"/>
                    <a:gd name="T2" fmla="*/ 382 w 450"/>
                    <a:gd name="T3" fmla="*/ 92 h 450"/>
                    <a:gd name="T4" fmla="*/ 407 w 450"/>
                    <a:gd name="T5" fmla="*/ 85 h 450"/>
                    <a:gd name="T6" fmla="*/ 407 w 450"/>
                    <a:gd name="T7" fmla="*/ 57 h 450"/>
                    <a:gd name="T8" fmla="*/ 396 w 450"/>
                    <a:gd name="T9" fmla="*/ 42 h 450"/>
                    <a:gd name="T10" fmla="*/ 381 w 450"/>
                    <a:gd name="T11" fmla="*/ 32 h 450"/>
                    <a:gd name="T12" fmla="*/ 353 w 450"/>
                    <a:gd name="T13" fmla="*/ 31 h 450"/>
                    <a:gd name="T14" fmla="*/ 346 w 450"/>
                    <a:gd name="T15" fmla="*/ 57 h 450"/>
                    <a:gd name="T16" fmla="*/ 314 w 450"/>
                    <a:gd name="T17" fmla="*/ 81 h 450"/>
                    <a:gd name="T18" fmla="*/ 244 w 450"/>
                    <a:gd name="T19" fmla="*/ 11 h 450"/>
                    <a:gd name="T20" fmla="*/ 207 w 450"/>
                    <a:gd name="T21" fmla="*/ 11 h 450"/>
                    <a:gd name="T22" fmla="*/ 206 w 450"/>
                    <a:gd name="T23" fmla="*/ 11 h 450"/>
                    <a:gd name="T24" fmla="*/ 135 w 450"/>
                    <a:gd name="T25" fmla="*/ 82 h 450"/>
                    <a:gd name="T26" fmla="*/ 134 w 450"/>
                    <a:gd name="T27" fmla="*/ 87 h 450"/>
                    <a:gd name="T28" fmla="*/ 138 w 450"/>
                    <a:gd name="T29" fmla="*/ 89 h 450"/>
                    <a:gd name="T30" fmla="*/ 139 w 450"/>
                    <a:gd name="T31" fmla="*/ 89 h 450"/>
                    <a:gd name="T32" fmla="*/ 149 w 450"/>
                    <a:gd name="T33" fmla="*/ 88 h 450"/>
                    <a:gd name="T34" fmla="*/ 182 w 450"/>
                    <a:gd name="T35" fmla="*/ 104 h 450"/>
                    <a:gd name="T36" fmla="*/ 184 w 450"/>
                    <a:gd name="T37" fmla="*/ 151 h 450"/>
                    <a:gd name="T38" fmla="*/ 169 w 450"/>
                    <a:gd name="T39" fmla="*/ 171 h 450"/>
                    <a:gd name="T40" fmla="*/ 149 w 450"/>
                    <a:gd name="T41" fmla="*/ 185 h 450"/>
                    <a:gd name="T42" fmla="*/ 125 w 450"/>
                    <a:gd name="T43" fmla="*/ 191 h 450"/>
                    <a:gd name="T44" fmla="*/ 102 w 450"/>
                    <a:gd name="T45" fmla="*/ 184 h 450"/>
                    <a:gd name="T46" fmla="*/ 88 w 450"/>
                    <a:gd name="T47" fmla="*/ 140 h 450"/>
                    <a:gd name="T48" fmla="*/ 87 w 450"/>
                    <a:gd name="T49" fmla="*/ 137 h 450"/>
                    <a:gd name="T50" fmla="*/ 83 w 450"/>
                    <a:gd name="T51" fmla="*/ 136 h 450"/>
                    <a:gd name="T52" fmla="*/ 81 w 450"/>
                    <a:gd name="T53" fmla="*/ 137 h 450"/>
                    <a:gd name="T54" fmla="*/ 79 w 450"/>
                    <a:gd name="T55" fmla="*/ 138 h 450"/>
                    <a:gd name="T56" fmla="*/ 50 w 450"/>
                    <a:gd name="T57" fmla="*/ 168 h 450"/>
                    <a:gd name="T58" fmla="*/ 10 w 450"/>
                    <a:gd name="T59" fmla="*/ 207 h 450"/>
                    <a:gd name="T60" fmla="*/ 10 w 450"/>
                    <a:gd name="T61" fmla="*/ 244 h 450"/>
                    <a:gd name="T62" fmla="*/ 84 w 450"/>
                    <a:gd name="T63" fmla="*/ 317 h 450"/>
                    <a:gd name="T64" fmla="*/ 62 w 450"/>
                    <a:gd name="T65" fmla="*/ 353 h 450"/>
                    <a:gd name="T66" fmla="*/ 36 w 450"/>
                    <a:gd name="T67" fmla="*/ 360 h 450"/>
                    <a:gd name="T68" fmla="*/ 36 w 450"/>
                    <a:gd name="T69" fmla="*/ 388 h 450"/>
                    <a:gd name="T70" fmla="*/ 47 w 450"/>
                    <a:gd name="T71" fmla="*/ 403 h 450"/>
                    <a:gd name="T72" fmla="*/ 62 w 450"/>
                    <a:gd name="T73" fmla="*/ 413 h 450"/>
                    <a:gd name="T74" fmla="*/ 90 w 450"/>
                    <a:gd name="T75" fmla="*/ 414 h 450"/>
                    <a:gd name="T76" fmla="*/ 97 w 450"/>
                    <a:gd name="T77" fmla="*/ 388 h 450"/>
                    <a:gd name="T78" fmla="*/ 133 w 450"/>
                    <a:gd name="T79" fmla="*/ 366 h 450"/>
                    <a:gd name="T80" fmla="*/ 207 w 450"/>
                    <a:gd name="T81" fmla="*/ 440 h 450"/>
                    <a:gd name="T82" fmla="*/ 244 w 450"/>
                    <a:gd name="T83" fmla="*/ 440 h 450"/>
                    <a:gd name="T84" fmla="*/ 303 w 450"/>
                    <a:gd name="T85" fmla="*/ 381 h 450"/>
                    <a:gd name="T86" fmla="*/ 304 w 450"/>
                    <a:gd name="T87" fmla="*/ 376 h 450"/>
                    <a:gd name="T88" fmla="*/ 300 w 450"/>
                    <a:gd name="T89" fmla="*/ 373 h 450"/>
                    <a:gd name="T90" fmla="*/ 299 w 450"/>
                    <a:gd name="T91" fmla="*/ 373 h 450"/>
                    <a:gd name="T92" fmla="*/ 289 w 450"/>
                    <a:gd name="T93" fmla="*/ 374 h 450"/>
                    <a:gd name="T94" fmla="*/ 256 w 450"/>
                    <a:gd name="T95" fmla="*/ 359 h 450"/>
                    <a:gd name="T96" fmla="*/ 255 w 450"/>
                    <a:gd name="T97" fmla="*/ 312 h 450"/>
                    <a:gd name="T98" fmla="*/ 269 w 450"/>
                    <a:gd name="T99" fmla="*/ 292 h 450"/>
                    <a:gd name="T100" fmla="*/ 289 w 450"/>
                    <a:gd name="T101" fmla="*/ 278 h 450"/>
                    <a:gd name="T102" fmla="*/ 313 w 450"/>
                    <a:gd name="T103" fmla="*/ 272 h 450"/>
                    <a:gd name="T104" fmla="*/ 336 w 450"/>
                    <a:gd name="T105" fmla="*/ 279 h 450"/>
                    <a:gd name="T106" fmla="*/ 350 w 450"/>
                    <a:gd name="T107" fmla="*/ 323 h 450"/>
                    <a:gd name="T108" fmla="*/ 351 w 450"/>
                    <a:gd name="T109" fmla="*/ 325 h 450"/>
                    <a:gd name="T110" fmla="*/ 355 w 450"/>
                    <a:gd name="T111" fmla="*/ 327 h 450"/>
                    <a:gd name="T112" fmla="*/ 358 w 450"/>
                    <a:gd name="T113" fmla="*/ 326 h 450"/>
                    <a:gd name="T114" fmla="*/ 440 w 450"/>
                    <a:gd name="T115" fmla="*/ 244 h 450"/>
                    <a:gd name="T116" fmla="*/ 440 w 450"/>
                    <a:gd name="T117" fmla="*/ 207 h 450"/>
                    <a:gd name="T118" fmla="*/ 357 w 450"/>
                    <a:gd name="T119" fmla="*/ 125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0" h="450">
                      <a:moveTo>
                        <a:pt x="357" y="125"/>
                      </a:moveTo>
                      <a:cubicBezTo>
                        <a:pt x="351" y="109"/>
                        <a:pt x="363" y="90"/>
                        <a:pt x="382" y="92"/>
                      </a:cubicBezTo>
                      <a:cubicBezTo>
                        <a:pt x="391" y="94"/>
                        <a:pt x="402" y="93"/>
                        <a:pt x="407" y="85"/>
                      </a:cubicBezTo>
                      <a:cubicBezTo>
                        <a:pt x="413" y="77"/>
                        <a:pt x="411" y="66"/>
                        <a:pt x="407" y="57"/>
                      </a:cubicBezTo>
                      <a:cubicBezTo>
                        <a:pt x="404" y="52"/>
                        <a:pt x="401" y="47"/>
                        <a:pt x="396" y="42"/>
                      </a:cubicBezTo>
                      <a:cubicBezTo>
                        <a:pt x="392" y="38"/>
                        <a:pt x="386" y="34"/>
                        <a:pt x="381" y="32"/>
                      </a:cubicBezTo>
                      <a:cubicBezTo>
                        <a:pt x="373" y="28"/>
                        <a:pt x="361" y="26"/>
                        <a:pt x="353" y="31"/>
                      </a:cubicBezTo>
                      <a:cubicBezTo>
                        <a:pt x="345" y="37"/>
                        <a:pt x="345" y="48"/>
                        <a:pt x="346" y="57"/>
                      </a:cubicBezTo>
                      <a:cubicBezTo>
                        <a:pt x="349" y="76"/>
                        <a:pt x="329" y="88"/>
                        <a:pt x="314" y="81"/>
                      </a:cubicBezTo>
                      <a:cubicBezTo>
                        <a:pt x="244" y="11"/>
                        <a:pt x="244" y="11"/>
                        <a:pt x="244" y="11"/>
                      </a:cubicBezTo>
                      <a:cubicBezTo>
                        <a:pt x="233" y="0"/>
                        <a:pt x="217" y="0"/>
                        <a:pt x="207" y="11"/>
                      </a:cubicBezTo>
                      <a:cubicBezTo>
                        <a:pt x="206" y="11"/>
                        <a:pt x="206" y="11"/>
                        <a:pt x="206" y="11"/>
                      </a:cubicBezTo>
                      <a:cubicBezTo>
                        <a:pt x="135" y="82"/>
                        <a:pt x="135" y="82"/>
                        <a:pt x="135" y="82"/>
                      </a:cubicBezTo>
                      <a:cubicBezTo>
                        <a:pt x="135" y="83"/>
                        <a:pt x="133" y="84"/>
                        <a:pt x="134" y="87"/>
                      </a:cubicBezTo>
                      <a:cubicBezTo>
                        <a:pt x="135" y="87"/>
                        <a:pt x="136" y="89"/>
                        <a:pt x="138" y="89"/>
                      </a:cubicBezTo>
                      <a:cubicBezTo>
                        <a:pt x="138" y="89"/>
                        <a:pt x="139" y="89"/>
                        <a:pt x="139" y="89"/>
                      </a:cubicBezTo>
                      <a:cubicBezTo>
                        <a:pt x="142" y="89"/>
                        <a:pt x="146" y="88"/>
                        <a:pt x="149" y="88"/>
                      </a:cubicBezTo>
                      <a:cubicBezTo>
                        <a:pt x="163" y="88"/>
                        <a:pt x="175" y="94"/>
                        <a:pt x="182" y="104"/>
                      </a:cubicBezTo>
                      <a:cubicBezTo>
                        <a:pt x="191" y="116"/>
                        <a:pt x="192" y="134"/>
                        <a:pt x="184" y="151"/>
                      </a:cubicBezTo>
                      <a:cubicBezTo>
                        <a:pt x="180" y="158"/>
                        <a:pt x="175" y="165"/>
                        <a:pt x="169" y="171"/>
                      </a:cubicBezTo>
                      <a:cubicBezTo>
                        <a:pt x="163" y="177"/>
                        <a:pt x="156" y="182"/>
                        <a:pt x="149" y="185"/>
                      </a:cubicBezTo>
                      <a:cubicBezTo>
                        <a:pt x="144" y="188"/>
                        <a:pt x="135" y="191"/>
                        <a:pt x="125" y="191"/>
                      </a:cubicBezTo>
                      <a:cubicBezTo>
                        <a:pt x="117" y="191"/>
                        <a:pt x="109" y="188"/>
                        <a:pt x="102" y="184"/>
                      </a:cubicBezTo>
                      <a:cubicBezTo>
                        <a:pt x="90" y="175"/>
                        <a:pt x="85" y="159"/>
                        <a:pt x="88" y="140"/>
                      </a:cubicBezTo>
                      <a:cubicBezTo>
                        <a:pt x="88" y="139"/>
                        <a:pt x="88" y="138"/>
                        <a:pt x="87" y="137"/>
                      </a:cubicBezTo>
                      <a:cubicBezTo>
                        <a:pt x="86" y="136"/>
                        <a:pt x="85" y="136"/>
                        <a:pt x="83" y="136"/>
                      </a:cubicBezTo>
                      <a:cubicBezTo>
                        <a:pt x="82" y="136"/>
                        <a:pt x="81" y="136"/>
                        <a:pt x="81" y="137"/>
                      </a:cubicBezTo>
                      <a:cubicBezTo>
                        <a:pt x="79" y="138"/>
                        <a:pt x="79" y="138"/>
                        <a:pt x="79" y="138"/>
                      </a:cubicBezTo>
                      <a:cubicBezTo>
                        <a:pt x="50" y="168"/>
                        <a:pt x="50" y="168"/>
                        <a:pt x="50" y="168"/>
                      </a:cubicBezTo>
                      <a:cubicBezTo>
                        <a:pt x="10" y="207"/>
                        <a:pt x="10" y="207"/>
                        <a:pt x="10" y="207"/>
                      </a:cubicBezTo>
                      <a:cubicBezTo>
                        <a:pt x="0" y="217"/>
                        <a:pt x="0" y="234"/>
                        <a:pt x="10" y="244"/>
                      </a:cubicBezTo>
                      <a:cubicBezTo>
                        <a:pt x="84" y="317"/>
                        <a:pt x="84" y="317"/>
                        <a:pt x="84" y="317"/>
                      </a:cubicBezTo>
                      <a:cubicBezTo>
                        <a:pt x="95" y="333"/>
                        <a:pt x="82" y="356"/>
                        <a:pt x="62" y="353"/>
                      </a:cubicBezTo>
                      <a:cubicBezTo>
                        <a:pt x="53" y="351"/>
                        <a:pt x="42" y="352"/>
                        <a:pt x="36" y="360"/>
                      </a:cubicBezTo>
                      <a:cubicBezTo>
                        <a:pt x="30" y="368"/>
                        <a:pt x="32" y="379"/>
                        <a:pt x="36" y="388"/>
                      </a:cubicBezTo>
                      <a:cubicBezTo>
                        <a:pt x="39" y="393"/>
                        <a:pt x="43" y="398"/>
                        <a:pt x="47" y="403"/>
                      </a:cubicBezTo>
                      <a:cubicBezTo>
                        <a:pt x="52" y="407"/>
                        <a:pt x="57" y="411"/>
                        <a:pt x="62" y="413"/>
                      </a:cubicBezTo>
                      <a:cubicBezTo>
                        <a:pt x="70" y="418"/>
                        <a:pt x="82" y="420"/>
                        <a:pt x="90" y="414"/>
                      </a:cubicBezTo>
                      <a:cubicBezTo>
                        <a:pt x="98" y="408"/>
                        <a:pt x="99" y="397"/>
                        <a:pt x="97" y="388"/>
                      </a:cubicBezTo>
                      <a:cubicBezTo>
                        <a:pt x="94" y="368"/>
                        <a:pt x="117" y="355"/>
                        <a:pt x="133" y="366"/>
                      </a:cubicBezTo>
                      <a:cubicBezTo>
                        <a:pt x="207" y="440"/>
                        <a:pt x="207" y="440"/>
                        <a:pt x="207" y="440"/>
                      </a:cubicBezTo>
                      <a:cubicBezTo>
                        <a:pt x="217" y="450"/>
                        <a:pt x="233" y="450"/>
                        <a:pt x="244" y="440"/>
                      </a:cubicBezTo>
                      <a:cubicBezTo>
                        <a:pt x="303" y="381"/>
                        <a:pt x="303" y="381"/>
                        <a:pt x="303" y="381"/>
                      </a:cubicBezTo>
                      <a:cubicBezTo>
                        <a:pt x="303" y="380"/>
                        <a:pt x="305" y="379"/>
                        <a:pt x="304" y="376"/>
                      </a:cubicBezTo>
                      <a:cubicBezTo>
                        <a:pt x="303" y="375"/>
                        <a:pt x="302" y="373"/>
                        <a:pt x="300" y="373"/>
                      </a:cubicBezTo>
                      <a:cubicBezTo>
                        <a:pt x="300" y="373"/>
                        <a:pt x="300" y="373"/>
                        <a:pt x="299" y="373"/>
                      </a:cubicBezTo>
                      <a:cubicBezTo>
                        <a:pt x="296" y="374"/>
                        <a:pt x="293" y="374"/>
                        <a:pt x="289" y="374"/>
                      </a:cubicBezTo>
                      <a:cubicBezTo>
                        <a:pt x="275" y="374"/>
                        <a:pt x="263" y="369"/>
                        <a:pt x="256" y="359"/>
                      </a:cubicBezTo>
                      <a:cubicBezTo>
                        <a:pt x="247" y="346"/>
                        <a:pt x="247" y="329"/>
                        <a:pt x="255" y="312"/>
                      </a:cubicBezTo>
                      <a:cubicBezTo>
                        <a:pt x="258" y="305"/>
                        <a:pt x="263" y="298"/>
                        <a:pt x="269" y="292"/>
                      </a:cubicBezTo>
                      <a:cubicBezTo>
                        <a:pt x="275" y="286"/>
                        <a:pt x="282" y="281"/>
                        <a:pt x="289" y="278"/>
                      </a:cubicBezTo>
                      <a:cubicBezTo>
                        <a:pt x="294" y="275"/>
                        <a:pt x="303" y="272"/>
                        <a:pt x="313" y="272"/>
                      </a:cubicBezTo>
                      <a:cubicBezTo>
                        <a:pt x="321" y="272"/>
                        <a:pt x="329" y="274"/>
                        <a:pt x="336" y="279"/>
                      </a:cubicBezTo>
                      <a:cubicBezTo>
                        <a:pt x="348" y="288"/>
                        <a:pt x="354" y="304"/>
                        <a:pt x="350" y="323"/>
                      </a:cubicBezTo>
                      <a:cubicBezTo>
                        <a:pt x="350" y="324"/>
                        <a:pt x="350" y="324"/>
                        <a:pt x="351" y="325"/>
                      </a:cubicBezTo>
                      <a:cubicBezTo>
                        <a:pt x="352" y="326"/>
                        <a:pt x="354" y="327"/>
                        <a:pt x="355" y="327"/>
                      </a:cubicBezTo>
                      <a:cubicBezTo>
                        <a:pt x="356" y="327"/>
                        <a:pt x="357" y="327"/>
                        <a:pt x="358" y="326"/>
                      </a:cubicBezTo>
                      <a:cubicBezTo>
                        <a:pt x="358" y="326"/>
                        <a:pt x="411" y="273"/>
                        <a:pt x="440" y="244"/>
                      </a:cubicBezTo>
                      <a:cubicBezTo>
                        <a:pt x="450" y="234"/>
                        <a:pt x="450" y="217"/>
                        <a:pt x="440" y="207"/>
                      </a:cubicBezTo>
                      <a:lnTo>
                        <a:pt x="357" y="125"/>
                      </a:lnTo>
                      <a:close/>
                    </a:path>
                  </a:pathLst>
                </a:custGeom>
                <a:solidFill>
                  <a:srgbClr val="167D8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sz="2000">
                    <a:cs typeface="Bahij TheSansArabic Plain" panose="02040503050201020203" pitchFamily="18" charset="-78"/>
                  </a:endParaRPr>
                </a:p>
              </p:txBody>
            </p:sp>
            <p:sp>
              <p:nvSpPr>
                <p:cNvPr id="18" name="Freeform 8">
                  <a:extLst>
                    <a:ext uri="{FF2B5EF4-FFF2-40B4-BE49-F238E27FC236}">
                      <a16:creationId xmlns:a16="http://schemas.microsoft.com/office/drawing/2014/main" id="{6F765F0F-EF51-4633-9320-81059A4D6241}"/>
                    </a:ext>
                  </a:extLst>
                </p:cNvPr>
                <p:cNvSpPr>
                  <a:spLocks/>
                </p:cNvSpPr>
                <p:nvPr/>
              </p:nvSpPr>
              <p:spPr bwMode="auto">
                <a:xfrm>
                  <a:off x="5116157" y="4269367"/>
                  <a:ext cx="1407533" cy="1407533"/>
                </a:xfrm>
                <a:custGeom>
                  <a:avLst/>
                  <a:gdLst>
                    <a:gd name="T0" fmla="*/ 398 w 450"/>
                    <a:gd name="T1" fmla="*/ 342 h 450"/>
                    <a:gd name="T2" fmla="*/ 375 w 450"/>
                    <a:gd name="T3" fmla="*/ 308 h 450"/>
                    <a:gd name="T4" fmla="*/ 440 w 450"/>
                    <a:gd name="T5" fmla="*/ 243 h 450"/>
                    <a:gd name="T6" fmla="*/ 440 w 450"/>
                    <a:gd name="T7" fmla="*/ 206 h 450"/>
                    <a:gd name="T8" fmla="*/ 367 w 450"/>
                    <a:gd name="T9" fmla="*/ 134 h 450"/>
                    <a:gd name="T10" fmla="*/ 366 w 450"/>
                    <a:gd name="T11" fmla="*/ 134 h 450"/>
                    <a:gd name="T12" fmla="*/ 362 w 450"/>
                    <a:gd name="T13" fmla="*/ 136 h 450"/>
                    <a:gd name="T14" fmla="*/ 361 w 450"/>
                    <a:gd name="T15" fmla="*/ 138 h 450"/>
                    <a:gd name="T16" fmla="*/ 347 w 450"/>
                    <a:gd name="T17" fmla="*/ 182 h 450"/>
                    <a:gd name="T18" fmla="*/ 324 w 450"/>
                    <a:gd name="T19" fmla="*/ 189 h 450"/>
                    <a:gd name="T20" fmla="*/ 300 w 450"/>
                    <a:gd name="T21" fmla="*/ 183 h 450"/>
                    <a:gd name="T22" fmla="*/ 280 w 450"/>
                    <a:gd name="T23" fmla="*/ 169 h 450"/>
                    <a:gd name="T24" fmla="*/ 266 w 450"/>
                    <a:gd name="T25" fmla="*/ 149 h 450"/>
                    <a:gd name="T26" fmla="*/ 267 w 450"/>
                    <a:gd name="T27" fmla="*/ 102 h 450"/>
                    <a:gd name="T28" fmla="*/ 300 w 450"/>
                    <a:gd name="T29" fmla="*/ 87 h 450"/>
                    <a:gd name="T30" fmla="*/ 311 w 450"/>
                    <a:gd name="T31" fmla="*/ 87 h 450"/>
                    <a:gd name="T32" fmla="*/ 311 w 450"/>
                    <a:gd name="T33" fmla="*/ 87 h 450"/>
                    <a:gd name="T34" fmla="*/ 315 w 450"/>
                    <a:gd name="T35" fmla="*/ 85 h 450"/>
                    <a:gd name="T36" fmla="*/ 315 w 450"/>
                    <a:gd name="T37" fmla="*/ 82 h 450"/>
                    <a:gd name="T38" fmla="*/ 243 w 450"/>
                    <a:gd name="T39" fmla="*/ 10 h 450"/>
                    <a:gd name="T40" fmla="*/ 206 w 450"/>
                    <a:gd name="T41" fmla="*/ 10 h 450"/>
                    <a:gd name="T42" fmla="*/ 137 w 450"/>
                    <a:gd name="T43" fmla="*/ 80 h 450"/>
                    <a:gd name="T44" fmla="*/ 103 w 450"/>
                    <a:gd name="T45" fmla="*/ 56 h 450"/>
                    <a:gd name="T46" fmla="*/ 96 w 450"/>
                    <a:gd name="T47" fmla="*/ 31 h 450"/>
                    <a:gd name="T48" fmla="*/ 68 w 450"/>
                    <a:gd name="T49" fmla="*/ 31 h 450"/>
                    <a:gd name="T50" fmla="*/ 53 w 450"/>
                    <a:gd name="T51" fmla="*/ 42 h 450"/>
                    <a:gd name="T52" fmla="*/ 42 w 450"/>
                    <a:gd name="T53" fmla="*/ 57 h 450"/>
                    <a:gd name="T54" fmla="*/ 42 w 450"/>
                    <a:gd name="T55" fmla="*/ 85 h 450"/>
                    <a:gd name="T56" fmla="*/ 67 w 450"/>
                    <a:gd name="T57" fmla="*/ 92 h 450"/>
                    <a:gd name="T58" fmla="*/ 90 w 450"/>
                    <a:gd name="T59" fmla="*/ 126 h 450"/>
                    <a:gd name="T60" fmla="*/ 10 w 450"/>
                    <a:gd name="T61" fmla="*/ 206 h 450"/>
                    <a:gd name="T62" fmla="*/ 10 w 450"/>
                    <a:gd name="T63" fmla="*/ 243 h 450"/>
                    <a:gd name="T64" fmla="*/ 82 w 450"/>
                    <a:gd name="T65" fmla="*/ 315 h 450"/>
                    <a:gd name="T66" fmla="*/ 84 w 450"/>
                    <a:gd name="T67" fmla="*/ 316 h 450"/>
                    <a:gd name="T68" fmla="*/ 88 w 450"/>
                    <a:gd name="T69" fmla="*/ 314 h 450"/>
                    <a:gd name="T70" fmla="*/ 89 w 450"/>
                    <a:gd name="T71" fmla="*/ 311 h 450"/>
                    <a:gd name="T72" fmla="*/ 103 w 450"/>
                    <a:gd name="T73" fmla="*/ 268 h 450"/>
                    <a:gd name="T74" fmla="*/ 126 w 450"/>
                    <a:gd name="T75" fmla="*/ 260 h 450"/>
                    <a:gd name="T76" fmla="*/ 150 w 450"/>
                    <a:gd name="T77" fmla="*/ 266 h 450"/>
                    <a:gd name="T78" fmla="*/ 170 w 450"/>
                    <a:gd name="T79" fmla="*/ 280 h 450"/>
                    <a:gd name="T80" fmla="*/ 185 w 450"/>
                    <a:gd name="T81" fmla="*/ 301 h 450"/>
                    <a:gd name="T82" fmla="*/ 183 w 450"/>
                    <a:gd name="T83" fmla="*/ 347 h 450"/>
                    <a:gd name="T84" fmla="*/ 150 w 450"/>
                    <a:gd name="T85" fmla="*/ 363 h 450"/>
                    <a:gd name="T86" fmla="*/ 140 w 450"/>
                    <a:gd name="T87" fmla="*/ 362 h 450"/>
                    <a:gd name="T88" fmla="*/ 139 w 450"/>
                    <a:gd name="T89" fmla="*/ 362 h 450"/>
                    <a:gd name="T90" fmla="*/ 136 w 450"/>
                    <a:gd name="T91" fmla="*/ 365 h 450"/>
                    <a:gd name="T92" fmla="*/ 136 w 450"/>
                    <a:gd name="T93" fmla="*/ 369 h 450"/>
                    <a:gd name="T94" fmla="*/ 206 w 450"/>
                    <a:gd name="T95" fmla="*/ 439 h 450"/>
                    <a:gd name="T96" fmla="*/ 243 w 450"/>
                    <a:gd name="T97" fmla="*/ 439 h 450"/>
                    <a:gd name="T98" fmla="*/ 329 w 450"/>
                    <a:gd name="T99" fmla="*/ 354 h 450"/>
                    <a:gd name="T100" fmla="*/ 363 w 450"/>
                    <a:gd name="T101" fmla="*/ 377 h 450"/>
                    <a:gd name="T102" fmla="*/ 370 w 450"/>
                    <a:gd name="T103" fmla="*/ 403 h 450"/>
                    <a:gd name="T104" fmla="*/ 398 w 450"/>
                    <a:gd name="T105" fmla="*/ 402 h 450"/>
                    <a:gd name="T106" fmla="*/ 413 w 450"/>
                    <a:gd name="T107" fmla="*/ 392 h 450"/>
                    <a:gd name="T108" fmla="*/ 423 w 450"/>
                    <a:gd name="T109" fmla="*/ 377 h 450"/>
                    <a:gd name="T110" fmla="*/ 424 w 450"/>
                    <a:gd name="T111" fmla="*/ 349 h 450"/>
                    <a:gd name="T112" fmla="*/ 398 w 450"/>
                    <a:gd name="T113" fmla="*/ 342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0" h="450">
                      <a:moveTo>
                        <a:pt x="398" y="342"/>
                      </a:moveTo>
                      <a:cubicBezTo>
                        <a:pt x="379" y="345"/>
                        <a:pt x="366" y="323"/>
                        <a:pt x="375" y="308"/>
                      </a:cubicBezTo>
                      <a:cubicBezTo>
                        <a:pt x="440" y="243"/>
                        <a:pt x="440" y="243"/>
                        <a:pt x="440" y="243"/>
                      </a:cubicBezTo>
                      <a:cubicBezTo>
                        <a:pt x="450" y="233"/>
                        <a:pt x="450" y="216"/>
                        <a:pt x="440" y="206"/>
                      </a:cubicBezTo>
                      <a:cubicBezTo>
                        <a:pt x="367" y="134"/>
                        <a:pt x="367" y="134"/>
                        <a:pt x="367" y="134"/>
                      </a:cubicBezTo>
                      <a:cubicBezTo>
                        <a:pt x="367" y="134"/>
                        <a:pt x="367" y="134"/>
                        <a:pt x="366" y="134"/>
                      </a:cubicBezTo>
                      <a:cubicBezTo>
                        <a:pt x="365" y="134"/>
                        <a:pt x="363" y="134"/>
                        <a:pt x="362" y="136"/>
                      </a:cubicBezTo>
                      <a:cubicBezTo>
                        <a:pt x="361" y="136"/>
                        <a:pt x="361" y="137"/>
                        <a:pt x="361" y="138"/>
                      </a:cubicBezTo>
                      <a:cubicBezTo>
                        <a:pt x="365" y="157"/>
                        <a:pt x="359" y="173"/>
                        <a:pt x="347" y="182"/>
                      </a:cubicBezTo>
                      <a:cubicBezTo>
                        <a:pt x="340" y="187"/>
                        <a:pt x="332" y="189"/>
                        <a:pt x="324" y="189"/>
                      </a:cubicBezTo>
                      <a:cubicBezTo>
                        <a:pt x="314" y="189"/>
                        <a:pt x="305" y="186"/>
                        <a:pt x="300" y="183"/>
                      </a:cubicBezTo>
                      <a:cubicBezTo>
                        <a:pt x="293" y="180"/>
                        <a:pt x="286" y="175"/>
                        <a:pt x="280" y="169"/>
                      </a:cubicBezTo>
                      <a:cubicBezTo>
                        <a:pt x="274" y="163"/>
                        <a:pt x="269" y="156"/>
                        <a:pt x="266" y="149"/>
                      </a:cubicBezTo>
                      <a:cubicBezTo>
                        <a:pt x="258" y="132"/>
                        <a:pt x="258" y="114"/>
                        <a:pt x="267" y="102"/>
                      </a:cubicBezTo>
                      <a:cubicBezTo>
                        <a:pt x="274" y="92"/>
                        <a:pt x="286" y="87"/>
                        <a:pt x="300" y="87"/>
                      </a:cubicBezTo>
                      <a:cubicBezTo>
                        <a:pt x="304" y="87"/>
                        <a:pt x="307" y="87"/>
                        <a:pt x="311" y="87"/>
                      </a:cubicBezTo>
                      <a:cubicBezTo>
                        <a:pt x="311" y="87"/>
                        <a:pt x="311" y="87"/>
                        <a:pt x="311" y="87"/>
                      </a:cubicBezTo>
                      <a:cubicBezTo>
                        <a:pt x="313" y="87"/>
                        <a:pt x="314" y="86"/>
                        <a:pt x="315" y="85"/>
                      </a:cubicBezTo>
                      <a:cubicBezTo>
                        <a:pt x="315" y="84"/>
                        <a:pt x="315" y="83"/>
                        <a:pt x="315" y="82"/>
                      </a:cubicBezTo>
                      <a:cubicBezTo>
                        <a:pt x="243" y="10"/>
                        <a:pt x="243" y="10"/>
                        <a:pt x="243" y="10"/>
                      </a:cubicBezTo>
                      <a:cubicBezTo>
                        <a:pt x="233" y="0"/>
                        <a:pt x="217" y="0"/>
                        <a:pt x="206" y="10"/>
                      </a:cubicBezTo>
                      <a:cubicBezTo>
                        <a:pt x="137" y="80"/>
                        <a:pt x="137" y="80"/>
                        <a:pt x="137" y="80"/>
                      </a:cubicBezTo>
                      <a:cubicBezTo>
                        <a:pt x="121" y="89"/>
                        <a:pt x="100" y="76"/>
                        <a:pt x="103" y="56"/>
                      </a:cubicBezTo>
                      <a:cubicBezTo>
                        <a:pt x="104" y="48"/>
                        <a:pt x="103" y="37"/>
                        <a:pt x="96" y="31"/>
                      </a:cubicBezTo>
                      <a:cubicBezTo>
                        <a:pt x="88" y="25"/>
                        <a:pt x="76" y="27"/>
                        <a:pt x="68" y="31"/>
                      </a:cubicBezTo>
                      <a:cubicBezTo>
                        <a:pt x="62" y="34"/>
                        <a:pt x="57" y="37"/>
                        <a:pt x="53" y="42"/>
                      </a:cubicBezTo>
                      <a:cubicBezTo>
                        <a:pt x="48" y="46"/>
                        <a:pt x="45" y="52"/>
                        <a:pt x="42" y="57"/>
                      </a:cubicBezTo>
                      <a:cubicBezTo>
                        <a:pt x="38" y="65"/>
                        <a:pt x="36" y="77"/>
                        <a:pt x="42" y="85"/>
                      </a:cubicBezTo>
                      <a:cubicBezTo>
                        <a:pt x="47" y="93"/>
                        <a:pt x="58" y="93"/>
                        <a:pt x="67" y="92"/>
                      </a:cubicBezTo>
                      <a:cubicBezTo>
                        <a:pt x="87" y="89"/>
                        <a:pt x="99" y="110"/>
                        <a:pt x="90" y="126"/>
                      </a:cubicBezTo>
                      <a:cubicBezTo>
                        <a:pt x="10" y="206"/>
                        <a:pt x="10" y="206"/>
                        <a:pt x="10" y="206"/>
                      </a:cubicBezTo>
                      <a:cubicBezTo>
                        <a:pt x="0" y="216"/>
                        <a:pt x="0" y="233"/>
                        <a:pt x="10" y="243"/>
                      </a:cubicBezTo>
                      <a:cubicBezTo>
                        <a:pt x="82" y="315"/>
                        <a:pt x="82" y="315"/>
                        <a:pt x="82" y="315"/>
                      </a:cubicBezTo>
                      <a:cubicBezTo>
                        <a:pt x="82" y="315"/>
                        <a:pt x="83" y="316"/>
                        <a:pt x="84" y="316"/>
                      </a:cubicBezTo>
                      <a:cubicBezTo>
                        <a:pt x="86" y="316"/>
                        <a:pt x="87" y="315"/>
                        <a:pt x="88" y="314"/>
                      </a:cubicBezTo>
                      <a:cubicBezTo>
                        <a:pt x="89" y="313"/>
                        <a:pt x="89" y="312"/>
                        <a:pt x="89" y="311"/>
                      </a:cubicBezTo>
                      <a:cubicBezTo>
                        <a:pt x="86" y="292"/>
                        <a:pt x="91" y="276"/>
                        <a:pt x="103" y="268"/>
                      </a:cubicBezTo>
                      <a:cubicBezTo>
                        <a:pt x="110" y="263"/>
                        <a:pt x="118" y="260"/>
                        <a:pt x="126" y="260"/>
                      </a:cubicBezTo>
                      <a:cubicBezTo>
                        <a:pt x="136" y="260"/>
                        <a:pt x="145" y="264"/>
                        <a:pt x="150" y="266"/>
                      </a:cubicBezTo>
                      <a:cubicBezTo>
                        <a:pt x="157" y="270"/>
                        <a:pt x="164" y="275"/>
                        <a:pt x="170" y="280"/>
                      </a:cubicBezTo>
                      <a:cubicBezTo>
                        <a:pt x="176" y="287"/>
                        <a:pt x="181" y="293"/>
                        <a:pt x="185" y="301"/>
                      </a:cubicBezTo>
                      <a:cubicBezTo>
                        <a:pt x="193" y="317"/>
                        <a:pt x="192" y="335"/>
                        <a:pt x="183" y="347"/>
                      </a:cubicBezTo>
                      <a:cubicBezTo>
                        <a:pt x="176" y="357"/>
                        <a:pt x="164" y="363"/>
                        <a:pt x="150" y="363"/>
                      </a:cubicBezTo>
                      <a:cubicBezTo>
                        <a:pt x="147" y="363"/>
                        <a:pt x="143" y="363"/>
                        <a:pt x="140" y="362"/>
                      </a:cubicBezTo>
                      <a:cubicBezTo>
                        <a:pt x="140" y="362"/>
                        <a:pt x="139" y="362"/>
                        <a:pt x="139" y="362"/>
                      </a:cubicBezTo>
                      <a:cubicBezTo>
                        <a:pt x="137" y="362"/>
                        <a:pt x="136" y="364"/>
                        <a:pt x="136" y="365"/>
                      </a:cubicBezTo>
                      <a:cubicBezTo>
                        <a:pt x="134" y="367"/>
                        <a:pt x="136" y="369"/>
                        <a:pt x="136" y="369"/>
                      </a:cubicBezTo>
                      <a:cubicBezTo>
                        <a:pt x="136" y="369"/>
                        <a:pt x="180" y="414"/>
                        <a:pt x="206" y="439"/>
                      </a:cubicBezTo>
                      <a:cubicBezTo>
                        <a:pt x="217" y="450"/>
                        <a:pt x="233" y="450"/>
                        <a:pt x="243" y="439"/>
                      </a:cubicBezTo>
                      <a:cubicBezTo>
                        <a:pt x="329" y="354"/>
                        <a:pt x="329" y="354"/>
                        <a:pt x="329" y="354"/>
                      </a:cubicBezTo>
                      <a:cubicBezTo>
                        <a:pt x="344" y="345"/>
                        <a:pt x="366" y="358"/>
                        <a:pt x="363" y="377"/>
                      </a:cubicBezTo>
                      <a:cubicBezTo>
                        <a:pt x="361" y="386"/>
                        <a:pt x="362" y="397"/>
                        <a:pt x="370" y="403"/>
                      </a:cubicBezTo>
                      <a:cubicBezTo>
                        <a:pt x="378" y="408"/>
                        <a:pt x="389" y="406"/>
                        <a:pt x="398" y="402"/>
                      </a:cubicBezTo>
                      <a:cubicBezTo>
                        <a:pt x="403" y="400"/>
                        <a:pt x="408" y="396"/>
                        <a:pt x="413" y="392"/>
                      </a:cubicBezTo>
                      <a:cubicBezTo>
                        <a:pt x="417" y="387"/>
                        <a:pt x="421" y="382"/>
                        <a:pt x="423" y="377"/>
                      </a:cubicBezTo>
                      <a:cubicBezTo>
                        <a:pt x="427" y="368"/>
                        <a:pt x="429" y="357"/>
                        <a:pt x="424" y="349"/>
                      </a:cubicBezTo>
                      <a:cubicBezTo>
                        <a:pt x="418" y="341"/>
                        <a:pt x="407" y="340"/>
                        <a:pt x="398" y="342"/>
                      </a:cubicBezTo>
                      <a:close/>
                    </a:path>
                  </a:pathLst>
                </a:custGeom>
                <a:solidFill>
                  <a:srgbClr val="AD8339"/>
                </a:solidFill>
                <a:ln>
                  <a:noFill/>
                </a:ln>
                <a:effectLst/>
              </p:spPr>
              <p:txBody>
                <a:bodyPr vert="horz" wrap="square" lIns="91440" tIns="45720" rIns="91440" bIns="45720" numCol="1" anchor="t" anchorCtr="0" compatLnSpc="1">
                  <a:prstTxWarp prst="textNoShape">
                    <a:avLst/>
                  </a:prstTxWarp>
                  <a:noAutofit/>
                </a:bodyPr>
                <a:lstStyle/>
                <a:p>
                  <a:endParaRPr lang="ru-RU" sz="2000">
                    <a:cs typeface="Bahij TheSansArabic Plain" panose="02040503050201020203" pitchFamily="18" charset="-78"/>
                  </a:endParaRPr>
                </a:p>
              </p:txBody>
            </p:sp>
            <p:sp>
              <p:nvSpPr>
                <p:cNvPr id="19" name="Freeform 9">
                  <a:extLst>
                    <a:ext uri="{FF2B5EF4-FFF2-40B4-BE49-F238E27FC236}">
                      <a16:creationId xmlns:a16="http://schemas.microsoft.com/office/drawing/2014/main" id="{1A3AAFC7-F0B8-448C-BECB-529EF8628C1B}"/>
                    </a:ext>
                  </a:extLst>
                </p:cNvPr>
                <p:cNvSpPr>
                  <a:spLocks/>
                </p:cNvSpPr>
                <p:nvPr/>
              </p:nvSpPr>
              <p:spPr bwMode="auto">
                <a:xfrm>
                  <a:off x="5116157" y="2726170"/>
                  <a:ext cx="1407533" cy="1408837"/>
                </a:xfrm>
                <a:custGeom>
                  <a:avLst/>
                  <a:gdLst>
                    <a:gd name="T0" fmla="*/ 440 w 450"/>
                    <a:gd name="T1" fmla="*/ 243 h 450"/>
                    <a:gd name="T2" fmla="*/ 440 w 450"/>
                    <a:gd name="T3" fmla="*/ 207 h 450"/>
                    <a:gd name="T4" fmla="*/ 368 w 450"/>
                    <a:gd name="T5" fmla="*/ 135 h 450"/>
                    <a:gd name="T6" fmla="*/ 366 w 450"/>
                    <a:gd name="T7" fmla="*/ 135 h 450"/>
                    <a:gd name="T8" fmla="*/ 362 w 450"/>
                    <a:gd name="T9" fmla="*/ 136 h 450"/>
                    <a:gd name="T10" fmla="*/ 361 w 450"/>
                    <a:gd name="T11" fmla="*/ 139 h 450"/>
                    <a:gd name="T12" fmla="*/ 347 w 450"/>
                    <a:gd name="T13" fmla="*/ 183 h 450"/>
                    <a:gd name="T14" fmla="*/ 324 w 450"/>
                    <a:gd name="T15" fmla="*/ 190 h 450"/>
                    <a:gd name="T16" fmla="*/ 300 w 450"/>
                    <a:gd name="T17" fmla="*/ 184 h 450"/>
                    <a:gd name="T18" fmla="*/ 280 w 450"/>
                    <a:gd name="T19" fmla="*/ 170 h 450"/>
                    <a:gd name="T20" fmla="*/ 266 w 450"/>
                    <a:gd name="T21" fmla="*/ 150 h 450"/>
                    <a:gd name="T22" fmla="*/ 267 w 450"/>
                    <a:gd name="T23" fmla="*/ 103 h 450"/>
                    <a:gd name="T24" fmla="*/ 300 w 450"/>
                    <a:gd name="T25" fmla="*/ 87 h 450"/>
                    <a:gd name="T26" fmla="*/ 311 w 450"/>
                    <a:gd name="T27" fmla="*/ 88 h 450"/>
                    <a:gd name="T28" fmla="*/ 311 w 450"/>
                    <a:gd name="T29" fmla="*/ 88 h 450"/>
                    <a:gd name="T30" fmla="*/ 315 w 450"/>
                    <a:gd name="T31" fmla="*/ 86 h 450"/>
                    <a:gd name="T32" fmla="*/ 314 w 450"/>
                    <a:gd name="T33" fmla="*/ 81 h 450"/>
                    <a:gd name="T34" fmla="*/ 243 w 450"/>
                    <a:gd name="T35" fmla="*/ 10 h 450"/>
                    <a:gd name="T36" fmla="*/ 206 w 450"/>
                    <a:gd name="T37" fmla="*/ 10 h 450"/>
                    <a:gd name="T38" fmla="*/ 138 w 450"/>
                    <a:gd name="T39" fmla="*/ 79 h 450"/>
                    <a:gd name="T40" fmla="*/ 105 w 450"/>
                    <a:gd name="T41" fmla="*/ 55 h 450"/>
                    <a:gd name="T42" fmla="*/ 98 w 450"/>
                    <a:gd name="T43" fmla="*/ 29 h 450"/>
                    <a:gd name="T44" fmla="*/ 70 w 450"/>
                    <a:gd name="T45" fmla="*/ 30 h 450"/>
                    <a:gd name="T46" fmla="*/ 55 w 450"/>
                    <a:gd name="T47" fmla="*/ 40 h 450"/>
                    <a:gd name="T48" fmla="*/ 45 w 450"/>
                    <a:gd name="T49" fmla="*/ 55 h 450"/>
                    <a:gd name="T50" fmla="*/ 44 w 450"/>
                    <a:gd name="T51" fmla="*/ 83 h 450"/>
                    <a:gd name="T52" fmla="*/ 70 w 450"/>
                    <a:gd name="T53" fmla="*/ 90 h 450"/>
                    <a:gd name="T54" fmla="*/ 94 w 450"/>
                    <a:gd name="T55" fmla="*/ 123 h 450"/>
                    <a:gd name="T56" fmla="*/ 10 w 450"/>
                    <a:gd name="T57" fmla="*/ 207 h 450"/>
                    <a:gd name="T58" fmla="*/ 10 w 450"/>
                    <a:gd name="T59" fmla="*/ 243 h 450"/>
                    <a:gd name="T60" fmla="*/ 82 w 450"/>
                    <a:gd name="T61" fmla="*/ 315 h 450"/>
                    <a:gd name="T62" fmla="*/ 84 w 450"/>
                    <a:gd name="T63" fmla="*/ 316 h 450"/>
                    <a:gd name="T64" fmla="*/ 88 w 450"/>
                    <a:gd name="T65" fmla="*/ 314 h 450"/>
                    <a:gd name="T66" fmla="*/ 89 w 450"/>
                    <a:gd name="T67" fmla="*/ 311 h 450"/>
                    <a:gd name="T68" fmla="*/ 103 w 450"/>
                    <a:gd name="T69" fmla="*/ 268 h 450"/>
                    <a:gd name="T70" fmla="*/ 126 w 450"/>
                    <a:gd name="T71" fmla="*/ 261 h 450"/>
                    <a:gd name="T72" fmla="*/ 150 w 450"/>
                    <a:gd name="T73" fmla="*/ 267 h 450"/>
                    <a:gd name="T74" fmla="*/ 170 w 450"/>
                    <a:gd name="T75" fmla="*/ 281 h 450"/>
                    <a:gd name="T76" fmla="*/ 185 w 450"/>
                    <a:gd name="T77" fmla="*/ 301 h 450"/>
                    <a:gd name="T78" fmla="*/ 183 w 450"/>
                    <a:gd name="T79" fmla="*/ 348 h 450"/>
                    <a:gd name="T80" fmla="*/ 150 w 450"/>
                    <a:gd name="T81" fmla="*/ 363 h 450"/>
                    <a:gd name="T82" fmla="*/ 140 w 450"/>
                    <a:gd name="T83" fmla="*/ 362 h 450"/>
                    <a:gd name="T84" fmla="*/ 139 w 450"/>
                    <a:gd name="T85" fmla="*/ 362 h 450"/>
                    <a:gd name="T86" fmla="*/ 136 w 450"/>
                    <a:gd name="T87" fmla="*/ 365 h 450"/>
                    <a:gd name="T88" fmla="*/ 136 w 450"/>
                    <a:gd name="T89" fmla="*/ 369 h 450"/>
                    <a:gd name="T90" fmla="*/ 206 w 450"/>
                    <a:gd name="T91" fmla="*/ 440 h 450"/>
                    <a:gd name="T92" fmla="*/ 243 w 450"/>
                    <a:gd name="T93" fmla="*/ 440 h 450"/>
                    <a:gd name="T94" fmla="*/ 313 w 450"/>
                    <a:gd name="T95" fmla="*/ 370 h 450"/>
                    <a:gd name="T96" fmla="*/ 314 w 450"/>
                    <a:gd name="T97" fmla="*/ 369 h 450"/>
                    <a:gd name="T98" fmla="*/ 352 w 450"/>
                    <a:gd name="T99" fmla="*/ 389 h 450"/>
                    <a:gd name="T100" fmla="*/ 359 w 450"/>
                    <a:gd name="T101" fmla="*/ 415 h 450"/>
                    <a:gd name="T102" fmla="*/ 387 w 450"/>
                    <a:gd name="T103" fmla="*/ 414 h 450"/>
                    <a:gd name="T104" fmla="*/ 402 w 450"/>
                    <a:gd name="T105" fmla="*/ 404 h 450"/>
                    <a:gd name="T106" fmla="*/ 413 w 450"/>
                    <a:gd name="T107" fmla="*/ 389 h 450"/>
                    <a:gd name="T108" fmla="*/ 413 w 450"/>
                    <a:gd name="T109" fmla="*/ 361 h 450"/>
                    <a:gd name="T110" fmla="*/ 388 w 450"/>
                    <a:gd name="T111" fmla="*/ 354 h 450"/>
                    <a:gd name="T112" fmla="*/ 368 w 450"/>
                    <a:gd name="T113" fmla="*/ 315 h 450"/>
                    <a:gd name="T114" fmla="*/ 440 w 450"/>
                    <a:gd name="T115" fmla="*/ 243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0" h="450">
                      <a:moveTo>
                        <a:pt x="440" y="243"/>
                      </a:moveTo>
                      <a:cubicBezTo>
                        <a:pt x="450" y="233"/>
                        <a:pt x="450" y="217"/>
                        <a:pt x="440" y="207"/>
                      </a:cubicBezTo>
                      <a:cubicBezTo>
                        <a:pt x="368" y="135"/>
                        <a:pt x="368" y="135"/>
                        <a:pt x="368" y="135"/>
                      </a:cubicBezTo>
                      <a:cubicBezTo>
                        <a:pt x="368" y="135"/>
                        <a:pt x="367" y="135"/>
                        <a:pt x="366" y="135"/>
                      </a:cubicBezTo>
                      <a:cubicBezTo>
                        <a:pt x="365" y="135"/>
                        <a:pt x="363" y="135"/>
                        <a:pt x="362" y="136"/>
                      </a:cubicBezTo>
                      <a:cubicBezTo>
                        <a:pt x="361" y="137"/>
                        <a:pt x="361" y="138"/>
                        <a:pt x="361" y="139"/>
                      </a:cubicBezTo>
                      <a:cubicBezTo>
                        <a:pt x="365" y="158"/>
                        <a:pt x="359" y="174"/>
                        <a:pt x="347" y="183"/>
                      </a:cubicBezTo>
                      <a:cubicBezTo>
                        <a:pt x="340" y="187"/>
                        <a:pt x="332" y="190"/>
                        <a:pt x="324" y="190"/>
                      </a:cubicBezTo>
                      <a:cubicBezTo>
                        <a:pt x="314" y="190"/>
                        <a:pt x="305" y="187"/>
                        <a:pt x="300" y="184"/>
                      </a:cubicBezTo>
                      <a:cubicBezTo>
                        <a:pt x="293" y="181"/>
                        <a:pt x="286" y="176"/>
                        <a:pt x="280" y="170"/>
                      </a:cubicBezTo>
                      <a:cubicBezTo>
                        <a:pt x="274" y="164"/>
                        <a:pt x="269" y="157"/>
                        <a:pt x="266" y="150"/>
                      </a:cubicBezTo>
                      <a:cubicBezTo>
                        <a:pt x="258" y="133"/>
                        <a:pt x="258" y="115"/>
                        <a:pt x="267" y="103"/>
                      </a:cubicBezTo>
                      <a:cubicBezTo>
                        <a:pt x="274" y="93"/>
                        <a:pt x="286" y="87"/>
                        <a:pt x="300" y="87"/>
                      </a:cubicBezTo>
                      <a:cubicBezTo>
                        <a:pt x="304" y="87"/>
                        <a:pt x="307" y="88"/>
                        <a:pt x="311" y="88"/>
                      </a:cubicBezTo>
                      <a:cubicBezTo>
                        <a:pt x="311" y="88"/>
                        <a:pt x="311" y="88"/>
                        <a:pt x="311" y="88"/>
                      </a:cubicBezTo>
                      <a:cubicBezTo>
                        <a:pt x="313" y="88"/>
                        <a:pt x="314" y="86"/>
                        <a:pt x="315" y="86"/>
                      </a:cubicBezTo>
                      <a:cubicBezTo>
                        <a:pt x="316" y="83"/>
                        <a:pt x="314" y="81"/>
                        <a:pt x="314" y="81"/>
                      </a:cubicBezTo>
                      <a:cubicBezTo>
                        <a:pt x="243" y="10"/>
                        <a:pt x="243" y="10"/>
                        <a:pt x="243" y="10"/>
                      </a:cubicBezTo>
                      <a:cubicBezTo>
                        <a:pt x="233" y="0"/>
                        <a:pt x="217" y="0"/>
                        <a:pt x="206" y="10"/>
                      </a:cubicBezTo>
                      <a:cubicBezTo>
                        <a:pt x="138" y="79"/>
                        <a:pt x="138" y="79"/>
                        <a:pt x="138" y="79"/>
                      </a:cubicBezTo>
                      <a:cubicBezTo>
                        <a:pt x="122" y="86"/>
                        <a:pt x="102" y="74"/>
                        <a:pt x="105" y="55"/>
                      </a:cubicBezTo>
                      <a:cubicBezTo>
                        <a:pt x="107" y="46"/>
                        <a:pt x="106" y="35"/>
                        <a:pt x="98" y="29"/>
                      </a:cubicBezTo>
                      <a:cubicBezTo>
                        <a:pt x="90" y="24"/>
                        <a:pt x="79" y="26"/>
                        <a:pt x="70" y="30"/>
                      </a:cubicBezTo>
                      <a:cubicBezTo>
                        <a:pt x="65" y="32"/>
                        <a:pt x="60" y="36"/>
                        <a:pt x="55" y="40"/>
                      </a:cubicBezTo>
                      <a:cubicBezTo>
                        <a:pt x="51" y="45"/>
                        <a:pt x="47" y="50"/>
                        <a:pt x="45" y="55"/>
                      </a:cubicBezTo>
                      <a:cubicBezTo>
                        <a:pt x="41" y="64"/>
                        <a:pt x="38" y="75"/>
                        <a:pt x="44" y="83"/>
                      </a:cubicBezTo>
                      <a:cubicBezTo>
                        <a:pt x="50" y="91"/>
                        <a:pt x="61" y="92"/>
                        <a:pt x="70" y="90"/>
                      </a:cubicBezTo>
                      <a:cubicBezTo>
                        <a:pt x="89" y="87"/>
                        <a:pt x="101" y="107"/>
                        <a:pt x="94" y="123"/>
                      </a:cubicBezTo>
                      <a:cubicBezTo>
                        <a:pt x="10" y="207"/>
                        <a:pt x="10" y="207"/>
                        <a:pt x="10" y="207"/>
                      </a:cubicBezTo>
                      <a:cubicBezTo>
                        <a:pt x="0" y="217"/>
                        <a:pt x="0" y="233"/>
                        <a:pt x="10" y="243"/>
                      </a:cubicBezTo>
                      <a:cubicBezTo>
                        <a:pt x="82" y="315"/>
                        <a:pt x="82" y="315"/>
                        <a:pt x="82" y="315"/>
                      </a:cubicBezTo>
                      <a:cubicBezTo>
                        <a:pt x="83" y="316"/>
                        <a:pt x="83" y="316"/>
                        <a:pt x="84" y="316"/>
                      </a:cubicBezTo>
                      <a:cubicBezTo>
                        <a:pt x="86" y="316"/>
                        <a:pt x="87" y="315"/>
                        <a:pt x="88" y="314"/>
                      </a:cubicBezTo>
                      <a:cubicBezTo>
                        <a:pt x="89" y="314"/>
                        <a:pt x="89" y="313"/>
                        <a:pt x="89" y="311"/>
                      </a:cubicBezTo>
                      <a:cubicBezTo>
                        <a:pt x="86" y="293"/>
                        <a:pt x="91" y="277"/>
                        <a:pt x="103" y="268"/>
                      </a:cubicBezTo>
                      <a:cubicBezTo>
                        <a:pt x="110" y="263"/>
                        <a:pt x="118" y="261"/>
                        <a:pt x="126" y="261"/>
                      </a:cubicBezTo>
                      <a:cubicBezTo>
                        <a:pt x="136" y="261"/>
                        <a:pt x="145" y="264"/>
                        <a:pt x="150" y="267"/>
                      </a:cubicBezTo>
                      <a:cubicBezTo>
                        <a:pt x="157" y="270"/>
                        <a:pt x="164" y="275"/>
                        <a:pt x="170" y="281"/>
                      </a:cubicBezTo>
                      <a:cubicBezTo>
                        <a:pt x="176" y="287"/>
                        <a:pt x="181" y="294"/>
                        <a:pt x="185" y="301"/>
                      </a:cubicBezTo>
                      <a:cubicBezTo>
                        <a:pt x="193" y="318"/>
                        <a:pt x="192" y="335"/>
                        <a:pt x="183" y="348"/>
                      </a:cubicBezTo>
                      <a:cubicBezTo>
                        <a:pt x="176" y="358"/>
                        <a:pt x="164" y="363"/>
                        <a:pt x="150" y="363"/>
                      </a:cubicBezTo>
                      <a:cubicBezTo>
                        <a:pt x="147" y="363"/>
                        <a:pt x="143" y="363"/>
                        <a:pt x="140" y="362"/>
                      </a:cubicBezTo>
                      <a:cubicBezTo>
                        <a:pt x="140" y="362"/>
                        <a:pt x="139" y="362"/>
                        <a:pt x="139" y="362"/>
                      </a:cubicBezTo>
                      <a:cubicBezTo>
                        <a:pt x="137" y="362"/>
                        <a:pt x="136" y="365"/>
                        <a:pt x="136" y="365"/>
                      </a:cubicBezTo>
                      <a:cubicBezTo>
                        <a:pt x="135" y="367"/>
                        <a:pt x="135" y="369"/>
                        <a:pt x="136" y="369"/>
                      </a:cubicBezTo>
                      <a:cubicBezTo>
                        <a:pt x="206" y="440"/>
                        <a:pt x="206" y="440"/>
                        <a:pt x="206" y="440"/>
                      </a:cubicBezTo>
                      <a:cubicBezTo>
                        <a:pt x="217" y="450"/>
                        <a:pt x="233" y="450"/>
                        <a:pt x="243" y="440"/>
                      </a:cubicBezTo>
                      <a:cubicBezTo>
                        <a:pt x="313" y="370"/>
                        <a:pt x="313" y="370"/>
                        <a:pt x="313" y="370"/>
                      </a:cubicBezTo>
                      <a:cubicBezTo>
                        <a:pt x="313" y="370"/>
                        <a:pt x="313" y="370"/>
                        <a:pt x="314" y="369"/>
                      </a:cubicBezTo>
                      <a:cubicBezTo>
                        <a:pt x="329" y="354"/>
                        <a:pt x="355" y="368"/>
                        <a:pt x="352" y="389"/>
                      </a:cubicBezTo>
                      <a:cubicBezTo>
                        <a:pt x="351" y="398"/>
                        <a:pt x="351" y="409"/>
                        <a:pt x="359" y="415"/>
                      </a:cubicBezTo>
                      <a:cubicBezTo>
                        <a:pt x="367" y="421"/>
                        <a:pt x="379" y="418"/>
                        <a:pt x="387" y="414"/>
                      </a:cubicBezTo>
                      <a:cubicBezTo>
                        <a:pt x="392" y="412"/>
                        <a:pt x="398" y="408"/>
                        <a:pt x="402" y="404"/>
                      </a:cubicBezTo>
                      <a:cubicBezTo>
                        <a:pt x="407" y="399"/>
                        <a:pt x="410" y="394"/>
                        <a:pt x="413" y="389"/>
                      </a:cubicBezTo>
                      <a:cubicBezTo>
                        <a:pt x="417" y="380"/>
                        <a:pt x="419" y="369"/>
                        <a:pt x="413" y="361"/>
                      </a:cubicBezTo>
                      <a:cubicBezTo>
                        <a:pt x="408" y="353"/>
                        <a:pt x="396" y="352"/>
                        <a:pt x="388" y="354"/>
                      </a:cubicBezTo>
                      <a:cubicBezTo>
                        <a:pt x="366" y="357"/>
                        <a:pt x="353" y="330"/>
                        <a:pt x="368" y="315"/>
                      </a:cubicBezTo>
                      <a:lnTo>
                        <a:pt x="440" y="243"/>
                      </a:lnTo>
                      <a:close/>
                    </a:path>
                  </a:pathLst>
                </a:custGeom>
                <a:solidFill>
                  <a:srgbClr val="AD83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sz="2000">
                    <a:cs typeface="Bahij TheSansArabic Plain" panose="02040503050201020203" pitchFamily="18" charset="-78"/>
                  </a:endParaRPr>
                </a:p>
              </p:txBody>
            </p:sp>
            <p:sp>
              <p:nvSpPr>
                <p:cNvPr id="20" name="Freeform 10">
                  <a:extLst>
                    <a:ext uri="{FF2B5EF4-FFF2-40B4-BE49-F238E27FC236}">
                      <a16:creationId xmlns:a16="http://schemas.microsoft.com/office/drawing/2014/main" id="{9251A5DD-0767-4843-A9AC-0B13F4751BD5}"/>
                    </a:ext>
                  </a:extLst>
                </p:cNvPr>
                <p:cNvSpPr>
                  <a:spLocks/>
                </p:cNvSpPr>
                <p:nvPr/>
              </p:nvSpPr>
              <p:spPr bwMode="auto">
                <a:xfrm>
                  <a:off x="5116157" y="1184276"/>
                  <a:ext cx="1407533" cy="1407533"/>
                </a:xfrm>
                <a:custGeom>
                  <a:avLst/>
                  <a:gdLst>
                    <a:gd name="T0" fmla="*/ 440 w 450"/>
                    <a:gd name="T1" fmla="*/ 244 h 450"/>
                    <a:gd name="T2" fmla="*/ 440 w 450"/>
                    <a:gd name="T3" fmla="*/ 207 h 450"/>
                    <a:gd name="T4" fmla="*/ 378 w 450"/>
                    <a:gd name="T5" fmla="*/ 145 h 450"/>
                    <a:gd name="T6" fmla="*/ 376 w 450"/>
                    <a:gd name="T7" fmla="*/ 145 h 450"/>
                    <a:gd name="T8" fmla="*/ 372 w 450"/>
                    <a:gd name="T9" fmla="*/ 146 h 450"/>
                    <a:gd name="T10" fmla="*/ 371 w 450"/>
                    <a:gd name="T11" fmla="*/ 149 h 450"/>
                    <a:gd name="T12" fmla="*/ 357 w 450"/>
                    <a:gd name="T13" fmla="*/ 193 h 450"/>
                    <a:gd name="T14" fmla="*/ 334 w 450"/>
                    <a:gd name="T15" fmla="*/ 200 h 450"/>
                    <a:gd name="T16" fmla="*/ 310 w 450"/>
                    <a:gd name="T17" fmla="*/ 194 h 450"/>
                    <a:gd name="T18" fmla="*/ 290 w 450"/>
                    <a:gd name="T19" fmla="*/ 180 h 450"/>
                    <a:gd name="T20" fmla="*/ 276 w 450"/>
                    <a:gd name="T21" fmla="*/ 160 h 450"/>
                    <a:gd name="T22" fmla="*/ 277 w 450"/>
                    <a:gd name="T23" fmla="*/ 113 h 450"/>
                    <a:gd name="T24" fmla="*/ 310 w 450"/>
                    <a:gd name="T25" fmla="*/ 97 h 450"/>
                    <a:gd name="T26" fmla="*/ 321 w 450"/>
                    <a:gd name="T27" fmla="*/ 98 h 450"/>
                    <a:gd name="T28" fmla="*/ 321 w 450"/>
                    <a:gd name="T29" fmla="*/ 98 h 450"/>
                    <a:gd name="T30" fmla="*/ 325 w 450"/>
                    <a:gd name="T31" fmla="*/ 96 h 450"/>
                    <a:gd name="T32" fmla="*/ 325 w 450"/>
                    <a:gd name="T33" fmla="*/ 92 h 450"/>
                    <a:gd name="T34" fmla="*/ 243 w 450"/>
                    <a:gd name="T35" fmla="*/ 11 h 450"/>
                    <a:gd name="T36" fmla="*/ 206 w 450"/>
                    <a:gd name="T37" fmla="*/ 11 h 450"/>
                    <a:gd name="T38" fmla="*/ 137 w 450"/>
                    <a:gd name="T39" fmla="*/ 80 h 450"/>
                    <a:gd name="T40" fmla="*/ 102 w 450"/>
                    <a:gd name="T41" fmla="*/ 58 h 450"/>
                    <a:gd name="T42" fmla="*/ 95 w 450"/>
                    <a:gd name="T43" fmla="*/ 32 h 450"/>
                    <a:gd name="T44" fmla="*/ 67 w 450"/>
                    <a:gd name="T45" fmla="*/ 32 h 450"/>
                    <a:gd name="T46" fmla="*/ 52 w 450"/>
                    <a:gd name="T47" fmla="*/ 43 h 450"/>
                    <a:gd name="T48" fmla="*/ 41 w 450"/>
                    <a:gd name="T49" fmla="*/ 58 h 450"/>
                    <a:gd name="T50" fmla="*/ 41 w 450"/>
                    <a:gd name="T51" fmla="*/ 86 h 450"/>
                    <a:gd name="T52" fmla="*/ 66 w 450"/>
                    <a:gd name="T53" fmla="*/ 93 h 450"/>
                    <a:gd name="T54" fmla="*/ 88 w 450"/>
                    <a:gd name="T55" fmla="*/ 129 h 450"/>
                    <a:gd name="T56" fmla="*/ 10 w 450"/>
                    <a:gd name="T57" fmla="*/ 207 h 450"/>
                    <a:gd name="T58" fmla="*/ 10 w 450"/>
                    <a:gd name="T59" fmla="*/ 244 h 450"/>
                    <a:gd name="T60" fmla="*/ 86 w 450"/>
                    <a:gd name="T61" fmla="*/ 320 h 450"/>
                    <a:gd name="T62" fmla="*/ 88 w 450"/>
                    <a:gd name="T63" fmla="*/ 319 h 450"/>
                    <a:gd name="T64" fmla="*/ 89 w 450"/>
                    <a:gd name="T65" fmla="*/ 316 h 450"/>
                    <a:gd name="T66" fmla="*/ 103 w 450"/>
                    <a:gd name="T67" fmla="*/ 273 h 450"/>
                    <a:gd name="T68" fmla="*/ 126 w 450"/>
                    <a:gd name="T69" fmla="*/ 265 h 450"/>
                    <a:gd name="T70" fmla="*/ 150 w 450"/>
                    <a:gd name="T71" fmla="*/ 271 h 450"/>
                    <a:gd name="T72" fmla="*/ 170 w 450"/>
                    <a:gd name="T73" fmla="*/ 285 h 450"/>
                    <a:gd name="T74" fmla="*/ 185 w 450"/>
                    <a:gd name="T75" fmla="*/ 306 h 450"/>
                    <a:gd name="T76" fmla="*/ 183 w 450"/>
                    <a:gd name="T77" fmla="*/ 353 h 450"/>
                    <a:gd name="T78" fmla="*/ 150 w 450"/>
                    <a:gd name="T79" fmla="*/ 368 h 450"/>
                    <a:gd name="T80" fmla="*/ 140 w 450"/>
                    <a:gd name="T81" fmla="*/ 367 h 450"/>
                    <a:gd name="T82" fmla="*/ 139 w 450"/>
                    <a:gd name="T83" fmla="*/ 367 h 450"/>
                    <a:gd name="T84" fmla="*/ 136 w 450"/>
                    <a:gd name="T85" fmla="*/ 369 h 450"/>
                    <a:gd name="T86" fmla="*/ 206 w 450"/>
                    <a:gd name="T87" fmla="*/ 440 h 450"/>
                    <a:gd name="T88" fmla="*/ 243 w 450"/>
                    <a:gd name="T89" fmla="*/ 440 h 450"/>
                    <a:gd name="T90" fmla="*/ 315 w 450"/>
                    <a:gd name="T91" fmla="*/ 368 h 450"/>
                    <a:gd name="T92" fmla="*/ 352 w 450"/>
                    <a:gd name="T93" fmla="*/ 390 h 450"/>
                    <a:gd name="T94" fmla="*/ 359 w 450"/>
                    <a:gd name="T95" fmla="*/ 415 h 450"/>
                    <a:gd name="T96" fmla="*/ 387 w 450"/>
                    <a:gd name="T97" fmla="*/ 415 h 450"/>
                    <a:gd name="T98" fmla="*/ 402 w 450"/>
                    <a:gd name="T99" fmla="*/ 404 h 450"/>
                    <a:gd name="T100" fmla="*/ 412 w 450"/>
                    <a:gd name="T101" fmla="*/ 389 h 450"/>
                    <a:gd name="T102" fmla="*/ 413 w 450"/>
                    <a:gd name="T103" fmla="*/ 361 h 450"/>
                    <a:gd name="T104" fmla="*/ 387 w 450"/>
                    <a:gd name="T105" fmla="*/ 354 h 450"/>
                    <a:gd name="T106" fmla="*/ 366 w 450"/>
                    <a:gd name="T107" fmla="*/ 317 h 450"/>
                    <a:gd name="T108" fmla="*/ 440 w 450"/>
                    <a:gd name="T109" fmla="*/ 244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0" h="450">
                      <a:moveTo>
                        <a:pt x="440" y="244"/>
                      </a:moveTo>
                      <a:cubicBezTo>
                        <a:pt x="450" y="234"/>
                        <a:pt x="450" y="217"/>
                        <a:pt x="440" y="207"/>
                      </a:cubicBezTo>
                      <a:cubicBezTo>
                        <a:pt x="378" y="145"/>
                        <a:pt x="378" y="145"/>
                        <a:pt x="378" y="145"/>
                      </a:cubicBezTo>
                      <a:cubicBezTo>
                        <a:pt x="377" y="145"/>
                        <a:pt x="377" y="145"/>
                        <a:pt x="376" y="145"/>
                      </a:cubicBezTo>
                      <a:cubicBezTo>
                        <a:pt x="375" y="145"/>
                        <a:pt x="373" y="145"/>
                        <a:pt x="372" y="146"/>
                      </a:cubicBezTo>
                      <a:cubicBezTo>
                        <a:pt x="371" y="147"/>
                        <a:pt x="371" y="148"/>
                        <a:pt x="371" y="149"/>
                      </a:cubicBezTo>
                      <a:cubicBezTo>
                        <a:pt x="374" y="168"/>
                        <a:pt x="369" y="184"/>
                        <a:pt x="357" y="193"/>
                      </a:cubicBezTo>
                      <a:cubicBezTo>
                        <a:pt x="350" y="197"/>
                        <a:pt x="342" y="200"/>
                        <a:pt x="334" y="200"/>
                      </a:cubicBezTo>
                      <a:cubicBezTo>
                        <a:pt x="324" y="200"/>
                        <a:pt x="315" y="197"/>
                        <a:pt x="310" y="194"/>
                      </a:cubicBezTo>
                      <a:cubicBezTo>
                        <a:pt x="303" y="191"/>
                        <a:pt x="296" y="186"/>
                        <a:pt x="290" y="180"/>
                      </a:cubicBezTo>
                      <a:cubicBezTo>
                        <a:pt x="284" y="174"/>
                        <a:pt x="279" y="167"/>
                        <a:pt x="276" y="160"/>
                      </a:cubicBezTo>
                      <a:cubicBezTo>
                        <a:pt x="267" y="143"/>
                        <a:pt x="268" y="125"/>
                        <a:pt x="277" y="113"/>
                      </a:cubicBezTo>
                      <a:cubicBezTo>
                        <a:pt x="284" y="103"/>
                        <a:pt x="296" y="97"/>
                        <a:pt x="310" y="97"/>
                      </a:cubicBezTo>
                      <a:cubicBezTo>
                        <a:pt x="314" y="97"/>
                        <a:pt x="317" y="98"/>
                        <a:pt x="321" y="98"/>
                      </a:cubicBezTo>
                      <a:cubicBezTo>
                        <a:pt x="321" y="98"/>
                        <a:pt x="321" y="98"/>
                        <a:pt x="321" y="98"/>
                      </a:cubicBezTo>
                      <a:cubicBezTo>
                        <a:pt x="323" y="98"/>
                        <a:pt x="324" y="96"/>
                        <a:pt x="325" y="96"/>
                      </a:cubicBezTo>
                      <a:cubicBezTo>
                        <a:pt x="325" y="94"/>
                        <a:pt x="325" y="93"/>
                        <a:pt x="325" y="92"/>
                      </a:cubicBezTo>
                      <a:cubicBezTo>
                        <a:pt x="243" y="11"/>
                        <a:pt x="243" y="11"/>
                        <a:pt x="243" y="11"/>
                      </a:cubicBezTo>
                      <a:cubicBezTo>
                        <a:pt x="233" y="0"/>
                        <a:pt x="217" y="0"/>
                        <a:pt x="206" y="11"/>
                      </a:cubicBezTo>
                      <a:cubicBezTo>
                        <a:pt x="137" y="80"/>
                        <a:pt x="137" y="80"/>
                        <a:pt x="137" y="80"/>
                      </a:cubicBezTo>
                      <a:cubicBezTo>
                        <a:pt x="122" y="91"/>
                        <a:pt x="98" y="78"/>
                        <a:pt x="102" y="58"/>
                      </a:cubicBezTo>
                      <a:cubicBezTo>
                        <a:pt x="103" y="49"/>
                        <a:pt x="102" y="38"/>
                        <a:pt x="95" y="32"/>
                      </a:cubicBezTo>
                      <a:cubicBezTo>
                        <a:pt x="86" y="26"/>
                        <a:pt x="75" y="28"/>
                        <a:pt x="67" y="32"/>
                      </a:cubicBezTo>
                      <a:cubicBezTo>
                        <a:pt x="61" y="35"/>
                        <a:pt x="56" y="39"/>
                        <a:pt x="52" y="43"/>
                      </a:cubicBezTo>
                      <a:cubicBezTo>
                        <a:pt x="47" y="48"/>
                        <a:pt x="43" y="53"/>
                        <a:pt x="41" y="58"/>
                      </a:cubicBezTo>
                      <a:cubicBezTo>
                        <a:pt x="37" y="66"/>
                        <a:pt x="35" y="78"/>
                        <a:pt x="41" y="86"/>
                      </a:cubicBezTo>
                      <a:cubicBezTo>
                        <a:pt x="46" y="94"/>
                        <a:pt x="57" y="95"/>
                        <a:pt x="66" y="93"/>
                      </a:cubicBezTo>
                      <a:cubicBezTo>
                        <a:pt x="86" y="90"/>
                        <a:pt x="99" y="113"/>
                        <a:pt x="88" y="129"/>
                      </a:cubicBezTo>
                      <a:cubicBezTo>
                        <a:pt x="10" y="207"/>
                        <a:pt x="10" y="207"/>
                        <a:pt x="10" y="207"/>
                      </a:cubicBezTo>
                      <a:cubicBezTo>
                        <a:pt x="0" y="217"/>
                        <a:pt x="0" y="234"/>
                        <a:pt x="10" y="244"/>
                      </a:cubicBezTo>
                      <a:cubicBezTo>
                        <a:pt x="86" y="320"/>
                        <a:pt x="86" y="320"/>
                        <a:pt x="86" y="320"/>
                      </a:cubicBezTo>
                      <a:cubicBezTo>
                        <a:pt x="87" y="320"/>
                        <a:pt x="88" y="319"/>
                        <a:pt x="88" y="319"/>
                      </a:cubicBezTo>
                      <a:cubicBezTo>
                        <a:pt x="89" y="318"/>
                        <a:pt x="89" y="317"/>
                        <a:pt x="89" y="316"/>
                      </a:cubicBezTo>
                      <a:cubicBezTo>
                        <a:pt x="86" y="297"/>
                        <a:pt x="91" y="281"/>
                        <a:pt x="103" y="273"/>
                      </a:cubicBezTo>
                      <a:cubicBezTo>
                        <a:pt x="110" y="268"/>
                        <a:pt x="118" y="265"/>
                        <a:pt x="126" y="265"/>
                      </a:cubicBezTo>
                      <a:cubicBezTo>
                        <a:pt x="136" y="265"/>
                        <a:pt x="145" y="269"/>
                        <a:pt x="150" y="271"/>
                      </a:cubicBezTo>
                      <a:cubicBezTo>
                        <a:pt x="157" y="275"/>
                        <a:pt x="164" y="280"/>
                        <a:pt x="170" y="285"/>
                      </a:cubicBezTo>
                      <a:cubicBezTo>
                        <a:pt x="176" y="292"/>
                        <a:pt x="181" y="298"/>
                        <a:pt x="185" y="306"/>
                      </a:cubicBezTo>
                      <a:cubicBezTo>
                        <a:pt x="193" y="322"/>
                        <a:pt x="192" y="340"/>
                        <a:pt x="183" y="353"/>
                      </a:cubicBezTo>
                      <a:cubicBezTo>
                        <a:pt x="176" y="362"/>
                        <a:pt x="164" y="368"/>
                        <a:pt x="150" y="368"/>
                      </a:cubicBezTo>
                      <a:cubicBezTo>
                        <a:pt x="147" y="368"/>
                        <a:pt x="143" y="368"/>
                        <a:pt x="140" y="367"/>
                      </a:cubicBezTo>
                      <a:cubicBezTo>
                        <a:pt x="140" y="367"/>
                        <a:pt x="139" y="367"/>
                        <a:pt x="139" y="367"/>
                      </a:cubicBezTo>
                      <a:cubicBezTo>
                        <a:pt x="137" y="367"/>
                        <a:pt x="136" y="369"/>
                        <a:pt x="136" y="369"/>
                      </a:cubicBezTo>
                      <a:cubicBezTo>
                        <a:pt x="206" y="440"/>
                        <a:pt x="206" y="440"/>
                        <a:pt x="206" y="440"/>
                      </a:cubicBezTo>
                      <a:cubicBezTo>
                        <a:pt x="217" y="450"/>
                        <a:pt x="233" y="450"/>
                        <a:pt x="243" y="440"/>
                      </a:cubicBezTo>
                      <a:cubicBezTo>
                        <a:pt x="315" y="368"/>
                        <a:pt x="315" y="368"/>
                        <a:pt x="315" y="368"/>
                      </a:cubicBezTo>
                      <a:cubicBezTo>
                        <a:pt x="331" y="356"/>
                        <a:pt x="355" y="369"/>
                        <a:pt x="352" y="390"/>
                      </a:cubicBezTo>
                      <a:cubicBezTo>
                        <a:pt x="350" y="398"/>
                        <a:pt x="351" y="409"/>
                        <a:pt x="359" y="415"/>
                      </a:cubicBezTo>
                      <a:cubicBezTo>
                        <a:pt x="367" y="421"/>
                        <a:pt x="378" y="419"/>
                        <a:pt x="387" y="415"/>
                      </a:cubicBezTo>
                      <a:cubicBezTo>
                        <a:pt x="392" y="412"/>
                        <a:pt x="397" y="409"/>
                        <a:pt x="402" y="404"/>
                      </a:cubicBezTo>
                      <a:cubicBezTo>
                        <a:pt x="406" y="400"/>
                        <a:pt x="410" y="394"/>
                        <a:pt x="412" y="389"/>
                      </a:cubicBezTo>
                      <a:cubicBezTo>
                        <a:pt x="416" y="381"/>
                        <a:pt x="419" y="369"/>
                        <a:pt x="413" y="361"/>
                      </a:cubicBezTo>
                      <a:cubicBezTo>
                        <a:pt x="407" y="353"/>
                        <a:pt x="396" y="353"/>
                        <a:pt x="387" y="354"/>
                      </a:cubicBezTo>
                      <a:cubicBezTo>
                        <a:pt x="367" y="357"/>
                        <a:pt x="354" y="333"/>
                        <a:pt x="366" y="317"/>
                      </a:cubicBezTo>
                      <a:lnTo>
                        <a:pt x="440" y="244"/>
                      </a:lnTo>
                      <a:close/>
                    </a:path>
                  </a:pathLst>
                </a:custGeom>
                <a:solidFill>
                  <a:srgbClr val="AD83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sz="2000">
                    <a:cs typeface="Bahij TheSansArabic Plain" panose="02040503050201020203" pitchFamily="18" charset="-78"/>
                  </a:endParaRPr>
                </a:p>
              </p:txBody>
            </p:sp>
            <p:grpSp>
              <p:nvGrpSpPr>
                <p:cNvPr id="21" name="Group 56">
                  <a:extLst>
                    <a:ext uri="{FF2B5EF4-FFF2-40B4-BE49-F238E27FC236}">
                      <a16:creationId xmlns:a16="http://schemas.microsoft.com/office/drawing/2014/main" id="{95531010-54EC-4A0A-925E-064C0FF58871}"/>
                    </a:ext>
                  </a:extLst>
                </p:cNvPr>
                <p:cNvGrpSpPr/>
                <p:nvPr/>
              </p:nvGrpSpPr>
              <p:grpSpPr>
                <a:xfrm>
                  <a:off x="3957274" y="1792268"/>
                  <a:ext cx="911830" cy="191548"/>
                  <a:chOff x="3603020" y="1796796"/>
                  <a:chExt cx="911830" cy="191548"/>
                </a:xfrm>
              </p:grpSpPr>
              <p:cxnSp>
                <p:nvCxnSpPr>
                  <p:cNvPr id="42" name="Straight Connector 77">
                    <a:extLst>
                      <a:ext uri="{FF2B5EF4-FFF2-40B4-BE49-F238E27FC236}">
                        <a16:creationId xmlns:a16="http://schemas.microsoft.com/office/drawing/2014/main" id="{86CBFC78-3582-447E-B92E-CC8E414048C3}"/>
                      </a:ext>
                    </a:extLst>
                  </p:cNvPr>
                  <p:cNvCxnSpPr>
                    <a:cxnSpLocks/>
                  </p:cNvCxnSpPr>
                  <p:nvPr/>
                </p:nvCxnSpPr>
                <p:spPr>
                  <a:xfrm flipH="1" flipV="1">
                    <a:off x="3804285" y="1889852"/>
                    <a:ext cx="710565" cy="4763"/>
                  </a:xfrm>
                  <a:prstGeom prst="line">
                    <a:avLst/>
                  </a:prstGeom>
                  <a:ln w="222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grpSp>
                <p:nvGrpSpPr>
                  <p:cNvPr id="43" name="Group 78">
                    <a:extLst>
                      <a:ext uri="{FF2B5EF4-FFF2-40B4-BE49-F238E27FC236}">
                        <a16:creationId xmlns:a16="http://schemas.microsoft.com/office/drawing/2014/main" id="{DEBFAE23-D100-44A7-9BA1-8D08FB16C335}"/>
                      </a:ext>
                    </a:extLst>
                  </p:cNvPr>
                  <p:cNvGrpSpPr/>
                  <p:nvPr/>
                </p:nvGrpSpPr>
                <p:grpSpPr>
                  <a:xfrm>
                    <a:off x="3603020" y="1796796"/>
                    <a:ext cx="191548" cy="191548"/>
                    <a:chOff x="3400614" y="1401508"/>
                    <a:chExt cx="191548" cy="191548"/>
                  </a:xfrm>
                </p:grpSpPr>
                <p:sp>
                  <p:nvSpPr>
                    <p:cNvPr id="44" name="Oval 79">
                      <a:extLst>
                        <a:ext uri="{FF2B5EF4-FFF2-40B4-BE49-F238E27FC236}">
                          <a16:creationId xmlns:a16="http://schemas.microsoft.com/office/drawing/2014/main" id="{28F49478-D9E7-479E-9195-DE8EA831F324}"/>
                        </a:ext>
                      </a:extLst>
                    </p:cNvPr>
                    <p:cNvSpPr/>
                    <p:nvPr/>
                  </p:nvSpPr>
                  <p:spPr>
                    <a:xfrm>
                      <a:off x="3400614" y="1401508"/>
                      <a:ext cx="191548" cy="191548"/>
                    </a:xfrm>
                    <a:prstGeom prst="ellipse">
                      <a:avLst/>
                    </a:prstGeom>
                    <a:solidFill>
                      <a:schemeClr val="tx1">
                        <a:lumMod val="20000"/>
                        <a:lumOff val="80000"/>
                        <a:alpha val="56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00">
                        <a:latin typeface="Bahij TheSansArabic Plain" panose="02040503050201020203" pitchFamily="18" charset="-78"/>
                        <a:cs typeface="Bahij TheSansArabic Plain" panose="02040503050201020203" pitchFamily="18" charset="-78"/>
                      </a:endParaRPr>
                    </a:p>
                  </p:txBody>
                </p:sp>
                <p:sp>
                  <p:nvSpPr>
                    <p:cNvPr id="45" name="Oval 80">
                      <a:extLst>
                        <a:ext uri="{FF2B5EF4-FFF2-40B4-BE49-F238E27FC236}">
                          <a16:creationId xmlns:a16="http://schemas.microsoft.com/office/drawing/2014/main" id="{C84CB02F-627C-4BC3-9A22-5BB7F10FFADA}"/>
                        </a:ext>
                      </a:extLst>
                    </p:cNvPr>
                    <p:cNvSpPr/>
                    <p:nvPr/>
                  </p:nvSpPr>
                  <p:spPr>
                    <a:xfrm>
                      <a:off x="3451574" y="1453223"/>
                      <a:ext cx="92208" cy="92208"/>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00">
                        <a:latin typeface="Bahij TheSansArabic Plain" panose="02040503050201020203" pitchFamily="18" charset="-78"/>
                        <a:cs typeface="Bahij TheSansArabic Plain" panose="02040503050201020203" pitchFamily="18" charset="-78"/>
                      </a:endParaRPr>
                    </a:p>
                  </p:txBody>
                </p:sp>
              </p:grpSp>
            </p:grpSp>
            <p:grpSp>
              <p:nvGrpSpPr>
                <p:cNvPr id="22" name="Group 57">
                  <a:extLst>
                    <a:ext uri="{FF2B5EF4-FFF2-40B4-BE49-F238E27FC236}">
                      <a16:creationId xmlns:a16="http://schemas.microsoft.com/office/drawing/2014/main" id="{1580BE91-E230-445F-ABD7-8EFCACE0302D}"/>
                    </a:ext>
                  </a:extLst>
                </p:cNvPr>
                <p:cNvGrpSpPr/>
                <p:nvPr/>
              </p:nvGrpSpPr>
              <p:grpSpPr>
                <a:xfrm>
                  <a:off x="3957274" y="3316268"/>
                  <a:ext cx="911830" cy="191548"/>
                  <a:chOff x="3603020" y="1796796"/>
                  <a:chExt cx="911830" cy="191548"/>
                </a:xfrm>
              </p:grpSpPr>
              <p:cxnSp>
                <p:nvCxnSpPr>
                  <p:cNvPr id="38" name="Straight Connector 73">
                    <a:extLst>
                      <a:ext uri="{FF2B5EF4-FFF2-40B4-BE49-F238E27FC236}">
                        <a16:creationId xmlns:a16="http://schemas.microsoft.com/office/drawing/2014/main" id="{A6EEFB9A-2D12-412C-99EF-51B8F01093D2}"/>
                      </a:ext>
                    </a:extLst>
                  </p:cNvPr>
                  <p:cNvCxnSpPr>
                    <a:cxnSpLocks/>
                  </p:cNvCxnSpPr>
                  <p:nvPr/>
                </p:nvCxnSpPr>
                <p:spPr>
                  <a:xfrm flipH="1" flipV="1">
                    <a:off x="3804285" y="1889852"/>
                    <a:ext cx="710565" cy="4763"/>
                  </a:xfrm>
                  <a:prstGeom prst="line">
                    <a:avLst/>
                  </a:prstGeom>
                  <a:ln w="222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grpSp>
                <p:nvGrpSpPr>
                  <p:cNvPr id="39" name="Group 74">
                    <a:extLst>
                      <a:ext uri="{FF2B5EF4-FFF2-40B4-BE49-F238E27FC236}">
                        <a16:creationId xmlns:a16="http://schemas.microsoft.com/office/drawing/2014/main" id="{E04DFFF1-5AA3-49C4-A61F-04DF0377FC1F}"/>
                      </a:ext>
                    </a:extLst>
                  </p:cNvPr>
                  <p:cNvGrpSpPr/>
                  <p:nvPr/>
                </p:nvGrpSpPr>
                <p:grpSpPr>
                  <a:xfrm>
                    <a:off x="3603020" y="1796796"/>
                    <a:ext cx="191548" cy="191548"/>
                    <a:chOff x="3400614" y="1401508"/>
                    <a:chExt cx="191548" cy="191548"/>
                  </a:xfrm>
                </p:grpSpPr>
                <p:sp>
                  <p:nvSpPr>
                    <p:cNvPr id="40" name="Oval 75">
                      <a:extLst>
                        <a:ext uri="{FF2B5EF4-FFF2-40B4-BE49-F238E27FC236}">
                          <a16:creationId xmlns:a16="http://schemas.microsoft.com/office/drawing/2014/main" id="{B3429627-21FE-49C6-9088-1DFCD17BBBB5}"/>
                        </a:ext>
                      </a:extLst>
                    </p:cNvPr>
                    <p:cNvSpPr/>
                    <p:nvPr/>
                  </p:nvSpPr>
                  <p:spPr>
                    <a:xfrm>
                      <a:off x="3400614" y="1401508"/>
                      <a:ext cx="191548" cy="191548"/>
                    </a:xfrm>
                    <a:prstGeom prst="ellipse">
                      <a:avLst/>
                    </a:prstGeom>
                    <a:solidFill>
                      <a:schemeClr val="tx1">
                        <a:lumMod val="20000"/>
                        <a:lumOff val="80000"/>
                        <a:alpha val="56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00">
                        <a:latin typeface="Bahij TheSansArabic Plain" panose="02040503050201020203" pitchFamily="18" charset="-78"/>
                        <a:cs typeface="Bahij TheSansArabic Plain" panose="02040503050201020203" pitchFamily="18" charset="-78"/>
                      </a:endParaRPr>
                    </a:p>
                  </p:txBody>
                </p:sp>
                <p:sp>
                  <p:nvSpPr>
                    <p:cNvPr id="41" name="Oval 76">
                      <a:extLst>
                        <a:ext uri="{FF2B5EF4-FFF2-40B4-BE49-F238E27FC236}">
                          <a16:creationId xmlns:a16="http://schemas.microsoft.com/office/drawing/2014/main" id="{DF6174FD-FDD5-48AF-B525-5761B566FA06}"/>
                        </a:ext>
                      </a:extLst>
                    </p:cNvPr>
                    <p:cNvSpPr/>
                    <p:nvPr/>
                  </p:nvSpPr>
                  <p:spPr>
                    <a:xfrm>
                      <a:off x="3451574" y="1453223"/>
                      <a:ext cx="92208" cy="92208"/>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00">
                        <a:latin typeface="Bahij TheSansArabic Plain" panose="02040503050201020203" pitchFamily="18" charset="-78"/>
                        <a:cs typeface="Bahij TheSansArabic Plain" panose="02040503050201020203" pitchFamily="18" charset="-78"/>
                      </a:endParaRPr>
                    </a:p>
                  </p:txBody>
                </p:sp>
              </p:grpSp>
            </p:grpSp>
            <p:grpSp>
              <p:nvGrpSpPr>
                <p:cNvPr id="23" name="Group 58">
                  <a:extLst>
                    <a:ext uri="{FF2B5EF4-FFF2-40B4-BE49-F238E27FC236}">
                      <a16:creationId xmlns:a16="http://schemas.microsoft.com/office/drawing/2014/main" id="{FBAAEB0D-E5B3-41F6-A66A-95D0BF0BC0BE}"/>
                    </a:ext>
                  </a:extLst>
                </p:cNvPr>
                <p:cNvGrpSpPr/>
                <p:nvPr/>
              </p:nvGrpSpPr>
              <p:grpSpPr>
                <a:xfrm>
                  <a:off x="3957274" y="4897418"/>
                  <a:ext cx="911830" cy="191548"/>
                  <a:chOff x="3603020" y="1796796"/>
                  <a:chExt cx="911830" cy="191548"/>
                </a:xfrm>
              </p:grpSpPr>
              <p:cxnSp>
                <p:nvCxnSpPr>
                  <p:cNvPr id="34" name="Straight Connector 69">
                    <a:extLst>
                      <a:ext uri="{FF2B5EF4-FFF2-40B4-BE49-F238E27FC236}">
                        <a16:creationId xmlns:a16="http://schemas.microsoft.com/office/drawing/2014/main" id="{271D59BD-206E-4763-8CC5-B9C06F7A4ADF}"/>
                      </a:ext>
                    </a:extLst>
                  </p:cNvPr>
                  <p:cNvCxnSpPr>
                    <a:cxnSpLocks/>
                  </p:cNvCxnSpPr>
                  <p:nvPr/>
                </p:nvCxnSpPr>
                <p:spPr>
                  <a:xfrm flipH="1" flipV="1">
                    <a:off x="3804285" y="1889852"/>
                    <a:ext cx="710565" cy="4763"/>
                  </a:xfrm>
                  <a:prstGeom prst="line">
                    <a:avLst/>
                  </a:prstGeom>
                  <a:ln w="222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grpSp>
                <p:nvGrpSpPr>
                  <p:cNvPr id="35" name="Group 70">
                    <a:extLst>
                      <a:ext uri="{FF2B5EF4-FFF2-40B4-BE49-F238E27FC236}">
                        <a16:creationId xmlns:a16="http://schemas.microsoft.com/office/drawing/2014/main" id="{F8D603DF-6CCA-4077-A6CA-403D777706BB}"/>
                      </a:ext>
                    </a:extLst>
                  </p:cNvPr>
                  <p:cNvGrpSpPr/>
                  <p:nvPr/>
                </p:nvGrpSpPr>
                <p:grpSpPr>
                  <a:xfrm>
                    <a:off x="3603020" y="1796796"/>
                    <a:ext cx="191548" cy="191548"/>
                    <a:chOff x="3400614" y="1401508"/>
                    <a:chExt cx="191548" cy="191548"/>
                  </a:xfrm>
                </p:grpSpPr>
                <p:sp>
                  <p:nvSpPr>
                    <p:cNvPr id="36" name="Oval 71">
                      <a:extLst>
                        <a:ext uri="{FF2B5EF4-FFF2-40B4-BE49-F238E27FC236}">
                          <a16:creationId xmlns:a16="http://schemas.microsoft.com/office/drawing/2014/main" id="{39882388-823D-4F54-8DB7-4A5945DA54EA}"/>
                        </a:ext>
                      </a:extLst>
                    </p:cNvPr>
                    <p:cNvSpPr/>
                    <p:nvPr/>
                  </p:nvSpPr>
                  <p:spPr>
                    <a:xfrm>
                      <a:off x="3400614" y="1401508"/>
                      <a:ext cx="191548" cy="191548"/>
                    </a:xfrm>
                    <a:prstGeom prst="ellipse">
                      <a:avLst/>
                    </a:prstGeom>
                    <a:solidFill>
                      <a:schemeClr val="tx1">
                        <a:lumMod val="20000"/>
                        <a:lumOff val="80000"/>
                        <a:alpha val="56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00">
                        <a:latin typeface="Bahij TheSansArabic Plain" panose="02040503050201020203" pitchFamily="18" charset="-78"/>
                        <a:cs typeface="Bahij TheSansArabic Plain" panose="02040503050201020203" pitchFamily="18" charset="-78"/>
                      </a:endParaRPr>
                    </a:p>
                  </p:txBody>
                </p:sp>
                <p:sp>
                  <p:nvSpPr>
                    <p:cNvPr id="37" name="Oval 72">
                      <a:extLst>
                        <a:ext uri="{FF2B5EF4-FFF2-40B4-BE49-F238E27FC236}">
                          <a16:creationId xmlns:a16="http://schemas.microsoft.com/office/drawing/2014/main" id="{E66D0E4C-7377-4EFE-A036-4A5653A6F6A0}"/>
                        </a:ext>
                      </a:extLst>
                    </p:cNvPr>
                    <p:cNvSpPr/>
                    <p:nvPr/>
                  </p:nvSpPr>
                  <p:spPr>
                    <a:xfrm>
                      <a:off x="3451574" y="1453223"/>
                      <a:ext cx="92208" cy="92208"/>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00">
                        <a:latin typeface="Bahij TheSansArabic Plain" panose="02040503050201020203" pitchFamily="18" charset="-78"/>
                        <a:cs typeface="Bahij TheSansArabic Plain" panose="02040503050201020203" pitchFamily="18" charset="-78"/>
                      </a:endParaRPr>
                    </a:p>
                  </p:txBody>
                </p:sp>
              </p:grpSp>
            </p:grpSp>
            <p:grpSp>
              <p:nvGrpSpPr>
                <p:cNvPr id="24" name="Group 59">
                  <a:extLst>
                    <a:ext uri="{FF2B5EF4-FFF2-40B4-BE49-F238E27FC236}">
                      <a16:creationId xmlns:a16="http://schemas.microsoft.com/office/drawing/2014/main" id="{B8BEECC3-4773-42DE-827D-F84189CDA47F}"/>
                    </a:ext>
                  </a:extLst>
                </p:cNvPr>
                <p:cNvGrpSpPr/>
                <p:nvPr/>
              </p:nvGrpSpPr>
              <p:grpSpPr>
                <a:xfrm rot="10800000">
                  <a:off x="7558603" y="2558957"/>
                  <a:ext cx="911830" cy="191548"/>
                  <a:chOff x="3603020" y="1796796"/>
                  <a:chExt cx="911830" cy="191548"/>
                </a:xfrm>
              </p:grpSpPr>
              <p:cxnSp>
                <p:nvCxnSpPr>
                  <p:cNvPr id="30" name="Straight Connector 65">
                    <a:extLst>
                      <a:ext uri="{FF2B5EF4-FFF2-40B4-BE49-F238E27FC236}">
                        <a16:creationId xmlns:a16="http://schemas.microsoft.com/office/drawing/2014/main" id="{8ADFD3DC-85B5-42C5-81E0-89EA516C6E30}"/>
                      </a:ext>
                    </a:extLst>
                  </p:cNvPr>
                  <p:cNvCxnSpPr>
                    <a:cxnSpLocks/>
                  </p:cNvCxnSpPr>
                  <p:nvPr/>
                </p:nvCxnSpPr>
                <p:spPr>
                  <a:xfrm flipH="1" flipV="1">
                    <a:off x="3804285" y="1889852"/>
                    <a:ext cx="710565" cy="4763"/>
                  </a:xfrm>
                  <a:prstGeom prst="line">
                    <a:avLst/>
                  </a:prstGeom>
                  <a:ln w="222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grpSp>
                <p:nvGrpSpPr>
                  <p:cNvPr id="31" name="Group 66">
                    <a:extLst>
                      <a:ext uri="{FF2B5EF4-FFF2-40B4-BE49-F238E27FC236}">
                        <a16:creationId xmlns:a16="http://schemas.microsoft.com/office/drawing/2014/main" id="{72CD804B-27A9-4539-8828-693B30B42031}"/>
                      </a:ext>
                    </a:extLst>
                  </p:cNvPr>
                  <p:cNvGrpSpPr/>
                  <p:nvPr/>
                </p:nvGrpSpPr>
                <p:grpSpPr>
                  <a:xfrm>
                    <a:off x="3603020" y="1796796"/>
                    <a:ext cx="191548" cy="191548"/>
                    <a:chOff x="3400614" y="1401508"/>
                    <a:chExt cx="191548" cy="191548"/>
                  </a:xfrm>
                </p:grpSpPr>
                <p:sp>
                  <p:nvSpPr>
                    <p:cNvPr id="32" name="Oval 67">
                      <a:extLst>
                        <a:ext uri="{FF2B5EF4-FFF2-40B4-BE49-F238E27FC236}">
                          <a16:creationId xmlns:a16="http://schemas.microsoft.com/office/drawing/2014/main" id="{E84ECF10-3158-4E48-8C07-C60380909077}"/>
                        </a:ext>
                      </a:extLst>
                    </p:cNvPr>
                    <p:cNvSpPr/>
                    <p:nvPr/>
                  </p:nvSpPr>
                  <p:spPr>
                    <a:xfrm>
                      <a:off x="3400614" y="1401508"/>
                      <a:ext cx="191548" cy="191548"/>
                    </a:xfrm>
                    <a:prstGeom prst="ellipse">
                      <a:avLst/>
                    </a:prstGeom>
                    <a:solidFill>
                      <a:schemeClr val="tx1">
                        <a:lumMod val="20000"/>
                        <a:lumOff val="80000"/>
                        <a:alpha val="56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00">
                        <a:latin typeface="Bahij TheSansArabic Plain" panose="02040503050201020203" pitchFamily="18" charset="-78"/>
                        <a:cs typeface="Bahij TheSansArabic Plain" panose="02040503050201020203" pitchFamily="18" charset="-78"/>
                      </a:endParaRPr>
                    </a:p>
                  </p:txBody>
                </p:sp>
                <p:sp>
                  <p:nvSpPr>
                    <p:cNvPr id="33" name="Oval 68">
                      <a:extLst>
                        <a:ext uri="{FF2B5EF4-FFF2-40B4-BE49-F238E27FC236}">
                          <a16:creationId xmlns:a16="http://schemas.microsoft.com/office/drawing/2014/main" id="{A1C0D27E-D585-45D0-B618-1E5AB352D6AE}"/>
                        </a:ext>
                      </a:extLst>
                    </p:cNvPr>
                    <p:cNvSpPr/>
                    <p:nvPr/>
                  </p:nvSpPr>
                  <p:spPr>
                    <a:xfrm>
                      <a:off x="3451574" y="1453223"/>
                      <a:ext cx="92208" cy="92208"/>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00">
                        <a:latin typeface="Bahij TheSansArabic Plain" panose="02040503050201020203" pitchFamily="18" charset="-78"/>
                        <a:cs typeface="Bahij TheSansArabic Plain" panose="02040503050201020203" pitchFamily="18" charset="-78"/>
                      </a:endParaRPr>
                    </a:p>
                  </p:txBody>
                </p:sp>
              </p:grpSp>
            </p:grpSp>
            <p:grpSp>
              <p:nvGrpSpPr>
                <p:cNvPr id="25" name="Group 60">
                  <a:extLst>
                    <a:ext uri="{FF2B5EF4-FFF2-40B4-BE49-F238E27FC236}">
                      <a16:creationId xmlns:a16="http://schemas.microsoft.com/office/drawing/2014/main" id="{FEEEB95B-5262-49C1-A0B2-08256EB5829F}"/>
                    </a:ext>
                  </a:extLst>
                </p:cNvPr>
                <p:cNvGrpSpPr/>
                <p:nvPr/>
              </p:nvGrpSpPr>
              <p:grpSpPr>
                <a:xfrm rot="10800000">
                  <a:off x="7558603" y="4082957"/>
                  <a:ext cx="911830" cy="191548"/>
                  <a:chOff x="3603020" y="1796796"/>
                  <a:chExt cx="911830" cy="191548"/>
                </a:xfrm>
              </p:grpSpPr>
              <p:cxnSp>
                <p:nvCxnSpPr>
                  <p:cNvPr id="26" name="Straight Connector 61">
                    <a:extLst>
                      <a:ext uri="{FF2B5EF4-FFF2-40B4-BE49-F238E27FC236}">
                        <a16:creationId xmlns:a16="http://schemas.microsoft.com/office/drawing/2014/main" id="{989BBEC1-9A44-412C-9B41-92AFF4BD1B63}"/>
                      </a:ext>
                    </a:extLst>
                  </p:cNvPr>
                  <p:cNvCxnSpPr>
                    <a:cxnSpLocks/>
                  </p:cNvCxnSpPr>
                  <p:nvPr/>
                </p:nvCxnSpPr>
                <p:spPr>
                  <a:xfrm flipH="1" flipV="1">
                    <a:off x="3804285" y="1889852"/>
                    <a:ext cx="710565" cy="4763"/>
                  </a:xfrm>
                  <a:prstGeom prst="line">
                    <a:avLst/>
                  </a:prstGeom>
                  <a:ln w="222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grpSp>
                <p:nvGrpSpPr>
                  <p:cNvPr id="27" name="Group 62">
                    <a:extLst>
                      <a:ext uri="{FF2B5EF4-FFF2-40B4-BE49-F238E27FC236}">
                        <a16:creationId xmlns:a16="http://schemas.microsoft.com/office/drawing/2014/main" id="{E846FE6B-C560-4330-8A93-2E68D7E122A2}"/>
                      </a:ext>
                    </a:extLst>
                  </p:cNvPr>
                  <p:cNvGrpSpPr/>
                  <p:nvPr/>
                </p:nvGrpSpPr>
                <p:grpSpPr>
                  <a:xfrm>
                    <a:off x="3603020" y="1796796"/>
                    <a:ext cx="191548" cy="191548"/>
                    <a:chOff x="3400614" y="1401508"/>
                    <a:chExt cx="191548" cy="191548"/>
                  </a:xfrm>
                </p:grpSpPr>
                <p:sp>
                  <p:nvSpPr>
                    <p:cNvPr id="28" name="Oval 63">
                      <a:extLst>
                        <a:ext uri="{FF2B5EF4-FFF2-40B4-BE49-F238E27FC236}">
                          <a16:creationId xmlns:a16="http://schemas.microsoft.com/office/drawing/2014/main" id="{1F8AC402-7183-4039-9A0D-7B7846A63F60}"/>
                        </a:ext>
                      </a:extLst>
                    </p:cNvPr>
                    <p:cNvSpPr/>
                    <p:nvPr/>
                  </p:nvSpPr>
                  <p:spPr>
                    <a:xfrm>
                      <a:off x="3400614" y="1401508"/>
                      <a:ext cx="191548" cy="191548"/>
                    </a:xfrm>
                    <a:prstGeom prst="ellipse">
                      <a:avLst/>
                    </a:prstGeom>
                    <a:solidFill>
                      <a:schemeClr val="tx1">
                        <a:lumMod val="20000"/>
                        <a:lumOff val="80000"/>
                        <a:alpha val="56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00">
                        <a:latin typeface="Bahij TheSansArabic Plain" panose="02040503050201020203" pitchFamily="18" charset="-78"/>
                        <a:cs typeface="Bahij TheSansArabic Plain" panose="02040503050201020203" pitchFamily="18" charset="-78"/>
                      </a:endParaRPr>
                    </a:p>
                  </p:txBody>
                </p:sp>
                <p:sp>
                  <p:nvSpPr>
                    <p:cNvPr id="29" name="Oval 64">
                      <a:extLst>
                        <a:ext uri="{FF2B5EF4-FFF2-40B4-BE49-F238E27FC236}">
                          <a16:creationId xmlns:a16="http://schemas.microsoft.com/office/drawing/2014/main" id="{B0AD6314-10BC-496C-8E68-5CCB48665E30}"/>
                        </a:ext>
                      </a:extLst>
                    </p:cNvPr>
                    <p:cNvSpPr/>
                    <p:nvPr/>
                  </p:nvSpPr>
                  <p:spPr>
                    <a:xfrm>
                      <a:off x="3451574" y="1453223"/>
                      <a:ext cx="92208" cy="92208"/>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00">
                        <a:latin typeface="Bahij TheSansArabic Plain" panose="02040503050201020203" pitchFamily="18" charset="-78"/>
                        <a:cs typeface="Bahij TheSansArabic Plain" panose="02040503050201020203" pitchFamily="18" charset="-78"/>
                      </a:endParaRPr>
                    </a:p>
                  </p:txBody>
                </p:sp>
              </p:grpSp>
            </p:grpSp>
          </p:grpSp>
          <p:sp>
            <p:nvSpPr>
              <p:cNvPr id="11" name="TextBox 46">
                <a:extLst>
                  <a:ext uri="{FF2B5EF4-FFF2-40B4-BE49-F238E27FC236}">
                    <a16:creationId xmlns:a16="http://schemas.microsoft.com/office/drawing/2014/main" id="{328E7E23-9F9C-43EE-99F5-BA89A3B1A7D4}"/>
                  </a:ext>
                </a:extLst>
              </p:cNvPr>
              <p:cNvSpPr txBox="1"/>
              <p:nvPr/>
            </p:nvSpPr>
            <p:spPr>
              <a:xfrm>
                <a:off x="8786511" y="2045300"/>
                <a:ext cx="4269850" cy="863271"/>
              </a:xfrm>
              <a:prstGeom prst="rect">
                <a:avLst/>
              </a:prstGeom>
              <a:noFill/>
            </p:spPr>
            <p:txBody>
              <a:bodyPr wrap="square" rtlCol="0">
                <a:spAutoFit/>
              </a:bodyPr>
              <a:lstStyle/>
              <a:p>
                <a:pPr algn="ctr" rtl="1">
                  <a:lnSpc>
                    <a:spcPct val="115000"/>
                  </a:lnSpc>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التوريد</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rtl="1">
                  <a:lnSpc>
                    <a:spcPct val="115000"/>
                  </a:lnSpc>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Procurement &amp; Sourcing)</a:t>
                </a: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2" name="TextBox 47">
                <a:extLst>
                  <a:ext uri="{FF2B5EF4-FFF2-40B4-BE49-F238E27FC236}">
                    <a16:creationId xmlns:a16="http://schemas.microsoft.com/office/drawing/2014/main" id="{5EC42519-AE82-4907-AA12-3D63FD8B1C82}"/>
                  </a:ext>
                </a:extLst>
              </p:cNvPr>
              <p:cNvSpPr txBox="1"/>
              <p:nvPr/>
            </p:nvSpPr>
            <p:spPr>
              <a:xfrm>
                <a:off x="-571165" y="2760274"/>
                <a:ext cx="4346579" cy="863271"/>
              </a:xfrm>
              <a:prstGeom prst="rect">
                <a:avLst/>
              </a:prstGeom>
              <a:noFill/>
            </p:spPr>
            <p:txBody>
              <a:bodyPr wrap="square" rtlCol="0">
                <a:spAutoFit/>
              </a:bodyPr>
              <a:lstStyle/>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الإنتاج</a:t>
                </a:r>
                <a:endParaRPr lang="en-US"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Manufacturing &amp; Production)</a:t>
                </a:r>
                <a:r>
                  <a:rPr lang="ar-EG"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3" name="TextBox 48">
                <a:extLst>
                  <a:ext uri="{FF2B5EF4-FFF2-40B4-BE49-F238E27FC236}">
                    <a16:creationId xmlns:a16="http://schemas.microsoft.com/office/drawing/2014/main" id="{0FEB8C2D-C52B-4A4D-9245-6CE0604705EF}"/>
                  </a:ext>
                </a:extLst>
              </p:cNvPr>
              <p:cNvSpPr txBox="1"/>
              <p:nvPr/>
            </p:nvSpPr>
            <p:spPr>
              <a:xfrm>
                <a:off x="8950410" y="3534504"/>
                <a:ext cx="3942049" cy="786708"/>
              </a:xfrm>
              <a:prstGeom prst="rect">
                <a:avLst/>
              </a:prstGeom>
              <a:noFill/>
            </p:spPr>
            <p:txBody>
              <a:bodyPr wrap="square" rtlCol="0">
                <a:spAutoFit/>
              </a:bodyPr>
              <a:lstStyle/>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النقل</a:t>
                </a:r>
                <a:endParaRPr lang="en-US"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Transportation)</a:t>
                </a:r>
                <a:r>
                  <a:rPr lang="ar-EG" sz="1800" dirty="0">
                    <a:effectLst/>
                    <a:latin typeface="Calibri" panose="020F0502020204030204" pitchFamily="34" charset="0"/>
                    <a:ea typeface="Times New Roman" panose="02020603050405020304" pitchFamily="18" charset="0"/>
                    <a:cs typeface="Arial" panose="020B0604020202020204" pitchFamily="34" charset="0"/>
                  </a:rPr>
                  <a:t>))</a:t>
                </a:r>
                <a:endParaRPr lang="en-US" dirty="0">
                  <a:latin typeface="Bahij TheSansArabic Plain" panose="02040503050201020203" pitchFamily="18" charset="-78"/>
                  <a:cs typeface="Bahij TheSansArabic Plain" panose="02040503050201020203" pitchFamily="18" charset="-78"/>
                </a:endParaRPr>
              </a:p>
            </p:txBody>
          </p:sp>
          <p:sp>
            <p:nvSpPr>
              <p:cNvPr id="14" name="TextBox 49">
                <a:extLst>
                  <a:ext uri="{FF2B5EF4-FFF2-40B4-BE49-F238E27FC236}">
                    <a16:creationId xmlns:a16="http://schemas.microsoft.com/office/drawing/2014/main" id="{E730D32A-2E37-4B5E-813F-F49FD6829406}"/>
                  </a:ext>
                </a:extLst>
              </p:cNvPr>
              <p:cNvSpPr txBox="1"/>
              <p:nvPr/>
            </p:nvSpPr>
            <p:spPr>
              <a:xfrm>
                <a:off x="7789" y="4288339"/>
                <a:ext cx="3188670" cy="786708"/>
              </a:xfrm>
              <a:prstGeom prst="rect">
                <a:avLst/>
              </a:prstGeom>
              <a:noFill/>
            </p:spPr>
            <p:txBody>
              <a:bodyPr wrap="square" rtlCol="0">
                <a:spAutoFit/>
              </a:bodyPr>
              <a:lstStyle/>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التوزيع</a:t>
                </a:r>
                <a:endParaRPr lang="en-US"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((Distribution)</a:t>
                </a:r>
                <a:endParaRPr lang="en-US" dirty="0">
                  <a:latin typeface="Bahij TheSansArabic Plain" panose="02040503050201020203" pitchFamily="18" charset="-78"/>
                  <a:cs typeface="Bahij TheSansArabic Plain" panose="02040503050201020203" pitchFamily="18" charset="-78"/>
                </a:endParaRPr>
              </a:p>
            </p:txBody>
          </p:sp>
          <p:sp>
            <p:nvSpPr>
              <p:cNvPr id="15" name="TextBox 50">
                <a:extLst>
                  <a:ext uri="{FF2B5EF4-FFF2-40B4-BE49-F238E27FC236}">
                    <a16:creationId xmlns:a16="http://schemas.microsoft.com/office/drawing/2014/main" id="{52704ACA-F220-4789-BFD5-391F004D526C}"/>
                  </a:ext>
                </a:extLst>
              </p:cNvPr>
              <p:cNvSpPr txBox="1"/>
              <p:nvPr/>
            </p:nvSpPr>
            <p:spPr>
              <a:xfrm>
                <a:off x="9015422" y="5137016"/>
                <a:ext cx="3812025" cy="786708"/>
              </a:xfrm>
              <a:prstGeom prst="rect">
                <a:avLst/>
              </a:prstGeom>
              <a:noFill/>
            </p:spPr>
            <p:txBody>
              <a:bodyPr wrap="square" rtlCol="0">
                <a:spAutoFit/>
              </a:bodyPr>
              <a:lstStyle/>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خدمة العملاء</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Customer Service)</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dirty="0">
                  <a:latin typeface="Bahij TheSansArabic Plain" panose="02040503050201020203" pitchFamily="18" charset="-78"/>
                  <a:cs typeface="Bahij TheSansArabic Plain" panose="02040503050201020203" pitchFamily="18" charset="-78"/>
                </a:endParaRPr>
              </a:p>
            </p:txBody>
          </p:sp>
        </p:grpSp>
        <p:sp>
          <p:nvSpPr>
            <p:cNvPr id="9" name="TextBox 39">
              <a:extLst>
                <a:ext uri="{FF2B5EF4-FFF2-40B4-BE49-F238E27FC236}">
                  <a16:creationId xmlns:a16="http://schemas.microsoft.com/office/drawing/2014/main" id="{23CE8F0B-EDCE-4FD2-A1A6-E2EB41524D3A}"/>
                </a:ext>
              </a:extLst>
            </p:cNvPr>
            <p:cNvSpPr txBox="1"/>
            <p:nvPr/>
          </p:nvSpPr>
          <p:spPr>
            <a:xfrm>
              <a:off x="1832542" y="5400834"/>
              <a:ext cx="2395135" cy="369332"/>
            </a:xfrm>
            <a:prstGeom prst="rect">
              <a:avLst/>
            </a:prstGeom>
            <a:noFill/>
          </p:spPr>
          <p:txBody>
            <a:bodyPr wrap="square" rtlCol="0">
              <a:spAutoFit/>
            </a:bodyPr>
            <a:lstStyle/>
            <a:p>
              <a:pPr algn="ctr" rtl="1"/>
              <a:endParaRPr lang="en-US" dirty="0">
                <a:latin typeface="Bahij TheSansArabic Plain" panose="02040503050201020203" pitchFamily="18" charset="-78"/>
                <a:cs typeface="Bahij TheSansArabic Plain" panose="02040503050201020203" pitchFamily="18" charset="-78"/>
              </a:endParaRPr>
            </a:p>
          </p:txBody>
        </p:sp>
      </p:grpSp>
      <p:sp>
        <p:nvSpPr>
          <p:cNvPr id="2" name="مربع نص 1">
            <a:extLst>
              <a:ext uri="{FF2B5EF4-FFF2-40B4-BE49-F238E27FC236}">
                <a16:creationId xmlns:a16="http://schemas.microsoft.com/office/drawing/2014/main" id="{A7148218-5B62-362D-5DC5-A27CA179EBA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1804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6D527E0E-1CF7-4E37-80EF-9F8ADDEF20A0}"/>
              </a:ext>
            </a:extLst>
          </p:cNvPr>
          <p:cNvSpPr txBox="1"/>
          <p:nvPr/>
        </p:nvSpPr>
        <p:spPr>
          <a:xfrm>
            <a:off x="3153834" y="452519"/>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المبادئ الأساسية لإدارة سلاسل الإمداد</a:t>
            </a:r>
            <a:endParaRPr lang="en-US" sz="2000" b="1"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2">
            <a:extLst>
              <a:ext uri="{FF2B5EF4-FFF2-40B4-BE49-F238E27FC236}">
                <a16:creationId xmlns:a16="http://schemas.microsoft.com/office/drawing/2014/main" id="{7681F1C3-34AE-4C23-A0AD-7BD3C3681486}"/>
              </a:ext>
            </a:extLst>
          </p:cNvPr>
          <p:cNvGrpSpPr/>
          <p:nvPr/>
        </p:nvGrpSpPr>
        <p:grpSpPr>
          <a:xfrm>
            <a:off x="1493370" y="1387672"/>
            <a:ext cx="8388218" cy="4024068"/>
            <a:chOff x="1493201" y="2184747"/>
            <a:chExt cx="8388218" cy="4024068"/>
          </a:xfrm>
        </p:grpSpPr>
        <p:grpSp>
          <p:nvGrpSpPr>
            <p:cNvPr id="8" name="Group 3">
              <a:extLst>
                <a:ext uri="{FF2B5EF4-FFF2-40B4-BE49-F238E27FC236}">
                  <a16:creationId xmlns:a16="http://schemas.microsoft.com/office/drawing/2014/main" id="{429516B7-4D49-4484-BEC2-BF35C2CE8216}"/>
                </a:ext>
              </a:extLst>
            </p:cNvPr>
            <p:cNvGrpSpPr/>
            <p:nvPr/>
          </p:nvGrpSpPr>
          <p:grpSpPr>
            <a:xfrm>
              <a:off x="2471294" y="2963388"/>
              <a:ext cx="7249412" cy="2365910"/>
              <a:chOff x="998880" y="1844662"/>
              <a:chExt cx="10194241" cy="3326981"/>
            </a:xfrm>
          </p:grpSpPr>
          <p:grpSp>
            <p:nvGrpSpPr>
              <p:cNvPr id="19" name="Group 14">
                <a:extLst>
                  <a:ext uri="{FF2B5EF4-FFF2-40B4-BE49-F238E27FC236}">
                    <a16:creationId xmlns:a16="http://schemas.microsoft.com/office/drawing/2014/main" id="{A4B8C3F0-DC50-4E16-83BD-9D4DEA212B6C}"/>
                  </a:ext>
                </a:extLst>
              </p:cNvPr>
              <p:cNvGrpSpPr/>
              <p:nvPr/>
            </p:nvGrpSpPr>
            <p:grpSpPr>
              <a:xfrm>
                <a:off x="1188294" y="1844662"/>
                <a:ext cx="9815770" cy="3326981"/>
                <a:chOff x="1188294" y="1844662"/>
                <a:chExt cx="9815770" cy="3326981"/>
              </a:xfrm>
            </p:grpSpPr>
            <p:sp>
              <p:nvSpPr>
                <p:cNvPr id="21" name="Shape">
                  <a:extLst>
                    <a:ext uri="{FF2B5EF4-FFF2-40B4-BE49-F238E27FC236}">
                      <a16:creationId xmlns:a16="http://schemas.microsoft.com/office/drawing/2014/main" id="{1D60DFA7-AA7F-432D-B1CF-409638F7AA48}"/>
                    </a:ext>
                  </a:extLst>
                </p:cNvPr>
                <p:cNvSpPr/>
                <p:nvPr/>
              </p:nvSpPr>
              <p:spPr>
                <a:xfrm>
                  <a:off x="1188294" y="3100358"/>
                  <a:ext cx="2071289" cy="2071285"/>
                </a:xfrm>
                <a:custGeom>
                  <a:avLst/>
                  <a:gdLst/>
                  <a:ahLst/>
                  <a:cxnLst>
                    <a:cxn ang="0">
                      <a:pos x="wd2" y="hd2"/>
                    </a:cxn>
                    <a:cxn ang="5400000">
                      <a:pos x="wd2" y="hd2"/>
                    </a:cxn>
                    <a:cxn ang="10800000">
                      <a:pos x="wd2" y="hd2"/>
                    </a:cxn>
                    <a:cxn ang="16200000">
                      <a:pos x="wd2" y="hd2"/>
                    </a:cxn>
                  </a:cxnLst>
                  <a:rect l="0" t="0" r="r" b="b"/>
                  <a:pathLst>
                    <a:path w="21156" h="21156" extrusionOk="0">
                      <a:moveTo>
                        <a:pt x="12194" y="666"/>
                      </a:moveTo>
                      <a:cubicBezTo>
                        <a:pt x="11306" y="-222"/>
                        <a:pt x="9850" y="-222"/>
                        <a:pt x="8962" y="666"/>
                      </a:cubicBezTo>
                      <a:lnTo>
                        <a:pt x="666" y="8962"/>
                      </a:lnTo>
                      <a:cubicBezTo>
                        <a:pt x="-222" y="9850"/>
                        <a:pt x="-222" y="11306"/>
                        <a:pt x="666" y="12194"/>
                      </a:cubicBezTo>
                      <a:lnTo>
                        <a:pt x="8962" y="20490"/>
                      </a:lnTo>
                      <a:cubicBezTo>
                        <a:pt x="9850" y="21378"/>
                        <a:pt x="11306" y="21378"/>
                        <a:pt x="12194" y="20490"/>
                      </a:cubicBezTo>
                      <a:lnTo>
                        <a:pt x="20490" y="12194"/>
                      </a:lnTo>
                      <a:cubicBezTo>
                        <a:pt x="21378" y="11306"/>
                        <a:pt x="21378" y="9850"/>
                        <a:pt x="20490" y="8962"/>
                      </a:cubicBezTo>
                      <a:lnTo>
                        <a:pt x="12194" y="666"/>
                      </a:lnTo>
                      <a:close/>
                    </a:path>
                  </a:pathLst>
                </a:custGeom>
                <a:solidFill>
                  <a:srgbClr val="0F7387"/>
                </a:solidFill>
                <a:ln w="12700">
                  <a:miter lim="400000"/>
                </a:ln>
                <a:effectLst/>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600">
                    <a:solidFill>
                      <a:srgbClr val="FFFFFF"/>
                    </a:solidFill>
                    <a:latin typeface="Bahij TheSansArabic Plain" panose="02040503050201020203" pitchFamily="18" charset="-78"/>
                    <a:cs typeface="Bahij TheSansArabic Plain" panose="02040503050201020203" pitchFamily="18" charset="-78"/>
                  </a:endParaRPr>
                </a:p>
              </p:txBody>
            </p:sp>
            <p:sp>
              <p:nvSpPr>
                <p:cNvPr id="22" name="Shape">
                  <a:extLst>
                    <a:ext uri="{FF2B5EF4-FFF2-40B4-BE49-F238E27FC236}">
                      <a16:creationId xmlns:a16="http://schemas.microsoft.com/office/drawing/2014/main" id="{5455E8F9-3927-429C-81F5-C52F4C663A42}"/>
                    </a:ext>
                  </a:extLst>
                </p:cNvPr>
                <p:cNvSpPr/>
                <p:nvPr/>
              </p:nvSpPr>
              <p:spPr>
                <a:xfrm>
                  <a:off x="8931941" y="3100358"/>
                  <a:ext cx="2072123" cy="2071285"/>
                </a:xfrm>
                <a:custGeom>
                  <a:avLst/>
                  <a:gdLst/>
                  <a:ahLst/>
                  <a:cxnLst>
                    <a:cxn ang="0">
                      <a:pos x="wd2" y="hd2"/>
                    </a:cxn>
                    <a:cxn ang="5400000">
                      <a:pos x="wd2" y="hd2"/>
                    </a:cxn>
                    <a:cxn ang="10800000">
                      <a:pos x="wd2" y="hd2"/>
                    </a:cxn>
                    <a:cxn ang="16200000">
                      <a:pos x="wd2" y="hd2"/>
                    </a:cxn>
                  </a:cxnLst>
                  <a:rect l="0" t="0" r="r" b="b"/>
                  <a:pathLst>
                    <a:path w="21154" h="21156" extrusionOk="0">
                      <a:moveTo>
                        <a:pt x="20479" y="8962"/>
                      </a:moveTo>
                      <a:lnTo>
                        <a:pt x="12187" y="666"/>
                      </a:lnTo>
                      <a:cubicBezTo>
                        <a:pt x="11300" y="-222"/>
                        <a:pt x="9844" y="-222"/>
                        <a:pt x="8957" y="666"/>
                      </a:cubicBezTo>
                      <a:lnTo>
                        <a:pt x="665" y="8962"/>
                      </a:lnTo>
                      <a:cubicBezTo>
                        <a:pt x="-222" y="9850"/>
                        <a:pt x="-222" y="11306"/>
                        <a:pt x="665" y="12194"/>
                      </a:cubicBezTo>
                      <a:lnTo>
                        <a:pt x="8957" y="20490"/>
                      </a:lnTo>
                      <a:cubicBezTo>
                        <a:pt x="9844" y="21378"/>
                        <a:pt x="11300" y="21378"/>
                        <a:pt x="12187" y="20490"/>
                      </a:cubicBezTo>
                      <a:lnTo>
                        <a:pt x="20479" y="12194"/>
                      </a:lnTo>
                      <a:cubicBezTo>
                        <a:pt x="21378" y="11306"/>
                        <a:pt x="21378" y="9861"/>
                        <a:pt x="20479" y="8962"/>
                      </a:cubicBezTo>
                      <a:close/>
                    </a:path>
                  </a:pathLst>
                </a:custGeom>
                <a:solidFill>
                  <a:srgbClr val="0F7387"/>
                </a:solidFill>
                <a:ln w="12700">
                  <a:miter lim="400000"/>
                </a:ln>
                <a:effectLst/>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600">
                    <a:solidFill>
                      <a:srgbClr val="FFFFFF"/>
                    </a:solidFill>
                    <a:latin typeface="Bahij TheSansArabic Plain" panose="02040503050201020203" pitchFamily="18" charset="-78"/>
                    <a:cs typeface="Bahij TheSansArabic Plain" panose="02040503050201020203" pitchFamily="18" charset="-78"/>
                  </a:endParaRPr>
                </a:p>
              </p:txBody>
            </p:sp>
            <p:sp>
              <p:nvSpPr>
                <p:cNvPr id="23" name="Shape">
                  <a:extLst>
                    <a:ext uri="{FF2B5EF4-FFF2-40B4-BE49-F238E27FC236}">
                      <a16:creationId xmlns:a16="http://schemas.microsoft.com/office/drawing/2014/main" id="{7B100D7C-53E9-43C0-8774-E67C61583A79}"/>
                    </a:ext>
                  </a:extLst>
                </p:cNvPr>
                <p:cNvSpPr/>
                <p:nvPr/>
              </p:nvSpPr>
              <p:spPr>
                <a:xfrm>
                  <a:off x="5059699" y="3100358"/>
                  <a:ext cx="2071289" cy="2071285"/>
                </a:xfrm>
                <a:custGeom>
                  <a:avLst/>
                  <a:gdLst/>
                  <a:ahLst/>
                  <a:cxnLst>
                    <a:cxn ang="0">
                      <a:pos x="wd2" y="hd2"/>
                    </a:cxn>
                    <a:cxn ang="5400000">
                      <a:pos x="wd2" y="hd2"/>
                    </a:cxn>
                    <a:cxn ang="10800000">
                      <a:pos x="wd2" y="hd2"/>
                    </a:cxn>
                    <a:cxn ang="16200000">
                      <a:pos x="wd2" y="hd2"/>
                    </a:cxn>
                  </a:cxnLst>
                  <a:rect l="0" t="0" r="r" b="b"/>
                  <a:pathLst>
                    <a:path w="21156" h="21156" extrusionOk="0">
                      <a:moveTo>
                        <a:pt x="12194" y="666"/>
                      </a:moveTo>
                      <a:cubicBezTo>
                        <a:pt x="11306" y="-222"/>
                        <a:pt x="9850" y="-222"/>
                        <a:pt x="8962" y="666"/>
                      </a:cubicBezTo>
                      <a:lnTo>
                        <a:pt x="666" y="8962"/>
                      </a:lnTo>
                      <a:cubicBezTo>
                        <a:pt x="-222" y="9850"/>
                        <a:pt x="-222" y="11306"/>
                        <a:pt x="666" y="12194"/>
                      </a:cubicBezTo>
                      <a:lnTo>
                        <a:pt x="8962" y="20490"/>
                      </a:lnTo>
                      <a:cubicBezTo>
                        <a:pt x="9850" y="21378"/>
                        <a:pt x="11306" y="21378"/>
                        <a:pt x="12194" y="20490"/>
                      </a:cubicBezTo>
                      <a:lnTo>
                        <a:pt x="20490" y="12194"/>
                      </a:lnTo>
                      <a:cubicBezTo>
                        <a:pt x="21378" y="11306"/>
                        <a:pt x="21378" y="9850"/>
                        <a:pt x="20490" y="8962"/>
                      </a:cubicBezTo>
                      <a:lnTo>
                        <a:pt x="12194" y="666"/>
                      </a:lnTo>
                      <a:close/>
                    </a:path>
                  </a:pathLst>
                </a:custGeom>
                <a:solidFill>
                  <a:srgbClr val="A97C39"/>
                </a:solidFill>
                <a:ln w="12700">
                  <a:miter lim="400000"/>
                </a:ln>
                <a:effectLst/>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600">
                    <a:solidFill>
                      <a:srgbClr val="FFFFFF"/>
                    </a:solidFill>
                    <a:latin typeface="Bahij TheSansArabic Plain" panose="02040503050201020203" pitchFamily="18" charset="-78"/>
                    <a:cs typeface="Bahij TheSansArabic Plain" panose="02040503050201020203" pitchFamily="18" charset="-78"/>
                  </a:endParaRPr>
                </a:p>
              </p:txBody>
            </p:sp>
            <p:sp>
              <p:nvSpPr>
                <p:cNvPr id="24" name="Shape">
                  <a:extLst>
                    <a:ext uri="{FF2B5EF4-FFF2-40B4-BE49-F238E27FC236}">
                      <a16:creationId xmlns:a16="http://schemas.microsoft.com/office/drawing/2014/main" id="{9DDFCB46-935C-411D-97B6-72FDD41C9D5A}"/>
                    </a:ext>
                  </a:extLst>
                </p:cNvPr>
                <p:cNvSpPr/>
                <p:nvPr/>
              </p:nvSpPr>
              <p:spPr>
                <a:xfrm>
                  <a:off x="6995403" y="1844662"/>
                  <a:ext cx="2072123" cy="2071289"/>
                </a:xfrm>
                <a:custGeom>
                  <a:avLst/>
                  <a:gdLst/>
                  <a:ahLst/>
                  <a:cxnLst>
                    <a:cxn ang="0">
                      <a:pos x="wd2" y="hd2"/>
                    </a:cxn>
                    <a:cxn ang="5400000">
                      <a:pos x="wd2" y="hd2"/>
                    </a:cxn>
                    <a:cxn ang="10800000">
                      <a:pos x="wd2" y="hd2"/>
                    </a:cxn>
                    <a:cxn ang="16200000">
                      <a:pos x="wd2" y="hd2"/>
                    </a:cxn>
                  </a:cxnLst>
                  <a:rect l="0" t="0" r="r" b="b"/>
                  <a:pathLst>
                    <a:path w="21154" h="21156" extrusionOk="0">
                      <a:moveTo>
                        <a:pt x="20479" y="8962"/>
                      </a:moveTo>
                      <a:lnTo>
                        <a:pt x="12187" y="666"/>
                      </a:lnTo>
                      <a:cubicBezTo>
                        <a:pt x="11300" y="-222"/>
                        <a:pt x="9844" y="-222"/>
                        <a:pt x="8957" y="666"/>
                      </a:cubicBezTo>
                      <a:lnTo>
                        <a:pt x="665" y="8962"/>
                      </a:lnTo>
                      <a:cubicBezTo>
                        <a:pt x="-222" y="9850"/>
                        <a:pt x="-222" y="11306"/>
                        <a:pt x="665" y="12194"/>
                      </a:cubicBezTo>
                      <a:lnTo>
                        <a:pt x="8957" y="20490"/>
                      </a:lnTo>
                      <a:cubicBezTo>
                        <a:pt x="9844" y="21378"/>
                        <a:pt x="11300" y="21378"/>
                        <a:pt x="12187" y="20490"/>
                      </a:cubicBezTo>
                      <a:lnTo>
                        <a:pt x="20479" y="12194"/>
                      </a:lnTo>
                      <a:cubicBezTo>
                        <a:pt x="21378" y="11306"/>
                        <a:pt x="21378" y="9850"/>
                        <a:pt x="20479" y="8962"/>
                      </a:cubicBezTo>
                      <a:close/>
                    </a:path>
                  </a:pathLst>
                </a:custGeom>
                <a:solidFill>
                  <a:srgbClr val="0F7387"/>
                </a:solidFill>
                <a:ln w="12700">
                  <a:miter lim="400000"/>
                </a:ln>
                <a:effectLst/>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600">
                    <a:solidFill>
                      <a:srgbClr val="FFFFFF"/>
                    </a:solidFill>
                    <a:latin typeface="Bahij TheSansArabic Plain" panose="02040503050201020203" pitchFamily="18" charset="-78"/>
                    <a:cs typeface="Bahij TheSansArabic Plain" panose="02040503050201020203" pitchFamily="18" charset="-78"/>
                  </a:endParaRPr>
                </a:p>
              </p:txBody>
            </p:sp>
            <p:sp>
              <p:nvSpPr>
                <p:cNvPr id="25" name="Shape">
                  <a:extLst>
                    <a:ext uri="{FF2B5EF4-FFF2-40B4-BE49-F238E27FC236}">
                      <a16:creationId xmlns:a16="http://schemas.microsoft.com/office/drawing/2014/main" id="{58F128C3-8AED-453D-BD9F-114061BF4EF3}"/>
                    </a:ext>
                  </a:extLst>
                </p:cNvPr>
                <p:cNvSpPr/>
                <p:nvPr/>
              </p:nvSpPr>
              <p:spPr>
                <a:xfrm>
                  <a:off x="3123997" y="1844662"/>
                  <a:ext cx="2071288" cy="2071289"/>
                </a:xfrm>
                <a:custGeom>
                  <a:avLst/>
                  <a:gdLst/>
                  <a:ahLst/>
                  <a:cxnLst>
                    <a:cxn ang="0">
                      <a:pos x="wd2" y="hd2"/>
                    </a:cxn>
                    <a:cxn ang="5400000">
                      <a:pos x="wd2" y="hd2"/>
                    </a:cxn>
                    <a:cxn ang="10800000">
                      <a:pos x="wd2" y="hd2"/>
                    </a:cxn>
                    <a:cxn ang="16200000">
                      <a:pos x="wd2" y="hd2"/>
                    </a:cxn>
                  </a:cxnLst>
                  <a:rect l="0" t="0" r="r" b="b"/>
                  <a:pathLst>
                    <a:path w="21156" h="21156" extrusionOk="0">
                      <a:moveTo>
                        <a:pt x="20490" y="8962"/>
                      </a:moveTo>
                      <a:lnTo>
                        <a:pt x="12194" y="666"/>
                      </a:lnTo>
                      <a:cubicBezTo>
                        <a:pt x="11306" y="-222"/>
                        <a:pt x="9850" y="-222"/>
                        <a:pt x="8962" y="666"/>
                      </a:cubicBezTo>
                      <a:lnTo>
                        <a:pt x="666" y="8962"/>
                      </a:lnTo>
                      <a:cubicBezTo>
                        <a:pt x="-222" y="9850"/>
                        <a:pt x="-222" y="11306"/>
                        <a:pt x="666" y="12194"/>
                      </a:cubicBezTo>
                      <a:lnTo>
                        <a:pt x="8962" y="20490"/>
                      </a:lnTo>
                      <a:cubicBezTo>
                        <a:pt x="9850" y="21378"/>
                        <a:pt x="11306" y="21378"/>
                        <a:pt x="12194" y="20490"/>
                      </a:cubicBezTo>
                      <a:lnTo>
                        <a:pt x="20490" y="12194"/>
                      </a:lnTo>
                      <a:cubicBezTo>
                        <a:pt x="21378" y="11306"/>
                        <a:pt x="21378" y="9850"/>
                        <a:pt x="20490" y="8962"/>
                      </a:cubicBezTo>
                      <a:close/>
                    </a:path>
                  </a:pathLst>
                </a:custGeom>
                <a:solidFill>
                  <a:srgbClr val="0F7387"/>
                </a:solidFill>
                <a:ln w="12700">
                  <a:miter lim="400000"/>
                </a:ln>
                <a:effectLst/>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600">
                    <a:solidFill>
                      <a:srgbClr val="FFFFFF"/>
                    </a:solidFill>
                    <a:latin typeface="Bahij TheSansArabic Plain" panose="02040503050201020203" pitchFamily="18" charset="-78"/>
                    <a:cs typeface="Bahij TheSansArabic Plain" panose="02040503050201020203" pitchFamily="18" charset="-78"/>
                  </a:endParaRPr>
                </a:p>
              </p:txBody>
            </p:sp>
          </p:grpSp>
          <p:sp>
            <p:nvSpPr>
              <p:cNvPr id="20" name="Shape">
                <a:extLst>
                  <a:ext uri="{FF2B5EF4-FFF2-40B4-BE49-F238E27FC236}">
                    <a16:creationId xmlns:a16="http://schemas.microsoft.com/office/drawing/2014/main" id="{1A18AF6F-0754-4FD2-B279-BCA780C148E8}"/>
                  </a:ext>
                </a:extLst>
              </p:cNvPr>
              <p:cNvSpPr/>
              <p:nvPr/>
            </p:nvSpPr>
            <p:spPr>
              <a:xfrm>
                <a:off x="998880" y="2565544"/>
                <a:ext cx="10194241" cy="1888559"/>
              </a:xfrm>
              <a:custGeom>
                <a:avLst/>
                <a:gdLst/>
                <a:ahLst/>
                <a:cxnLst>
                  <a:cxn ang="0">
                    <a:pos x="wd2" y="hd2"/>
                  </a:cxn>
                  <a:cxn ang="5400000">
                    <a:pos x="wd2" y="hd2"/>
                  </a:cxn>
                  <a:cxn ang="10800000">
                    <a:pos x="wd2" y="hd2"/>
                  </a:cxn>
                  <a:cxn ang="16200000">
                    <a:pos x="wd2" y="hd2"/>
                  </a:cxn>
                </a:cxnLst>
                <a:rect l="0" t="0" r="r" b="b"/>
                <a:pathLst>
                  <a:path w="21587" h="21600" extrusionOk="0">
                    <a:moveTo>
                      <a:pt x="21570" y="13304"/>
                    </a:moveTo>
                    <a:lnTo>
                      <a:pt x="19850" y="4014"/>
                    </a:lnTo>
                    <a:cubicBezTo>
                      <a:pt x="19730" y="3364"/>
                      <a:pt x="19589" y="2880"/>
                      <a:pt x="19440" y="2561"/>
                    </a:cubicBezTo>
                    <a:cubicBezTo>
                      <a:pt x="19312" y="2281"/>
                      <a:pt x="19202" y="1810"/>
                      <a:pt x="19128" y="1172"/>
                    </a:cubicBezTo>
                    <a:lnTo>
                      <a:pt x="18992" y="13"/>
                    </a:lnTo>
                    <a:lnTo>
                      <a:pt x="18855" y="1172"/>
                    </a:lnTo>
                    <a:cubicBezTo>
                      <a:pt x="18782" y="1797"/>
                      <a:pt x="18671" y="2281"/>
                      <a:pt x="18543" y="2561"/>
                    </a:cubicBezTo>
                    <a:cubicBezTo>
                      <a:pt x="18395" y="2880"/>
                      <a:pt x="18253" y="3364"/>
                      <a:pt x="18133" y="4014"/>
                    </a:cubicBezTo>
                    <a:lnTo>
                      <a:pt x="15670" y="17114"/>
                    </a:lnTo>
                    <a:cubicBezTo>
                      <a:pt x="15462" y="18236"/>
                      <a:pt x="15186" y="18847"/>
                      <a:pt x="14893" y="18847"/>
                    </a:cubicBezTo>
                    <a:cubicBezTo>
                      <a:pt x="14598" y="18847"/>
                      <a:pt x="14322" y="18236"/>
                      <a:pt x="14115" y="17114"/>
                    </a:cubicBezTo>
                    <a:lnTo>
                      <a:pt x="11654" y="4014"/>
                    </a:lnTo>
                    <a:cubicBezTo>
                      <a:pt x="11534" y="3364"/>
                      <a:pt x="11394" y="2867"/>
                      <a:pt x="11241" y="2549"/>
                    </a:cubicBezTo>
                    <a:cubicBezTo>
                      <a:pt x="11114" y="2281"/>
                      <a:pt x="11005" y="1797"/>
                      <a:pt x="10932" y="1172"/>
                    </a:cubicBezTo>
                    <a:lnTo>
                      <a:pt x="10795" y="13"/>
                    </a:lnTo>
                    <a:lnTo>
                      <a:pt x="10658" y="1172"/>
                    </a:lnTo>
                    <a:cubicBezTo>
                      <a:pt x="10585" y="1797"/>
                      <a:pt x="10477" y="2281"/>
                      <a:pt x="10349" y="2549"/>
                    </a:cubicBezTo>
                    <a:cubicBezTo>
                      <a:pt x="10196" y="2880"/>
                      <a:pt x="10057" y="3364"/>
                      <a:pt x="9936" y="4014"/>
                    </a:cubicBezTo>
                    <a:lnTo>
                      <a:pt x="7471" y="17114"/>
                    </a:lnTo>
                    <a:cubicBezTo>
                      <a:pt x="7263" y="18236"/>
                      <a:pt x="6987" y="18847"/>
                      <a:pt x="6695" y="18847"/>
                    </a:cubicBezTo>
                    <a:cubicBezTo>
                      <a:pt x="6402" y="18847"/>
                      <a:pt x="6126" y="18236"/>
                      <a:pt x="5916" y="17102"/>
                    </a:cubicBezTo>
                    <a:lnTo>
                      <a:pt x="3455" y="4001"/>
                    </a:lnTo>
                    <a:cubicBezTo>
                      <a:pt x="3335" y="3352"/>
                      <a:pt x="3196" y="2855"/>
                      <a:pt x="3042" y="2536"/>
                    </a:cubicBezTo>
                    <a:cubicBezTo>
                      <a:pt x="2915" y="2268"/>
                      <a:pt x="2806" y="1784"/>
                      <a:pt x="2733" y="1160"/>
                    </a:cubicBezTo>
                    <a:lnTo>
                      <a:pt x="2596" y="0"/>
                    </a:lnTo>
                    <a:lnTo>
                      <a:pt x="2460" y="1160"/>
                    </a:lnTo>
                    <a:cubicBezTo>
                      <a:pt x="2386" y="1784"/>
                      <a:pt x="2278" y="2268"/>
                      <a:pt x="2150" y="2536"/>
                    </a:cubicBezTo>
                    <a:cubicBezTo>
                      <a:pt x="1997" y="2867"/>
                      <a:pt x="1858" y="3352"/>
                      <a:pt x="1738" y="4001"/>
                    </a:cubicBezTo>
                    <a:lnTo>
                      <a:pt x="18" y="13291"/>
                    </a:lnTo>
                    <a:cubicBezTo>
                      <a:pt x="-6" y="13419"/>
                      <a:pt x="-6" y="13648"/>
                      <a:pt x="22" y="13763"/>
                    </a:cubicBezTo>
                    <a:cubicBezTo>
                      <a:pt x="46" y="13865"/>
                      <a:pt x="81" y="13852"/>
                      <a:pt x="103" y="13725"/>
                    </a:cubicBezTo>
                    <a:lnTo>
                      <a:pt x="1806" y="4524"/>
                    </a:lnTo>
                    <a:cubicBezTo>
                      <a:pt x="2016" y="3390"/>
                      <a:pt x="2299" y="2714"/>
                      <a:pt x="2594" y="2714"/>
                    </a:cubicBezTo>
                    <a:cubicBezTo>
                      <a:pt x="2889" y="2714"/>
                      <a:pt x="3165" y="3326"/>
                      <a:pt x="3373" y="4460"/>
                    </a:cubicBezTo>
                    <a:lnTo>
                      <a:pt x="5833" y="17560"/>
                    </a:lnTo>
                    <a:cubicBezTo>
                      <a:pt x="5954" y="18210"/>
                      <a:pt x="6093" y="18695"/>
                      <a:pt x="6244" y="19026"/>
                    </a:cubicBezTo>
                    <a:cubicBezTo>
                      <a:pt x="6371" y="19293"/>
                      <a:pt x="6480" y="19778"/>
                      <a:pt x="6553" y="20402"/>
                    </a:cubicBezTo>
                    <a:lnTo>
                      <a:pt x="6692" y="21587"/>
                    </a:lnTo>
                    <a:lnTo>
                      <a:pt x="6831" y="20402"/>
                    </a:lnTo>
                    <a:cubicBezTo>
                      <a:pt x="6905" y="19778"/>
                      <a:pt x="7013" y="19293"/>
                      <a:pt x="7141" y="19026"/>
                    </a:cubicBezTo>
                    <a:cubicBezTo>
                      <a:pt x="7294" y="18695"/>
                      <a:pt x="7433" y="18210"/>
                      <a:pt x="7551" y="17560"/>
                    </a:cubicBezTo>
                    <a:lnTo>
                      <a:pt x="10012" y="4460"/>
                    </a:lnTo>
                    <a:cubicBezTo>
                      <a:pt x="10219" y="3339"/>
                      <a:pt x="10496" y="2727"/>
                      <a:pt x="10788" y="2727"/>
                    </a:cubicBezTo>
                    <a:cubicBezTo>
                      <a:pt x="11081" y="2727"/>
                      <a:pt x="11357" y="3339"/>
                      <a:pt x="11567" y="4473"/>
                    </a:cubicBezTo>
                    <a:lnTo>
                      <a:pt x="14028" y="17573"/>
                    </a:lnTo>
                    <a:cubicBezTo>
                      <a:pt x="14145" y="18210"/>
                      <a:pt x="14287" y="18707"/>
                      <a:pt x="14438" y="19039"/>
                    </a:cubicBezTo>
                    <a:cubicBezTo>
                      <a:pt x="14565" y="19306"/>
                      <a:pt x="14674" y="19790"/>
                      <a:pt x="14747" y="20415"/>
                    </a:cubicBezTo>
                    <a:lnTo>
                      <a:pt x="14889" y="21600"/>
                    </a:lnTo>
                    <a:lnTo>
                      <a:pt x="15030" y="20415"/>
                    </a:lnTo>
                    <a:cubicBezTo>
                      <a:pt x="15103" y="19790"/>
                      <a:pt x="15212" y="19306"/>
                      <a:pt x="15339" y="19039"/>
                    </a:cubicBezTo>
                    <a:cubicBezTo>
                      <a:pt x="15490" y="18707"/>
                      <a:pt x="15632" y="18223"/>
                      <a:pt x="15750" y="17586"/>
                    </a:cubicBezTo>
                    <a:lnTo>
                      <a:pt x="18211" y="4486"/>
                    </a:lnTo>
                    <a:cubicBezTo>
                      <a:pt x="18640" y="2166"/>
                      <a:pt x="19336" y="2166"/>
                      <a:pt x="19765" y="4486"/>
                    </a:cubicBezTo>
                    <a:lnTo>
                      <a:pt x="21483" y="13763"/>
                    </a:lnTo>
                    <a:cubicBezTo>
                      <a:pt x="21504" y="13878"/>
                      <a:pt x="21540" y="13903"/>
                      <a:pt x="21563" y="13801"/>
                    </a:cubicBezTo>
                    <a:cubicBezTo>
                      <a:pt x="21594" y="13648"/>
                      <a:pt x="21594" y="13432"/>
                      <a:pt x="21570" y="13304"/>
                    </a:cubicBezTo>
                    <a:close/>
                  </a:path>
                </a:pathLst>
              </a:custGeom>
              <a:solidFill>
                <a:schemeClr val="bg1">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1600">
                  <a:latin typeface="Bahij TheSansArabic Plain" panose="02040503050201020203" pitchFamily="18" charset="-78"/>
                  <a:cs typeface="Bahij TheSansArabic Plain" panose="02040503050201020203" pitchFamily="18" charset="-78"/>
                </a:endParaRPr>
              </a:p>
            </p:txBody>
          </p:sp>
        </p:grpSp>
        <p:sp>
          <p:nvSpPr>
            <p:cNvPr id="9" name="TextBox 4">
              <a:extLst>
                <a:ext uri="{FF2B5EF4-FFF2-40B4-BE49-F238E27FC236}">
                  <a16:creationId xmlns:a16="http://schemas.microsoft.com/office/drawing/2014/main" id="{6C086AF7-2161-4AEF-AC7D-AA52E6B9B2B5}"/>
                </a:ext>
              </a:extLst>
            </p:cNvPr>
            <p:cNvSpPr txBox="1"/>
            <p:nvPr/>
          </p:nvSpPr>
          <p:spPr>
            <a:xfrm>
              <a:off x="8450097" y="4405783"/>
              <a:ext cx="798786" cy="461665"/>
            </a:xfrm>
            <a:prstGeom prst="rect">
              <a:avLst/>
            </a:prstGeom>
            <a:noFill/>
          </p:spPr>
          <p:txBody>
            <a:bodyPr wrap="square" rtlCol="0">
              <a:spAutoFit/>
            </a:bodyPr>
            <a:lstStyle/>
            <a:p>
              <a:pPr algn="ctr"/>
              <a:r>
                <a:rPr lang="en-US" sz="2400" dirty="0">
                  <a:solidFill>
                    <a:schemeClr val="bg1"/>
                  </a:solidFill>
                  <a:latin typeface="Bahij TheSansArabic Bold" panose="02040503050201020203" pitchFamily="18" charset="-78"/>
                  <a:cs typeface="Bahij TheSansArabic Bold" panose="02040503050201020203" pitchFamily="18" charset="-78"/>
                </a:rPr>
                <a:t>01</a:t>
              </a:r>
            </a:p>
          </p:txBody>
        </p:sp>
        <p:sp>
          <p:nvSpPr>
            <p:cNvPr id="10" name="TextBox 5">
              <a:extLst>
                <a:ext uri="{FF2B5EF4-FFF2-40B4-BE49-F238E27FC236}">
                  <a16:creationId xmlns:a16="http://schemas.microsoft.com/office/drawing/2014/main" id="{CE9474C2-E562-4EC6-8128-824A30F69243}"/>
                </a:ext>
              </a:extLst>
            </p:cNvPr>
            <p:cNvSpPr txBox="1"/>
            <p:nvPr/>
          </p:nvSpPr>
          <p:spPr>
            <a:xfrm>
              <a:off x="7062239" y="3470844"/>
              <a:ext cx="798786" cy="461665"/>
            </a:xfrm>
            <a:prstGeom prst="rect">
              <a:avLst/>
            </a:prstGeom>
            <a:noFill/>
          </p:spPr>
          <p:txBody>
            <a:bodyPr wrap="square" rtlCol="0">
              <a:spAutoFit/>
            </a:bodyPr>
            <a:lstStyle/>
            <a:p>
              <a:pPr algn="ctr"/>
              <a:r>
                <a:rPr lang="en-US" sz="2400" dirty="0">
                  <a:solidFill>
                    <a:schemeClr val="bg1"/>
                  </a:solidFill>
                  <a:latin typeface="Bahij TheSansArabic Bold" panose="02040503050201020203" pitchFamily="18" charset="-78"/>
                  <a:cs typeface="Bahij TheSansArabic Bold" panose="02040503050201020203" pitchFamily="18" charset="-78"/>
                </a:rPr>
                <a:t>02</a:t>
              </a:r>
            </a:p>
          </p:txBody>
        </p:sp>
        <p:sp>
          <p:nvSpPr>
            <p:cNvPr id="11" name="TextBox 6">
              <a:extLst>
                <a:ext uri="{FF2B5EF4-FFF2-40B4-BE49-F238E27FC236}">
                  <a16:creationId xmlns:a16="http://schemas.microsoft.com/office/drawing/2014/main" id="{F55D1A8C-DB7E-49E2-ACE8-11C2322EE8E4}"/>
                </a:ext>
              </a:extLst>
            </p:cNvPr>
            <p:cNvSpPr txBox="1"/>
            <p:nvPr/>
          </p:nvSpPr>
          <p:spPr>
            <a:xfrm>
              <a:off x="5695844" y="4405782"/>
              <a:ext cx="798786" cy="461665"/>
            </a:xfrm>
            <a:prstGeom prst="rect">
              <a:avLst/>
            </a:prstGeom>
            <a:noFill/>
          </p:spPr>
          <p:txBody>
            <a:bodyPr wrap="square" rtlCol="0">
              <a:spAutoFit/>
            </a:bodyPr>
            <a:lstStyle/>
            <a:p>
              <a:pPr algn="ctr"/>
              <a:r>
                <a:rPr lang="en-US" sz="2400" dirty="0">
                  <a:solidFill>
                    <a:schemeClr val="bg1"/>
                  </a:solidFill>
                  <a:latin typeface="Bahij TheSansArabic Bold" panose="02040503050201020203" pitchFamily="18" charset="-78"/>
                  <a:cs typeface="Bahij TheSansArabic Bold" panose="02040503050201020203" pitchFamily="18" charset="-78"/>
                </a:rPr>
                <a:t>03</a:t>
              </a:r>
            </a:p>
          </p:txBody>
        </p:sp>
        <p:sp>
          <p:nvSpPr>
            <p:cNvPr id="12" name="TextBox 7">
              <a:extLst>
                <a:ext uri="{FF2B5EF4-FFF2-40B4-BE49-F238E27FC236}">
                  <a16:creationId xmlns:a16="http://schemas.microsoft.com/office/drawing/2014/main" id="{1CB383AA-42F1-4EFF-BA97-6F0F0395817D}"/>
                </a:ext>
              </a:extLst>
            </p:cNvPr>
            <p:cNvSpPr txBox="1"/>
            <p:nvPr/>
          </p:nvSpPr>
          <p:spPr>
            <a:xfrm>
              <a:off x="4319607" y="3470843"/>
              <a:ext cx="798786" cy="461665"/>
            </a:xfrm>
            <a:prstGeom prst="rect">
              <a:avLst/>
            </a:prstGeom>
            <a:noFill/>
          </p:spPr>
          <p:txBody>
            <a:bodyPr wrap="square" rtlCol="0">
              <a:spAutoFit/>
            </a:bodyPr>
            <a:lstStyle/>
            <a:p>
              <a:pPr algn="ctr"/>
              <a:r>
                <a:rPr lang="en-US" sz="2400" dirty="0">
                  <a:solidFill>
                    <a:schemeClr val="bg1"/>
                  </a:solidFill>
                  <a:latin typeface="Bahij TheSansArabic Bold" panose="02040503050201020203" pitchFamily="18" charset="-78"/>
                  <a:cs typeface="Bahij TheSansArabic Bold" panose="02040503050201020203" pitchFamily="18" charset="-78"/>
                </a:rPr>
                <a:t>04</a:t>
              </a:r>
            </a:p>
          </p:txBody>
        </p:sp>
        <p:sp>
          <p:nvSpPr>
            <p:cNvPr id="13" name="TextBox 8">
              <a:extLst>
                <a:ext uri="{FF2B5EF4-FFF2-40B4-BE49-F238E27FC236}">
                  <a16:creationId xmlns:a16="http://schemas.microsoft.com/office/drawing/2014/main" id="{27A21607-D228-468C-8FF4-AFF745A09CE6}"/>
                </a:ext>
              </a:extLst>
            </p:cNvPr>
            <p:cNvSpPr txBox="1"/>
            <p:nvPr/>
          </p:nvSpPr>
          <p:spPr>
            <a:xfrm>
              <a:off x="2942778" y="4405781"/>
              <a:ext cx="798786" cy="461665"/>
            </a:xfrm>
            <a:prstGeom prst="rect">
              <a:avLst/>
            </a:prstGeom>
            <a:noFill/>
          </p:spPr>
          <p:txBody>
            <a:bodyPr wrap="square" rtlCol="0">
              <a:spAutoFit/>
            </a:bodyPr>
            <a:lstStyle/>
            <a:p>
              <a:pPr algn="ctr"/>
              <a:r>
                <a:rPr lang="en-US" sz="2400" dirty="0">
                  <a:solidFill>
                    <a:schemeClr val="bg1"/>
                  </a:solidFill>
                  <a:latin typeface="Bahij TheSansArabic Bold" panose="02040503050201020203" pitchFamily="18" charset="-78"/>
                  <a:cs typeface="Bahij TheSansArabic Bold" panose="02040503050201020203" pitchFamily="18" charset="-78"/>
                </a:rPr>
                <a:t>05</a:t>
              </a:r>
            </a:p>
          </p:txBody>
        </p:sp>
        <p:sp>
          <p:nvSpPr>
            <p:cNvPr id="14" name="TextBox 9">
              <a:extLst>
                <a:ext uri="{FF2B5EF4-FFF2-40B4-BE49-F238E27FC236}">
                  <a16:creationId xmlns:a16="http://schemas.microsoft.com/office/drawing/2014/main" id="{45C585DE-9871-4DF2-8045-4C8125E79D5C}"/>
                </a:ext>
              </a:extLst>
            </p:cNvPr>
            <p:cNvSpPr txBox="1"/>
            <p:nvPr/>
          </p:nvSpPr>
          <p:spPr>
            <a:xfrm>
              <a:off x="7593180" y="5499903"/>
              <a:ext cx="2288239" cy="708912"/>
            </a:xfrm>
            <a:prstGeom prst="rect">
              <a:avLst/>
            </a:prstGeom>
            <a:noFill/>
          </p:spPr>
          <p:txBody>
            <a:bodyPr wrap="square" rtlCol="0">
              <a:spAutoFit/>
            </a:bodyPr>
            <a:lstStyle/>
            <a:p>
              <a:pPr marL="342900" marR="228600" lvl="0" indent="-342900" algn="ctr" rtl="1">
                <a:lnSpc>
                  <a:spcPct val="115000"/>
                </a:lnSpc>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التكامل</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marL="342900" marR="228600" lvl="0" indent="-342900" algn="ctr" rtl="1">
                <a:lnSpc>
                  <a:spcPct val="115000"/>
                </a:lnSpc>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((Integration)</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5" name="TextBox 10">
              <a:extLst>
                <a:ext uri="{FF2B5EF4-FFF2-40B4-BE49-F238E27FC236}">
                  <a16:creationId xmlns:a16="http://schemas.microsoft.com/office/drawing/2014/main" id="{A53E9C79-2DD9-4D79-B9FC-19677E4AC6B0}"/>
                </a:ext>
              </a:extLst>
            </p:cNvPr>
            <p:cNvSpPr txBox="1"/>
            <p:nvPr/>
          </p:nvSpPr>
          <p:spPr>
            <a:xfrm>
              <a:off x="6380562" y="2197547"/>
              <a:ext cx="1980974" cy="708912"/>
            </a:xfrm>
            <a:prstGeom prst="rect">
              <a:avLst/>
            </a:prstGeom>
            <a:noFill/>
          </p:spPr>
          <p:txBody>
            <a:bodyPr wrap="square" rtlCol="0">
              <a:spAutoFit/>
            </a:bodyPr>
            <a:lstStyle/>
            <a:p>
              <a:pPr marL="342900" marR="228600" lvl="0" indent="-342900" algn="ctr" rtl="1">
                <a:lnSpc>
                  <a:spcPct val="115000"/>
                </a:lnSpc>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المرونة</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marL="342900" marR="228600" lvl="0" indent="-342900" algn="ctr" rtl="1">
                <a:lnSpc>
                  <a:spcPct val="115000"/>
                </a:lnSpc>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Flexibility)</a:t>
              </a:r>
              <a:r>
                <a:rPr lang="ar-EG"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6" name="TextBox 11">
              <a:extLst>
                <a:ext uri="{FF2B5EF4-FFF2-40B4-BE49-F238E27FC236}">
                  <a16:creationId xmlns:a16="http://schemas.microsoft.com/office/drawing/2014/main" id="{496ADA3E-12B8-4B6E-BA93-0F286270BFB8}"/>
                </a:ext>
              </a:extLst>
            </p:cNvPr>
            <p:cNvSpPr txBox="1"/>
            <p:nvPr/>
          </p:nvSpPr>
          <p:spPr>
            <a:xfrm>
              <a:off x="4598483" y="5497150"/>
              <a:ext cx="2737964" cy="708912"/>
            </a:xfrm>
            <a:prstGeom prst="rect">
              <a:avLst/>
            </a:prstGeom>
            <a:noFill/>
          </p:spPr>
          <p:txBody>
            <a:bodyPr wrap="square" rtlCol="0">
              <a:spAutoFit/>
            </a:bodyPr>
            <a:lstStyle/>
            <a:p>
              <a:pPr marL="342900" marR="228600" lvl="0" indent="-342900" algn="ctr" rtl="1">
                <a:lnSpc>
                  <a:spcPct val="115000"/>
                </a:lnSpc>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الشفافية</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marL="342900" marR="228600" lvl="0" indent="-342900" algn="ctr" rtl="1">
                <a:lnSpc>
                  <a:spcPct val="115000"/>
                </a:lnSpc>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Transparency)</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7" name="TextBox 12">
              <a:extLst>
                <a:ext uri="{FF2B5EF4-FFF2-40B4-BE49-F238E27FC236}">
                  <a16:creationId xmlns:a16="http://schemas.microsoft.com/office/drawing/2014/main" id="{7B185A4E-95F7-4846-883C-1B81734F3E8D}"/>
                </a:ext>
              </a:extLst>
            </p:cNvPr>
            <p:cNvSpPr txBox="1"/>
            <p:nvPr/>
          </p:nvSpPr>
          <p:spPr>
            <a:xfrm>
              <a:off x="3042724" y="2184747"/>
              <a:ext cx="3037786" cy="708912"/>
            </a:xfrm>
            <a:prstGeom prst="rect">
              <a:avLst/>
            </a:prstGeom>
            <a:noFill/>
          </p:spPr>
          <p:txBody>
            <a:bodyPr wrap="square" rtlCol="0">
              <a:spAutoFit/>
            </a:bodyPr>
            <a:lstStyle/>
            <a:p>
              <a:pPr marL="342900" marR="228600" lvl="0" indent="-342900" algn="ctr" rtl="1">
                <a:lnSpc>
                  <a:spcPct val="115000"/>
                </a:lnSpc>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الاستجابة السريعة</a:t>
              </a:r>
              <a:endParaRPr lang="en-US" sz="1800" dirty="0">
                <a:effectLst/>
                <a:latin typeface="Calibri" panose="020F0502020204030204" pitchFamily="34" charset="0"/>
                <a:ea typeface="Times New Roman" panose="02020603050405020304" pitchFamily="18" charset="0"/>
                <a:cs typeface="Arial" panose="020B0604020202020204" pitchFamily="34" charset="0"/>
              </a:endParaRPr>
            </a:p>
            <a:p>
              <a:pPr marL="342900" marR="228600" lvl="0" indent="-342900" algn="ctr" rtl="1">
                <a:lnSpc>
                  <a:spcPct val="115000"/>
                </a:lnSpc>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Responsiveness / Agility)</a:t>
              </a:r>
              <a:r>
                <a:rPr lang="ar-EG"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8" name="TextBox 13">
              <a:extLst>
                <a:ext uri="{FF2B5EF4-FFF2-40B4-BE49-F238E27FC236}">
                  <a16:creationId xmlns:a16="http://schemas.microsoft.com/office/drawing/2014/main" id="{DE2F6DE8-9D98-42A0-9F1A-06E39D4046CB}"/>
                </a:ext>
              </a:extLst>
            </p:cNvPr>
            <p:cNvSpPr txBox="1"/>
            <p:nvPr/>
          </p:nvSpPr>
          <p:spPr>
            <a:xfrm>
              <a:off x="1493201" y="5497150"/>
              <a:ext cx="3225799" cy="708912"/>
            </a:xfrm>
            <a:prstGeom prst="rect">
              <a:avLst/>
            </a:prstGeom>
            <a:noFill/>
          </p:spPr>
          <p:txBody>
            <a:bodyPr wrap="square" rtlCol="0">
              <a:spAutoFit/>
            </a:bodyPr>
            <a:lstStyle/>
            <a:p>
              <a:pPr marL="342900" marR="228600" lvl="0" indent="-342900" algn="ctr" rtl="1">
                <a:lnSpc>
                  <a:spcPct val="115000"/>
                </a:lnSpc>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التحسين المستمر</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marL="342900" marR="228600" lvl="0" indent="-342900" algn="ctr" rtl="1">
                <a:lnSpc>
                  <a:spcPct val="115000"/>
                </a:lnSpc>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Continuous Improvement)</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 name="مربع نص 1">
            <a:extLst>
              <a:ext uri="{FF2B5EF4-FFF2-40B4-BE49-F238E27FC236}">
                <a16:creationId xmlns:a16="http://schemas.microsoft.com/office/drawing/2014/main" id="{88556FF4-23ED-A535-292C-9A5186ACC848}"/>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261947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375D1A59-6AF0-4CFA-896B-6B2B47A00423}"/>
              </a:ext>
            </a:extLst>
          </p:cNvPr>
          <p:cNvSpPr txBox="1"/>
          <p:nvPr/>
        </p:nvSpPr>
        <p:spPr>
          <a:xfrm>
            <a:off x="3018367" y="342452"/>
            <a:ext cx="6155266" cy="105150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العوامل المؤثرة في كفاءة سلسلة الإمداد (التكنولوجيا، السوق، الموردين)</a:t>
            </a:r>
            <a:endParaRPr lang="en-US" sz="2000" b="1"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2">
            <a:extLst>
              <a:ext uri="{FF2B5EF4-FFF2-40B4-BE49-F238E27FC236}">
                <a16:creationId xmlns:a16="http://schemas.microsoft.com/office/drawing/2014/main" id="{98711210-5CE5-43F0-9457-56F05215568F}"/>
              </a:ext>
            </a:extLst>
          </p:cNvPr>
          <p:cNvGrpSpPr/>
          <p:nvPr/>
        </p:nvGrpSpPr>
        <p:grpSpPr>
          <a:xfrm>
            <a:off x="1173409" y="2150532"/>
            <a:ext cx="9426857" cy="3086709"/>
            <a:chOff x="364621" y="2257793"/>
            <a:chExt cx="11048308" cy="3616324"/>
          </a:xfrm>
        </p:grpSpPr>
        <p:grpSp>
          <p:nvGrpSpPr>
            <p:cNvPr id="8" name="Group 3">
              <a:extLst>
                <a:ext uri="{FF2B5EF4-FFF2-40B4-BE49-F238E27FC236}">
                  <a16:creationId xmlns:a16="http://schemas.microsoft.com/office/drawing/2014/main" id="{97AF82B1-031A-4E99-9E6A-9E7B5237B730}"/>
                </a:ext>
              </a:extLst>
            </p:cNvPr>
            <p:cNvGrpSpPr/>
            <p:nvPr/>
          </p:nvGrpSpPr>
          <p:grpSpPr>
            <a:xfrm>
              <a:off x="3672510" y="2257793"/>
              <a:ext cx="4642142" cy="3616324"/>
              <a:chOff x="3703492" y="1622426"/>
              <a:chExt cx="4642142" cy="3616324"/>
            </a:xfrm>
          </p:grpSpPr>
          <p:sp>
            <p:nvSpPr>
              <p:cNvPr id="13" name="Freeform 6">
                <a:extLst>
                  <a:ext uri="{FF2B5EF4-FFF2-40B4-BE49-F238E27FC236}">
                    <a16:creationId xmlns:a16="http://schemas.microsoft.com/office/drawing/2014/main" id="{A4406030-54B2-48B0-8E57-94AE79755641}"/>
                  </a:ext>
                </a:extLst>
              </p:cNvPr>
              <p:cNvSpPr>
                <a:spLocks/>
              </p:cNvSpPr>
              <p:nvPr/>
            </p:nvSpPr>
            <p:spPr bwMode="auto">
              <a:xfrm>
                <a:off x="6104923" y="2546900"/>
                <a:ext cx="1764904" cy="1767376"/>
              </a:xfrm>
              <a:custGeom>
                <a:avLst/>
                <a:gdLst>
                  <a:gd name="T0" fmla="*/ 513 w 596"/>
                  <a:gd name="T1" fmla="*/ 41 h 596"/>
                  <a:gd name="T2" fmla="*/ 466 w 596"/>
                  <a:gd name="T3" fmla="*/ 40 h 596"/>
                  <a:gd name="T4" fmla="*/ 454 w 596"/>
                  <a:gd name="T5" fmla="*/ 83 h 596"/>
                  <a:gd name="T6" fmla="*/ 454 w 596"/>
                  <a:gd name="T7" fmla="*/ 104 h 596"/>
                  <a:gd name="T8" fmla="*/ 414 w 596"/>
                  <a:gd name="T9" fmla="*/ 116 h 596"/>
                  <a:gd name="T10" fmla="*/ 298 w 596"/>
                  <a:gd name="T11" fmla="*/ 0 h 596"/>
                  <a:gd name="T12" fmla="*/ 190 w 596"/>
                  <a:gd name="T13" fmla="*/ 108 h 596"/>
                  <a:gd name="T14" fmla="*/ 198 w 596"/>
                  <a:gd name="T15" fmla="*/ 123 h 596"/>
                  <a:gd name="T16" fmla="*/ 198 w 596"/>
                  <a:gd name="T17" fmla="*/ 122 h 596"/>
                  <a:gd name="T18" fmla="*/ 260 w 596"/>
                  <a:gd name="T19" fmla="*/ 142 h 596"/>
                  <a:gd name="T20" fmla="*/ 261 w 596"/>
                  <a:gd name="T21" fmla="*/ 209 h 596"/>
                  <a:gd name="T22" fmla="*/ 240 w 596"/>
                  <a:gd name="T23" fmla="*/ 239 h 596"/>
                  <a:gd name="T24" fmla="*/ 209 w 596"/>
                  <a:gd name="T25" fmla="*/ 261 h 596"/>
                  <a:gd name="T26" fmla="*/ 142 w 596"/>
                  <a:gd name="T27" fmla="*/ 260 h 596"/>
                  <a:gd name="T28" fmla="*/ 123 w 596"/>
                  <a:gd name="T29" fmla="*/ 198 h 596"/>
                  <a:gd name="T30" fmla="*/ 123 w 596"/>
                  <a:gd name="T31" fmla="*/ 198 h 596"/>
                  <a:gd name="T32" fmla="*/ 108 w 596"/>
                  <a:gd name="T33" fmla="*/ 190 h 596"/>
                  <a:gd name="T34" fmla="*/ 0 w 596"/>
                  <a:gd name="T35" fmla="*/ 298 h 596"/>
                  <a:gd name="T36" fmla="*/ 116 w 596"/>
                  <a:gd name="T37" fmla="*/ 414 h 596"/>
                  <a:gd name="T38" fmla="*/ 105 w 596"/>
                  <a:gd name="T39" fmla="*/ 454 h 596"/>
                  <a:gd name="T40" fmla="*/ 83 w 596"/>
                  <a:gd name="T41" fmla="*/ 454 h 596"/>
                  <a:gd name="T42" fmla="*/ 40 w 596"/>
                  <a:gd name="T43" fmla="*/ 466 h 596"/>
                  <a:gd name="T44" fmla="*/ 41 w 596"/>
                  <a:gd name="T45" fmla="*/ 513 h 596"/>
                  <a:gd name="T46" fmla="*/ 59 w 596"/>
                  <a:gd name="T47" fmla="*/ 537 h 596"/>
                  <a:gd name="T48" fmla="*/ 84 w 596"/>
                  <a:gd name="T49" fmla="*/ 555 h 596"/>
                  <a:gd name="T50" fmla="*/ 130 w 596"/>
                  <a:gd name="T51" fmla="*/ 556 h 596"/>
                  <a:gd name="T52" fmla="*/ 142 w 596"/>
                  <a:gd name="T53" fmla="*/ 513 h 596"/>
                  <a:gd name="T54" fmla="*/ 142 w 596"/>
                  <a:gd name="T55" fmla="*/ 492 h 596"/>
                  <a:gd name="T56" fmla="*/ 183 w 596"/>
                  <a:gd name="T57" fmla="*/ 480 h 596"/>
                  <a:gd name="T58" fmla="*/ 298 w 596"/>
                  <a:gd name="T59" fmla="*/ 596 h 596"/>
                  <a:gd name="T60" fmla="*/ 406 w 596"/>
                  <a:gd name="T61" fmla="*/ 488 h 596"/>
                  <a:gd name="T62" fmla="*/ 398 w 596"/>
                  <a:gd name="T63" fmla="*/ 473 h 596"/>
                  <a:gd name="T64" fmla="*/ 398 w 596"/>
                  <a:gd name="T65" fmla="*/ 474 h 596"/>
                  <a:gd name="T66" fmla="*/ 336 w 596"/>
                  <a:gd name="T67" fmla="*/ 454 h 596"/>
                  <a:gd name="T68" fmla="*/ 335 w 596"/>
                  <a:gd name="T69" fmla="*/ 387 h 596"/>
                  <a:gd name="T70" fmla="*/ 356 w 596"/>
                  <a:gd name="T71" fmla="*/ 357 h 596"/>
                  <a:gd name="T72" fmla="*/ 387 w 596"/>
                  <a:gd name="T73" fmla="*/ 335 h 596"/>
                  <a:gd name="T74" fmla="*/ 454 w 596"/>
                  <a:gd name="T75" fmla="*/ 336 h 596"/>
                  <a:gd name="T76" fmla="*/ 474 w 596"/>
                  <a:gd name="T77" fmla="*/ 398 h 596"/>
                  <a:gd name="T78" fmla="*/ 474 w 596"/>
                  <a:gd name="T79" fmla="*/ 398 h 596"/>
                  <a:gd name="T80" fmla="*/ 488 w 596"/>
                  <a:gd name="T81" fmla="*/ 406 h 596"/>
                  <a:gd name="T82" fmla="*/ 596 w 596"/>
                  <a:gd name="T83" fmla="*/ 298 h 596"/>
                  <a:gd name="T84" fmla="*/ 480 w 596"/>
                  <a:gd name="T85" fmla="*/ 182 h 596"/>
                  <a:gd name="T86" fmla="*/ 492 w 596"/>
                  <a:gd name="T87" fmla="*/ 142 h 596"/>
                  <a:gd name="T88" fmla="*/ 513 w 596"/>
                  <a:gd name="T89" fmla="*/ 142 h 596"/>
                  <a:gd name="T90" fmla="*/ 556 w 596"/>
                  <a:gd name="T91" fmla="*/ 130 h 596"/>
                  <a:gd name="T92" fmla="*/ 555 w 596"/>
                  <a:gd name="T93" fmla="*/ 83 h 596"/>
                  <a:gd name="T94" fmla="*/ 538 w 596"/>
                  <a:gd name="T95" fmla="*/ 59 h 596"/>
                  <a:gd name="T96" fmla="*/ 513 w 596"/>
                  <a:gd name="T97" fmla="*/ 41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6" h="596">
                    <a:moveTo>
                      <a:pt x="513" y="41"/>
                    </a:moveTo>
                    <a:cubicBezTo>
                      <a:pt x="499" y="34"/>
                      <a:pt x="480" y="31"/>
                      <a:pt x="466" y="40"/>
                    </a:cubicBezTo>
                    <a:cubicBezTo>
                      <a:pt x="453" y="50"/>
                      <a:pt x="452" y="68"/>
                      <a:pt x="454" y="83"/>
                    </a:cubicBezTo>
                    <a:cubicBezTo>
                      <a:pt x="456" y="90"/>
                      <a:pt x="455" y="98"/>
                      <a:pt x="454" y="104"/>
                    </a:cubicBezTo>
                    <a:cubicBezTo>
                      <a:pt x="450" y="123"/>
                      <a:pt x="427" y="129"/>
                      <a:pt x="414" y="116"/>
                    </a:cubicBezTo>
                    <a:cubicBezTo>
                      <a:pt x="298" y="0"/>
                      <a:pt x="298" y="0"/>
                      <a:pt x="298" y="0"/>
                    </a:cubicBezTo>
                    <a:cubicBezTo>
                      <a:pt x="190" y="108"/>
                      <a:pt x="190" y="108"/>
                      <a:pt x="190" y="108"/>
                    </a:cubicBezTo>
                    <a:cubicBezTo>
                      <a:pt x="185" y="114"/>
                      <a:pt x="190" y="124"/>
                      <a:pt x="198" y="123"/>
                    </a:cubicBezTo>
                    <a:cubicBezTo>
                      <a:pt x="198" y="123"/>
                      <a:pt x="198" y="122"/>
                      <a:pt x="198" y="122"/>
                    </a:cubicBezTo>
                    <a:cubicBezTo>
                      <a:pt x="225" y="118"/>
                      <a:pt x="248" y="125"/>
                      <a:pt x="260" y="142"/>
                    </a:cubicBezTo>
                    <a:cubicBezTo>
                      <a:pt x="273" y="160"/>
                      <a:pt x="273" y="185"/>
                      <a:pt x="261" y="209"/>
                    </a:cubicBezTo>
                    <a:cubicBezTo>
                      <a:pt x="256" y="220"/>
                      <a:pt x="249" y="230"/>
                      <a:pt x="240" y="239"/>
                    </a:cubicBezTo>
                    <a:cubicBezTo>
                      <a:pt x="230" y="249"/>
                      <a:pt x="220" y="256"/>
                      <a:pt x="209" y="261"/>
                    </a:cubicBezTo>
                    <a:cubicBezTo>
                      <a:pt x="185" y="273"/>
                      <a:pt x="160" y="272"/>
                      <a:pt x="142" y="260"/>
                    </a:cubicBezTo>
                    <a:cubicBezTo>
                      <a:pt x="125" y="248"/>
                      <a:pt x="118" y="225"/>
                      <a:pt x="123" y="198"/>
                    </a:cubicBezTo>
                    <a:cubicBezTo>
                      <a:pt x="123" y="198"/>
                      <a:pt x="123" y="198"/>
                      <a:pt x="123" y="198"/>
                    </a:cubicBezTo>
                    <a:cubicBezTo>
                      <a:pt x="124" y="190"/>
                      <a:pt x="114" y="184"/>
                      <a:pt x="108" y="190"/>
                    </a:cubicBezTo>
                    <a:cubicBezTo>
                      <a:pt x="0" y="298"/>
                      <a:pt x="0" y="298"/>
                      <a:pt x="0" y="298"/>
                    </a:cubicBezTo>
                    <a:cubicBezTo>
                      <a:pt x="116" y="414"/>
                      <a:pt x="116" y="414"/>
                      <a:pt x="116" y="414"/>
                    </a:cubicBezTo>
                    <a:cubicBezTo>
                      <a:pt x="129" y="427"/>
                      <a:pt x="123" y="450"/>
                      <a:pt x="105" y="454"/>
                    </a:cubicBezTo>
                    <a:cubicBezTo>
                      <a:pt x="98" y="455"/>
                      <a:pt x="90" y="456"/>
                      <a:pt x="83" y="454"/>
                    </a:cubicBezTo>
                    <a:cubicBezTo>
                      <a:pt x="68" y="452"/>
                      <a:pt x="50" y="453"/>
                      <a:pt x="40" y="466"/>
                    </a:cubicBezTo>
                    <a:cubicBezTo>
                      <a:pt x="31" y="479"/>
                      <a:pt x="34" y="498"/>
                      <a:pt x="41" y="513"/>
                    </a:cubicBezTo>
                    <a:cubicBezTo>
                      <a:pt x="45" y="521"/>
                      <a:pt x="51" y="530"/>
                      <a:pt x="59" y="537"/>
                    </a:cubicBezTo>
                    <a:cubicBezTo>
                      <a:pt x="66" y="545"/>
                      <a:pt x="75" y="551"/>
                      <a:pt x="84" y="555"/>
                    </a:cubicBezTo>
                    <a:cubicBezTo>
                      <a:pt x="98" y="562"/>
                      <a:pt x="117" y="565"/>
                      <a:pt x="130" y="556"/>
                    </a:cubicBezTo>
                    <a:cubicBezTo>
                      <a:pt x="143" y="546"/>
                      <a:pt x="144" y="528"/>
                      <a:pt x="142" y="513"/>
                    </a:cubicBezTo>
                    <a:cubicBezTo>
                      <a:pt x="140" y="506"/>
                      <a:pt x="141" y="498"/>
                      <a:pt x="142" y="492"/>
                    </a:cubicBezTo>
                    <a:cubicBezTo>
                      <a:pt x="147" y="473"/>
                      <a:pt x="169" y="467"/>
                      <a:pt x="183" y="480"/>
                    </a:cubicBezTo>
                    <a:cubicBezTo>
                      <a:pt x="298" y="596"/>
                      <a:pt x="298" y="596"/>
                      <a:pt x="298" y="596"/>
                    </a:cubicBezTo>
                    <a:cubicBezTo>
                      <a:pt x="406" y="488"/>
                      <a:pt x="406" y="488"/>
                      <a:pt x="406" y="488"/>
                    </a:cubicBezTo>
                    <a:cubicBezTo>
                      <a:pt x="412" y="482"/>
                      <a:pt x="407" y="472"/>
                      <a:pt x="398" y="473"/>
                    </a:cubicBezTo>
                    <a:cubicBezTo>
                      <a:pt x="398" y="473"/>
                      <a:pt x="398" y="473"/>
                      <a:pt x="398" y="474"/>
                    </a:cubicBezTo>
                    <a:cubicBezTo>
                      <a:pt x="371" y="478"/>
                      <a:pt x="348" y="471"/>
                      <a:pt x="336" y="454"/>
                    </a:cubicBezTo>
                    <a:cubicBezTo>
                      <a:pt x="324" y="436"/>
                      <a:pt x="323" y="411"/>
                      <a:pt x="335" y="387"/>
                    </a:cubicBezTo>
                    <a:cubicBezTo>
                      <a:pt x="340" y="376"/>
                      <a:pt x="348" y="366"/>
                      <a:pt x="356" y="357"/>
                    </a:cubicBezTo>
                    <a:cubicBezTo>
                      <a:pt x="366" y="347"/>
                      <a:pt x="376" y="340"/>
                      <a:pt x="387" y="335"/>
                    </a:cubicBezTo>
                    <a:cubicBezTo>
                      <a:pt x="411" y="323"/>
                      <a:pt x="436" y="324"/>
                      <a:pt x="454" y="336"/>
                    </a:cubicBezTo>
                    <a:cubicBezTo>
                      <a:pt x="471" y="348"/>
                      <a:pt x="478" y="371"/>
                      <a:pt x="474" y="398"/>
                    </a:cubicBezTo>
                    <a:cubicBezTo>
                      <a:pt x="474" y="398"/>
                      <a:pt x="474" y="398"/>
                      <a:pt x="474" y="398"/>
                    </a:cubicBezTo>
                    <a:cubicBezTo>
                      <a:pt x="472" y="406"/>
                      <a:pt x="482" y="412"/>
                      <a:pt x="488" y="406"/>
                    </a:cubicBezTo>
                    <a:cubicBezTo>
                      <a:pt x="596" y="298"/>
                      <a:pt x="596" y="298"/>
                      <a:pt x="596" y="298"/>
                    </a:cubicBezTo>
                    <a:cubicBezTo>
                      <a:pt x="480" y="182"/>
                      <a:pt x="480" y="182"/>
                      <a:pt x="480" y="182"/>
                    </a:cubicBezTo>
                    <a:cubicBezTo>
                      <a:pt x="467" y="169"/>
                      <a:pt x="473" y="146"/>
                      <a:pt x="492" y="142"/>
                    </a:cubicBezTo>
                    <a:cubicBezTo>
                      <a:pt x="498" y="141"/>
                      <a:pt x="506" y="140"/>
                      <a:pt x="513" y="142"/>
                    </a:cubicBezTo>
                    <a:cubicBezTo>
                      <a:pt x="528" y="144"/>
                      <a:pt x="547" y="143"/>
                      <a:pt x="556" y="130"/>
                    </a:cubicBezTo>
                    <a:cubicBezTo>
                      <a:pt x="566" y="117"/>
                      <a:pt x="562" y="98"/>
                      <a:pt x="555" y="83"/>
                    </a:cubicBezTo>
                    <a:cubicBezTo>
                      <a:pt x="551" y="75"/>
                      <a:pt x="545" y="66"/>
                      <a:pt x="538" y="59"/>
                    </a:cubicBezTo>
                    <a:cubicBezTo>
                      <a:pt x="530" y="51"/>
                      <a:pt x="521" y="45"/>
                      <a:pt x="513" y="41"/>
                    </a:cubicBezTo>
                    <a:close/>
                  </a:path>
                </a:pathLst>
              </a:custGeom>
              <a:solidFill>
                <a:srgbClr val="A97C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sz="2000" b="1" dirty="0"/>
              </a:p>
            </p:txBody>
          </p:sp>
          <p:sp>
            <p:nvSpPr>
              <p:cNvPr id="14" name="Freeform 7">
                <a:extLst>
                  <a:ext uri="{FF2B5EF4-FFF2-40B4-BE49-F238E27FC236}">
                    <a16:creationId xmlns:a16="http://schemas.microsoft.com/office/drawing/2014/main" id="{E4ED5FB0-5871-4CE5-BE02-A856117AB022}"/>
                  </a:ext>
                </a:extLst>
              </p:cNvPr>
              <p:cNvSpPr>
                <a:spLocks/>
              </p:cNvSpPr>
              <p:nvPr/>
            </p:nvSpPr>
            <p:spPr bwMode="auto">
              <a:xfrm>
                <a:off x="5194020" y="1622426"/>
                <a:ext cx="1766140" cy="1766140"/>
              </a:xfrm>
              <a:custGeom>
                <a:avLst/>
                <a:gdLst>
                  <a:gd name="T0" fmla="*/ 41 w 596"/>
                  <a:gd name="T1" fmla="*/ 83 h 596"/>
                  <a:gd name="T2" fmla="*/ 40 w 596"/>
                  <a:gd name="T3" fmla="*/ 130 h 596"/>
                  <a:gd name="T4" fmla="*/ 83 w 596"/>
                  <a:gd name="T5" fmla="*/ 142 h 596"/>
                  <a:gd name="T6" fmla="*/ 104 w 596"/>
                  <a:gd name="T7" fmla="*/ 142 h 596"/>
                  <a:gd name="T8" fmla="*/ 116 w 596"/>
                  <a:gd name="T9" fmla="*/ 182 h 596"/>
                  <a:gd name="T10" fmla="*/ 0 w 596"/>
                  <a:gd name="T11" fmla="*/ 298 h 596"/>
                  <a:gd name="T12" fmla="*/ 108 w 596"/>
                  <a:gd name="T13" fmla="*/ 406 h 596"/>
                  <a:gd name="T14" fmla="*/ 123 w 596"/>
                  <a:gd name="T15" fmla="*/ 398 h 596"/>
                  <a:gd name="T16" fmla="*/ 122 w 596"/>
                  <a:gd name="T17" fmla="*/ 398 h 596"/>
                  <a:gd name="T18" fmla="*/ 142 w 596"/>
                  <a:gd name="T19" fmla="*/ 336 h 596"/>
                  <a:gd name="T20" fmla="*/ 209 w 596"/>
                  <a:gd name="T21" fmla="*/ 335 h 596"/>
                  <a:gd name="T22" fmla="*/ 239 w 596"/>
                  <a:gd name="T23" fmla="*/ 356 h 596"/>
                  <a:gd name="T24" fmla="*/ 261 w 596"/>
                  <a:gd name="T25" fmla="*/ 387 h 596"/>
                  <a:gd name="T26" fmla="*/ 260 w 596"/>
                  <a:gd name="T27" fmla="*/ 454 h 596"/>
                  <a:gd name="T28" fmla="*/ 198 w 596"/>
                  <a:gd name="T29" fmla="*/ 473 h 596"/>
                  <a:gd name="T30" fmla="*/ 198 w 596"/>
                  <a:gd name="T31" fmla="*/ 473 h 596"/>
                  <a:gd name="T32" fmla="*/ 190 w 596"/>
                  <a:gd name="T33" fmla="*/ 488 h 596"/>
                  <a:gd name="T34" fmla="*/ 298 w 596"/>
                  <a:gd name="T35" fmla="*/ 596 h 596"/>
                  <a:gd name="T36" fmla="*/ 414 w 596"/>
                  <a:gd name="T37" fmla="*/ 480 h 596"/>
                  <a:gd name="T38" fmla="*/ 454 w 596"/>
                  <a:gd name="T39" fmla="*/ 491 h 596"/>
                  <a:gd name="T40" fmla="*/ 454 w 596"/>
                  <a:gd name="T41" fmla="*/ 513 h 596"/>
                  <a:gd name="T42" fmla="*/ 466 w 596"/>
                  <a:gd name="T43" fmla="*/ 556 h 596"/>
                  <a:gd name="T44" fmla="*/ 513 w 596"/>
                  <a:gd name="T45" fmla="*/ 555 h 596"/>
                  <a:gd name="T46" fmla="*/ 537 w 596"/>
                  <a:gd name="T47" fmla="*/ 537 h 596"/>
                  <a:gd name="T48" fmla="*/ 555 w 596"/>
                  <a:gd name="T49" fmla="*/ 513 h 596"/>
                  <a:gd name="T50" fmla="*/ 556 w 596"/>
                  <a:gd name="T51" fmla="*/ 466 h 596"/>
                  <a:gd name="T52" fmla="*/ 513 w 596"/>
                  <a:gd name="T53" fmla="*/ 454 h 596"/>
                  <a:gd name="T54" fmla="*/ 492 w 596"/>
                  <a:gd name="T55" fmla="*/ 454 h 596"/>
                  <a:gd name="T56" fmla="*/ 480 w 596"/>
                  <a:gd name="T57" fmla="*/ 413 h 596"/>
                  <a:gd name="T58" fmla="*/ 596 w 596"/>
                  <a:gd name="T59" fmla="*/ 298 h 596"/>
                  <a:gd name="T60" fmla="*/ 488 w 596"/>
                  <a:gd name="T61" fmla="*/ 190 h 596"/>
                  <a:gd name="T62" fmla="*/ 473 w 596"/>
                  <a:gd name="T63" fmla="*/ 198 h 596"/>
                  <a:gd name="T64" fmla="*/ 474 w 596"/>
                  <a:gd name="T65" fmla="*/ 198 h 596"/>
                  <a:gd name="T66" fmla="*/ 454 w 596"/>
                  <a:gd name="T67" fmla="*/ 260 h 596"/>
                  <a:gd name="T68" fmla="*/ 387 w 596"/>
                  <a:gd name="T69" fmla="*/ 261 h 596"/>
                  <a:gd name="T70" fmla="*/ 357 w 596"/>
                  <a:gd name="T71" fmla="*/ 240 h 596"/>
                  <a:gd name="T72" fmla="*/ 335 w 596"/>
                  <a:gd name="T73" fmla="*/ 209 h 596"/>
                  <a:gd name="T74" fmla="*/ 336 w 596"/>
                  <a:gd name="T75" fmla="*/ 142 h 596"/>
                  <a:gd name="T76" fmla="*/ 398 w 596"/>
                  <a:gd name="T77" fmla="*/ 122 h 596"/>
                  <a:gd name="T78" fmla="*/ 398 w 596"/>
                  <a:gd name="T79" fmla="*/ 122 h 596"/>
                  <a:gd name="T80" fmla="*/ 406 w 596"/>
                  <a:gd name="T81" fmla="*/ 108 h 596"/>
                  <a:gd name="T82" fmla="*/ 298 w 596"/>
                  <a:gd name="T83" fmla="*/ 0 h 596"/>
                  <a:gd name="T84" fmla="*/ 182 w 596"/>
                  <a:gd name="T85" fmla="*/ 116 h 596"/>
                  <a:gd name="T86" fmla="*/ 142 w 596"/>
                  <a:gd name="T87" fmla="*/ 104 h 596"/>
                  <a:gd name="T88" fmla="*/ 142 w 596"/>
                  <a:gd name="T89" fmla="*/ 83 h 596"/>
                  <a:gd name="T90" fmla="*/ 130 w 596"/>
                  <a:gd name="T91" fmla="*/ 40 h 596"/>
                  <a:gd name="T92" fmla="*/ 83 w 596"/>
                  <a:gd name="T93" fmla="*/ 41 h 596"/>
                  <a:gd name="T94" fmla="*/ 59 w 596"/>
                  <a:gd name="T95" fmla="*/ 58 h 596"/>
                  <a:gd name="T96" fmla="*/ 41 w 596"/>
                  <a:gd name="T97" fmla="*/ 8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6" h="596">
                    <a:moveTo>
                      <a:pt x="41" y="83"/>
                    </a:moveTo>
                    <a:cubicBezTo>
                      <a:pt x="34" y="97"/>
                      <a:pt x="31" y="116"/>
                      <a:pt x="40" y="130"/>
                    </a:cubicBezTo>
                    <a:cubicBezTo>
                      <a:pt x="50" y="143"/>
                      <a:pt x="68" y="144"/>
                      <a:pt x="83" y="142"/>
                    </a:cubicBezTo>
                    <a:cubicBezTo>
                      <a:pt x="90" y="140"/>
                      <a:pt x="98" y="141"/>
                      <a:pt x="104" y="142"/>
                    </a:cubicBezTo>
                    <a:cubicBezTo>
                      <a:pt x="123" y="146"/>
                      <a:pt x="129" y="169"/>
                      <a:pt x="116" y="182"/>
                    </a:cubicBezTo>
                    <a:cubicBezTo>
                      <a:pt x="0" y="298"/>
                      <a:pt x="0" y="298"/>
                      <a:pt x="0" y="298"/>
                    </a:cubicBezTo>
                    <a:cubicBezTo>
                      <a:pt x="108" y="406"/>
                      <a:pt x="108" y="406"/>
                      <a:pt x="108" y="406"/>
                    </a:cubicBezTo>
                    <a:cubicBezTo>
                      <a:pt x="114" y="412"/>
                      <a:pt x="124" y="406"/>
                      <a:pt x="123" y="398"/>
                    </a:cubicBezTo>
                    <a:cubicBezTo>
                      <a:pt x="122" y="398"/>
                      <a:pt x="122" y="398"/>
                      <a:pt x="122" y="398"/>
                    </a:cubicBezTo>
                    <a:cubicBezTo>
                      <a:pt x="118" y="371"/>
                      <a:pt x="125" y="348"/>
                      <a:pt x="142" y="336"/>
                    </a:cubicBezTo>
                    <a:cubicBezTo>
                      <a:pt x="160" y="323"/>
                      <a:pt x="185" y="323"/>
                      <a:pt x="209" y="335"/>
                    </a:cubicBezTo>
                    <a:cubicBezTo>
                      <a:pt x="220" y="340"/>
                      <a:pt x="230" y="347"/>
                      <a:pt x="239" y="356"/>
                    </a:cubicBezTo>
                    <a:cubicBezTo>
                      <a:pt x="249" y="366"/>
                      <a:pt x="256" y="376"/>
                      <a:pt x="261" y="387"/>
                    </a:cubicBezTo>
                    <a:cubicBezTo>
                      <a:pt x="273" y="411"/>
                      <a:pt x="272" y="436"/>
                      <a:pt x="260" y="454"/>
                    </a:cubicBezTo>
                    <a:cubicBezTo>
                      <a:pt x="248" y="471"/>
                      <a:pt x="225" y="478"/>
                      <a:pt x="198" y="473"/>
                    </a:cubicBezTo>
                    <a:cubicBezTo>
                      <a:pt x="198" y="473"/>
                      <a:pt x="198" y="473"/>
                      <a:pt x="198" y="473"/>
                    </a:cubicBezTo>
                    <a:cubicBezTo>
                      <a:pt x="189" y="472"/>
                      <a:pt x="184" y="482"/>
                      <a:pt x="190" y="488"/>
                    </a:cubicBezTo>
                    <a:cubicBezTo>
                      <a:pt x="298" y="596"/>
                      <a:pt x="298" y="596"/>
                      <a:pt x="298" y="596"/>
                    </a:cubicBezTo>
                    <a:cubicBezTo>
                      <a:pt x="414" y="480"/>
                      <a:pt x="414" y="480"/>
                      <a:pt x="414" y="480"/>
                    </a:cubicBezTo>
                    <a:cubicBezTo>
                      <a:pt x="427" y="467"/>
                      <a:pt x="450" y="473"/>
                      <a:pt x="454" y="491"/>
                    </a:cubicBezTo>
                    <a:cubicBezTo>
                      <a:pt x="455" y="498"/>
                      <a:pt x="456" y="506"/>
                      <a:pt x="454" y="513"/>
                    </a:cubicBezTo>
                    <a:cubicBezTo>
                      <a:pt x="452" y="528"/>
                      <a:pt x="453" y="546"/>
                      <a:pt x="466" y="556"/>
                    </a:cubicBezTo>
                    <a:cubicBezTo>
                      <a:pt x="479" y="565"/>
                      <a:pt x="498" y="562"/>
                      <a:pt x="513" y="555"/>
                    </a:cubicBezTo>
                    <a:cubicBezTo>
                      <a:pt x="521" y="551"/>
                      <a:pt x="530" y="545"/>
                      <a:pt x="537" y="537"/>
                    </a:cubicBezTo>
                    <a:cubicBezTo>
                      <a:pt x="545" y="530"/>
                      <a:pt x="551" y="521"/>
                      <a:pt x="555" y="513"/>
                    </a:cubicBezTo>
                    <a:cubicBezTo>
                      <a:pt x="562" y="498"/>
                      <a:pt x="565" y="479"/>
                      <a:pt x="556" y="466"/>
                    </a:cubicBezTo>
                    <a:cubicBezTo>
                      <a:pt x="546" y="453"/>
                      <a:pt x="528" y="452"/>
                      <a:pt x="513" y="454"/>
                    </a:cubicBezTo>
                    <a:cubicBezTo>
                      <a:pt x="506" y="456"/>
                      <a:pt x="498" y="455"/>
                      <a:pt x="492" y="454"/>
                    </a:cubicBezTo>
                    <a:cubicBezTo>
                      <a:pt x="473" y="449"/>
                      <a:pt x="467" y="427"/>
                      <a:pt x="480" y="413"/>
                    </a:cubicBezTo>
                    <a:cubicBezTo>
                      <a:pt x="596" y="298"/>
                      <a:pt x="596" y="298"/>
                      <a:pt x="596" y="298"/>
                    </a:cubicBezTo>
                    <a:cubicBezTo>
                      <a:pt x="488" y="190"/>
                      <a:pt x="488" y="190"/>
                      <a:pt x="488" y="190"/>
                    </a:cubicBezTo>
                    <a:cubicBezTo>
                      <a:pt x="482" y="184"/>
                      <a:pt x="472" y="189"/>
                      <a:pt x="473" y="198"/>
                    </a:cubicBezTo>
                    <a:cubicBezTo>
                      <a:pt x="473" y="198"/>
                      <a:pt x="473" y="198"/>
                      <a:pt x="474" y="198"/>
                    </a:cubicBezTo>
                    <a:cubicBezTo>
                      <a:pt x="478" y="225"/>
                      <a:pt x="471" y="248"/>
                      <a:pt x="454" y="260"/>
                    </a:cubicBezTo>
                    <a:cubicBezTo>
                      <a:pt x="436" y="272"/>
                      <a:pt x="411" y="273"/>
                      <a:pt x="387" y="261"/>
                    </a:cubicBezTo>
                    <a:cubicBezTo>
                      <a:pt x="376" y="256"/>
                      <a:pt x="366" y="248"/>
                      <a:pt x="357" y="240"/>
                    </a:cubicBezTo>
                    <a:cubicBezTo>
                      <a:pt x="347" y="230"/>
                      <a:pt x="340" y="220"/>
                      <a:pt x="335" y="209"/>
                    </a:cubicBezTo>
                    <a:cubicBezTo>
                      <a:pt x="323" y="185"/>
                      <a:pt x="324" y="160"/>
                      <a:pt x="336" y="142"/>
                    </a:cubicBezTo>
                    <a:cubicBezTo>
                      <a:pt x="348" y="125"/>
                      <a:pt x="371" y="118"/>
                      <a:pt x="398" y="122"/>
                    </a:cubicBezTo>
                    <a:cubicBezTo>
                      <a:pt x="398" y="122"/>
                      <a:pt x="398" y="122"/>
                      <a:pt x="398" y="122"/>
                    </a:cubicBezTo>
                    <a:cubicBezTo>
                      <a:pt x="406" y="124"/>
                      <a:pt x="412" y="114"/>
                      <a:pt x="406" y="108"/>
                    </a:cubicBezTo>
                    <a:cubicBezTo>
                      <a:pt x="298" y="0"/>
                      <a:pt x="298" y="0"/>
                      <a:pt x="298" y="0"/>
                    </a:cubicBezTo>
                    <a:cubicBezTo>
                      <a:pt x="182" y="116"/>
                      <a:pt x="182" y="116"/>
                      <a:pt x="182" y="116"/>
                    </a:cubicBezTo>
                    <a:cubicBezTo>
                      <a:pt x="169" y="129"/>
                      <a:pt x="146" y="123"/>
                      <a:pt x="142" y="104"/>
                    </a:cubicBezTo>
                    <a:cubicBezTo>
                      <a:pt x="141" y="98"/>
                      <a:pt x="140" y="90"/>
                      <a:pt x="142" y="83"/>
                    </a:cubicBezTo>
                    <a:cubicBezTo>
                      <a:pt x="144" y="68"/>
                      <a:pt x="143" y="49"/>
                      <a:pt x="130" y="40"/>
                    </a:cubicBezTo>
                    <a:cubicBezTo>
                      <a:pt x="117" y="30"/>
                      <a:pt x="98" y="34"/>
                      <a:pt x="83" y="41"/>
                    </a:cubicBezTo>
                    <a:cubicBezTo>
                      <a:pt x="75" y="45"/>
                      <a:pt x="66" y="51"/>
                      <a:pt x="59" y="58"/>
                    </a:cubicBezTo>
                    <a:cubicBezTo>
                      <a:pt x="51" y="66"/>
                      <a:pt x="45" y="75"/>
                      <a:pt x="41" y="83"/>
                    </a:cubicBezTo>
                    <a:close/>
                  </a:path>
                </a:pathLst>
              </a:custGeom>
              <a:solidFill>
                <a:srgbClr val="17848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sz="2000" b="1"/>
              </a:p>
            </p:txBody>
          </p:sp>
          <p:sp>
            <p:nvSpPr>
              <p:cNvPr id="15" name="Freeform 9">
                <a:extLst>
                  <a:ext uri="{FF2B5EF4-FFF2-40B4-BE49-F238E27FC236}">
                    <a16:creationId xmlns:a16="http://schemas.microsoft.com/office/drawing/2014/main" id="{4AE23160-A7EE-426E-8585-A278884F6F4A}"/>
                  </a:ext>
                </a:extLst>
              </p:cNvPr>
              <p:cNvSpPr>
                <a:spLocks/>
              </p:cNvSpPr>
              <p:nvPr/>
            </p:nvSpPr>
            <p:spPr bwMode="auto">
              <a:xfrm>
                <a:off x="5194020" y="3472610"/>
                <a:ext cx="1766140" cy="1766140"/>
              </a:xfrm>
              <a:custGeom>
                <a:avLst/>
                <a:gdLst>
                  <a:gd name="T0" fmla="*/ 555 w 596"/>
                  <a:gd name="T1" fmla="*/ 513 h 596"/>
                  <a:gd name="T2" fmla="*/ 556 w 596"/>
                  <a:gd name="T3" fmla="*/ 466 h 596"/>
                  <a:gd name="T4" fmla="*/ 513 w 596"/>
                  <a:gd name="T5" fmla="*/ 454 h 596"/>
                  <a:gd name="T6" fmla="*/ 492 w 596"/>
                  <a:gd name="T7" fmla="*/ 454 h 596"/>
                  <a:gd name="T8" fmla="*/ 480 w 596"/>
                  <a:gd name="T9" fmla="*/ 414 h 596"/>
                  <a:gd name="T10" fmla="*/ 596 w 596"/>
                  <a:gd name="T11" fmla="*/ 298 h 596"/>
                  <a:gd name="T12" fmla="*/ 488 w 596"/>
                  <a:gd name="T13" fmla="*/ 190 h 596"/>
                  <a:gd name="T14" fmla="*/ 473 w 596"/>
                  <a:gd name="T15" fmla="*/ 198 h 596"/>
                  <a:gd name="T16" fmla="*/ 474 w 596"/>
                  <a:gd name="T17" fmla="*/ 198 h 596"/>
                  <a:gd name="T18" fmla="*/ 454 w 596"/>
                  <a:gd name="T19" fmla="*/ 260 h 596"/>
                  <a:gd name="T20" fmla="*/ 387 w 596"/>
                  <a:gd name="T21" fmla="*/ 261 h 596"/>
                  <a:gd name="T22" fmla="*/ 357 w 596"/>
                  <a:gd name="T23" fmla="*/ 240 h 596"/>
                  <a:gd name="T24" fmla="*/ 335 w 596"/>
                  <a:gd name="T25" fmla="*/ 209 h 596"/>
                  <a:gd name="T26" fmla="*/ 336 w 596"/>
                  <a:gd name="T27" fmla="*/ 142 h 596"/>
                  <a:gd name="T28" fmla="*/ 398 w 596"/>
                  <a:gd name="T29" fmla="*/ 123 h 596"/>
                  <a:gd name="T30" fmla="*/ 398 w 596"/>
                  <a:gd name="T31" fmla="*/ 123 h 596"/>
                  <a:gd name="T32" fmla="*/ 406 w 596"/>
                  <a:gd name="T33" fmla="*/ 108 h 596"/>
                  <a:gd name="T34" fmla="*/ 298 w 596"/>
                  <a:gd name="T35" fmla="*/ 0 h 596"/>
                  <a:gd name="T36" fmla="*/ 182 w 596"/>
                  <a:gd name="T37" fmla="*/ 116 h 596"/>
                  <a:gd name="T38" fmla="*/ 142 w 596"/>
                  <a:gd name="T39" fmla="*/ 105 h 596"/>
                  <a:gd name="T40" fmla="*/ 142 w 596"/>
                  <a:gd name="T41" fmla="*/ 83 h 596"/>
                  <a:gd name="T42" fmla="*/ 130 w 596"/>
                  <a:gd name="T43" fmla="*/ 40 h 596"/>
                  <a:gd name="T44" fmla="*/ 83 w 596"/>
                  <a:gd name="T45" fmla="*/ 41 h 596"/>
                  <a:gd name="T46" fmla="*/ 59 w 596"/>
                  <a:gd name="T47" fmla="*/ 59 h 596"/>
                  <a:gd name="T48" fmla="*/ 41 w 596"/>
                  <a:gd name="T49" fmla="*/ 84 h 596"/>
                  <a:gd name="T50" fmla="*/ 40 w 596"/>
                  <a:gd name="T51" fmla="*/ 130 h 596"/>
                  <a:gd name="T52" fmla="*/ 83 w 596"/>
                  <a:gd name="T53" fmla="*/ 142 h 596"/>
                  <a:gd name="T54" fmla="*/ 104 w 596"/>
                  <a:gd name="T55" fmla="*/ 142 h 596"/>
                  <a:gd name="T56" fmla="*/ 116 w 596"/>
                  <a:gd name="T57" fmla="*/ 183 h 596"/>
                  <a:gd name="T58" fmla="*/ 0 w 596"/>
                  <a:gd name="T59" fmla="*/ 298 h 596"/>
                  <a:gd name="T60" fmla="*/ 108 w 596"/>
                  <a:gd name="T61" fmla="*/ 406 h 596"/>
                  <a:gd name="T62" fmla="*/ 123 w 596"/>
                  <a:gd name="T63" fmla="*/ 398 h 596"/>
                  <a:gd name="T64" fmla="*/ 122 w 596"/>
                  <a:gd name="T65" fmla="*/ 398 h 596"/>
                  <a:gd name="T66" fmla="*/ 142 w 596"/>
                  <a:gd name="T67" fmla="*/ 336 h 596"/>
                  <a:gd name="T68" fmla="*/ 209 w 596"/>
                  <a:gd name="T69" fmla="*/ 335 h 596"/>
                  <a:gd name="T70" fmla="*/ 239 w 596"/>
                  <a:gd name="T71" fmla="*/ 356 h 596"/>
                  <a:gd name="T72" fmla="*/ 261 w 596"/>
                  <a:gd name="T73" fmla="*/ 387 h 596"/>
                  <a:gd name="T74" fmla="*/ 260 w 596"/>
                  <a:gd name="T75" fmla="*/ 454 h 596"/>
                  <a:gd name="T76" fmla="*/ 198 w 596"/>
                  <a:gd name="T77" fmla="*/ 474 h 596"/>
                  <a:gd name="T78" fmla="*/ 198 w 596"/>
                  <a:gd name="T79" fmla="*/ 474 h 596"/>
                  <a:gd name="T80" fmla="*/ 190 w 596"/>
                  <a:gd name="T81" fmla="*/ 488 h 596"/>
                  <a:gd name="T82" fmla="*/ 298 w 596"/>
                  <a:gd name="T83" fmla="*/ 596 h 596"/>
                  <a:gd name="T84" fmla="*/ 414 w 596"/>
                  <a:gd name="T85" fmla="*/ 480 h 596"/>
                  <a:gd name="T86" fmla="*/ 454 w 596"/>
                  <a:gd name="T87" fmla="*/ 492 h 596"/>
                  <a:gd name="T88" fmla="*/ 454 w 596"/>
                  <a:gd name="T89" fmla="*/ 513 h 596"/>
                  <a:gd name="T90" fmla="*/ 466 w 596"/>
                  <a:gd name="T91" fmla="*/ 556 h 596"/>
                  <a:gd name="T92" fmla="*/ 513 w 596"/>
                  <a:gd name="T93" fmla="*/ 555 h 596"/>
                  <a:gd name="T94" fmla="*/ 537 w 596"/>
                  <a:gd name="T95" fmla="*/ 538 h 596"/>
                  <a:gd name="T96" fmla="*/ 555 w 596"/>
                  <a:gd name="T97" fmla="*/ 51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6" h="596">
                    <a:moveTo>
                      <a:pt x="555" y="513"/>
                    </a:moveTo>
                    <a:cubicBezTo>
                      <a:pt x="562" y="499"/>
                      <a:pt x="565" y="480"/>
                      <a:pt x="556" y="466"/>
                    </a:cubicBezTo>
                    <a:cubicBezTo>
                      <a:pt x="546" y="453"/>
                      <a:pt x="528" y="452"/>
                      <a:pt x="513" y="454"/>
                    </a:cubicBezTo>
                    <a:cubicBezTo>
                      <a:pt x="506" y="456"/>
                      <a:pt x="498" y="455"/>
                      <a:pt x="492" y="454"/>
                    </a:cubicBezTo>
                    <a:cubicBezTo>
                      <a:pt x="473" y="450"/>
                      <a:pt x="467" y="427"/>
                      <a:pt x="480" y="414"/>
                    </a:cubicBezTo>
                    <a:cubicBezTo>
                      <a:pt x="596" y="298"/>
                      <a:pt x="596" y="298"/>
                      <a:pt x="596" y="298"/>
                    </a:cubicBezTo>
                    <a:cubicBezTo>
                      <a:pt x="488" y="190"/>
                      <a:pt x="488" y="190"/>
                      <a:pt x="488" y="190"/>
                    </a:cubicBezTo>
                    <a:cubicBezTo>
                      <a:pt x="482" y="185"/>
                      <a:pt x="472" y="190"/>
                      <a:pt x="473" y="198"/>
                    </a:cubicBezTo>
                    <a:cubicBezTo>
                      <a:pt x="473" y="198"/>
                      <a:pt x="474" y="198"/>
                      <a:pt x="474" y="198"/>
                    </a:cubicBezTo>
                    <a:cubicBezTo>
                      <a:pt x="478" y="225"/>
                      <a:pt x="471" y="248"/>
                      <a:pt x="454" y="260"/>
                    </a:cubicBezTo>
                    <a:cubicBezTo>
                      <a:pt x="436" y="273"/>
                      <a:pt x="411" y="273"/>
                      <a:pt x="387" y="261"/>
                    </a:cubicBezTo>
                    <a:cubicBezTo>
                      <a:pt x="376" y="256"/>
                      <a:pt x="366" y="249"/>
                      <a:pt x="357" y="240"/>
                    </a:cubicBezTo>
                    <a:cubicBezTo>
                      <a:pt x="347" y="230"/>
                      <a:pt x="340" y="220"/>
                      <a:pt x="335" y="209"/>
                    </a:cubicBezTo>
                    <a:cubicBezTo>
                      <a:pt x="323" y="185"/>
                      <a:pt x="324" y="160"/>
                      <a:pt x="336" y="142"/>
                    </a:cubicBezTo>
                    <a:cubicBezTo>
                      <a:pt x="348" y="125"/>
                      <a:pt x="371" y="118"/>
                      <a:pt x="398" y="123"/>
                    </a:cubicBezTo>
                    <a:cubicBezTo>
                      <a:pt x="398" y="123"/>
                      <a:pt x="398" y="123"/>
                      <a:pt x="398" y="123"/>
                    </a:cubicBezTo>
                    <a:cubicBezTo>
                      <a:pt x="406" y="124"/>
                      <a:pt x="412" y="114"/>
                      <a:pt x="406" y="108"/>
                    </a:cubicBezTo>
                    <a:cubicBezTo>
                      <a:pt x="298" y="0"/>
                      <a:pt x="298" y="0"/>
                      <a:pt x="298" y="0"/>
                    </a:cubicBezTo>
                    <a:cubicBezTo>
                      <a:pt x="182" y="116"/>
                      <a:pt x="182" y="116"/>
                      <a:pt x="182" y="116"/>
                    </a:cubicBezTo>
                    <a:cubicBezTo>
                      <a:pt x="169" y="129"/>
                      <a:pt x="146" y="123"/>
                      <a:pt x="142" y="105"/>
                    </a:cubicBezTo>
                    <a:cubicBezTo>
                      <a:pt x="141" y="98"/>
                      <a:pt x="140" y="90"/>
                      <a:pt x="142" y="83"/>
                    </a:cubicBezTo>
                    <a:cubicBezTo>
                      <a:pt x="144" y="68"/>
                      <a:pt x="143" y="50"/>
                      <a:pt x="130" y="40"/>
                    </a:cubicBezTo>
                    <a:cubicBezTo>
                      <a:pt x="117" y="31"/>
                      <a:pt x="98" y="34"/>
                      <a:pt x="83" y="41"/>
                    </a:cubicBezTo>
                    <a:cubicBezTo>
                      <a:pt x="75" y="45"/>
                      <a:pt x="66" y="51"/>
                      <a:pt x="59" y="59"/>
                    </a:cubicBezTo>
                    <a:cubicBezTo>
                      <a:pt x="51" y="66"/>
                      <a:pt x="45" y="75"/>
                      <a:pt x="41" y="84"/>
                    </a:cubicBezTo>
                    <a:cubicBezTo>
                      <a:pt x="34" y="98"/>
                      <a:pt x="31" y="117"/>
                      <a:pt x="40" y="130"/>
                    </a:cubicBezTo>
                    <a:cubicBezTo>
                      <a:pt x="50" y="143"/>
                      <a:pt x="68" y="144"/>
                      <a:pt x="83" y="142"/>
                    </a:cubicBezTo>
                    <a:cubicBezTo>
                      <a:pt x="90" y="140"/>
                      <a:pt x="98" y="141"/>
                      <a:pt x="104" y="142"/>
                    </a:cubicBezTo>
                    <a:cubicBezTo>
                      <a:pt x="123" y="147"/>
                      <a:pt x="129" y="169"/>
                      <a:pt x="116" y="183"/>
                    </a:cubicBezTo>
                    <a:cubicBezTo>
                      <a:pt x="0" y="298"/>
                      <a:pt x="0" y="298"/>
                      <a:pt x="0" y="298"/>
                    </a:cubicBezTo>
                    <a:cubicBezTo>
                      <a:pt x="108" y="406"/>
                      <a:pt x="108" y="406"/>
                      <a:pt x="108" y="406"/>
                    </a:cubicBezTo>
                    <a:cubicBezTo>
                      <a:pt x="114" y="412"/>
                      <a:pt x="124" y="407"/>
                      <a:pt x="123" y="398"/>
                    </a:cubicBezTo>
                    <a:cubicBezTo>
                      <a:pt x="123" y="398"/>
                      <a:pt x="123" y="398"/>
                      <a:pt x="122" y="398"/>
                    </a:cubicBezTo>
                    <a:cubicBezTo>
                      <a:pt x="118" y="371"/>
                      <a:pt x="125" y="348"/>
                      <a:pt x="142" y="336"/>
                    </a:cubicBezTo>
                    <a:cubicBezTo>
                      <a:pt x="160" y="324"/>
                      <a:pt x="185" y="323"/>
                      <a:pt x="209" y="335"/>
                    </a:cubicBezTo>
                    <a:cubicBezTo>
                      <a:pt x="220" y="340"/>
                      <a:pt x="230" y="348"/>
                      <a:pt x="239" y="356"/>
                    </a:cubicBezTo>
                    <a:cubicBezTo>
                      <a:pt x="249" y="366"/>
                      <a:pt x="256" y="376"/>
                      <a:pt x="261" y="387"/>
                    </a:cubicBezTo>
                    <a:cubicBezTo>
                      <a:pt x="273" y="411"/>
                      <a:pt x="272" y="436"/>
                      <a:pt x="260" y="454"/>
                    </a:cubicBezTo>
                    <a:cubicBezTo>
                      <a:pt x="248" y="471"/>
                      <a:pt x="225" y="478"/>
                      <a:pt x="198" y="474"/>
                    </a:cubicBezTo>
                    <a:cubicBezTo>
                      <a:pt x="198" y="474"/>
                      <a:pt x="198" y="474"/>
                      <a:pt x="198" y="474"/>
                    </a:cubicBezTo>
                    <a:cubicBezTo>
                      <a:pt x="190" y="472"/>
                      <a:pt x="184" y="482"/>
                      <a:pt x="190" y="488"/>
                    </a:cubicBezTo>
                    <a:cubicBezTo>
                      <a:pt x="298" y="596"/>
                      <a:pt x="298" y="596"/>
                      <a:pt x="298" y="596"/>
                    </a:cubicBezTo>
                    <a:cubicBezTo>
                      <a:pt x="414" y="480"/>
                      <a:pt x="414" y="480"/>
                      <a:pt x="414" y="480"/>
                    </a:cubicBezTo>
                    <a:cubicBezTo>
                      <a:pt x="427" y="467"/>
                      <a:pt x="450" y="473"/>
                      <a:pt x="454" y="492"/>
                    </a:cubicBezTo>
                    <a:cubicBezTo>
                      <a:pt x="455" y="498"/>
                      <a:pt x="456" y="506"/>
                      <a:pt x="454" y="513"/>
                    </a:cubicBezTo>
                    <a:cubicBezTo>
                      <a:pt x="452" y="528"/>
                      <a:pt x="453" y="547"/>
                      <a:pt x="466" y="556"/>
                    </a:cubicBezTo>
                    <a:cubicBezTo>
                      <a:pt x="479" y="566"/>
                      <a:pt x="498" y="562"/>
                      <a:pt x="513" y="555"/>
                    </a:cubicBezTo>
                    <a:cubicBezTo>
                      <a:pt x="521" y="551"/>
                      <a:pt x="530" y="545"/>
                      <a:pt x="537" y="538"/>
                    </a:cubicBezTo>
                    <a:cubicBezTo>
                      <a:pt x="545" y="530"/>
                      <a:pt x="551" y="521"/>
                      <a:pt x="555" y="513"/>
                    </a:cubicBezTo>
                    <a:close/>
                  </a:path>
                </a:pathLst>
              </a:custGeom>
              <a:solidFill>
                <a:srgbClr val="17848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sz="2000" b="1" dirty="0"/>
              </a:p>
            </p:txBody>
          </p:sp>
          <p:sp>
            <p:nvSpPr>
              <p:cNvPr id="16" name="Freeform 13">
                <a:extLst>
                  <a:ext uri="{FF2B5EF4-FFF2-40B4-BE49-F238E27FC236}">
                    <a16:creationId xmlns:a16="http://schemas.microsoft.com/office/drawing/2014/main" id="{E0D4BC32-A00E-4B68-8F11-52A2CCED7E60}"/>
                  </a:ext>
                </a:extLst>
              </p:cNvPr>
              <p:cNvSpPr>
                <a:spLocks noEditPoints="1"/>
              </p:cNvSpPr>
              <p:nvPr/>
            </p:nvSpPr>
            <p:spPr bwMode="auto">
              <a:xfrm>
                <a:off x="7297568" y="2211964"/>
                <a:ext cx="1048066" cy="397969"/>
              </a:xfrm>
              <a:custGeom>
                <a:avLst/>
                <a:gdLst>
                  <a:gd name="T0" fmla="*/ 1 w 354"/>
                  <a:gd name="T1" fmla="*/ 127 h 134"/>
                  <a:gd name="T2" fmla="*/ 4 w 354"/>
                  <a:gd name="T3" fmla="*/ 134 h 134"/>
                  <a:gd name="T4" fmla="*/ 8 w 354"/>
                  <a:gd name="T5" fmla="*/ 109 h 134"/>
                  <a:gd name="T6" fmla="*/ 4 w 354"/>
                  <a:gd name="T7" fmla="*/ 113 h 134"/>
                  <a:gd name="T8" fmla="*/ 8 w 354"/>
                  <a:gd name="T9" fmla="*/ 88 h 134"/>
                  <a:gd name="T10" fmla="*/ 4 w 354"/>
                  <a:gd name="T11" fmla="*/ 92 h 134"/>
                  <a:gd name="T12" fmla="*/ 8 w 354"/>
                  <a:gd name="T13" fmla="*/ 67 h 134"/>
                  <a:gd name="T14" fmla="*/ 4 w 354"/>
                  <a:gd name="T15" fmla="*/ 71 h 134"/>
                  <a:gd name="T16" fmla="*/ 8 w 354"/>
                  <a:gd name="T17" fmla="*/ 46 h 134"/>
                  <a:gd name="T18" fmla="*/ 4 w 354"/>
                  <a:gd name="T19" fmla="*/ 50 h 134"/>
                  <a:gd name="T20" fmla="*/ 8 w 354"/>
                  <a:gd name="T21" fmla="*/ 25 h 134"/>
                  <a:gd name="T22" fmla="*/ 4 w 354"/>
                  <a:gd name="T23" fmla="*/ 29 h 134"/>
                  <a:gd name="T24" fmla="*/ 1 w 354"/>
                  <a:gd name="T25" fmla="*/ 1 h 134"/>
                  <a:gd name="T26" fmla="*/ 7 w 354"/>
                  <a:gd name="T27" fmla="*/ 7 h 134"/>
                  <a:gd name="T28" fmla="*/ 334 w 354"/>
                  <a:gd name="T29" fmla="*/ 4 h 134"/>
                  <a:gd name="T30" fmla="*/ 330 w 354"/>
                  <a:gd name="T31" fmla="*/ 8 h 134"/>
                  <a:gd name="T32" fmla="*/ 313 w 354"/>
                  <a:gd name="T33" fmla="*/ 4 h 134"/>
                  <a:gd name="T34" fmla="*/ 309 w 354"/>
                  <a:gd name="T35" fmla="*/ 8 h 134"/>
                  <a:gd name="T36" fmla="*/ 293 w 354"/>
                  <a:gd name="T37" fmla="*/ 4 h 134"/>
                  <a:gd name="T38" fmla="*/ 289 w 354"/>
                  <a:gd name="T39" fmla="*/ 8 h 134"/>
                  <a:gd name="T40" fmla="*/ 273 w 354"/>
                  <a:gd name="T41" fmla="*/ 4 h 134"/>
                  <a:gd name="T42" fmla="*/ 269 w 354"/>
                  <a:gd name="T43" fmla="*/ 8 h 134"/>
                  <a:gd name="T44" fmla="*/ 252 w 354"/>
                  <a:gd name="T45" fmla="*/ 4 h 134"/>
                  <a:gd name="T46" fmla="*/ 248 w 354"/>
                  <a:gd name="T47" fmla="*/ 8 h 134"/>
                  <a:gd name="T48" fmla="*/ 232 w 354"/>
                  <a:gd name="T49" fmla="*/ 4 h 134"/>
                  <a:gd name="T50" fmla="*/ 228 w 354"/>
                  <a:gd name="T51" fmla="*/ 8 h 134"/>
                  <a:gd name="T52" fmla="*/ 212 w 354"/>
                  <a:gd name="T53" fmla="*/ 4 h 134"/>
                  <a:gd name="T54" fmla="*/ 208 w 354"/>
                  <a:gd name="T55" fmla="*/ 8 h 134"/>
                  <a:gd name="T56" fmla="*/ 191 w 354"/>
                  <a:gd name="T57" fmla="*/ 4 h 134"/>
                  <a:gd name="T58" fmla="*/ 187 w 354"/>
                  <a:gd name="T59" fmla="*/ 8 h 134"/>
                  <a:gd name="T60" fmla="*/ 171 w 354"/>
                  <a:gd name="T61" fmla="*/ 4 h 134"/>
                  <a:gd name="T62" fmla="*/ 167 w 354"/>
                  <a:gd name="T63" fmla="*/ 8 h 134"/>
                  <a:gd name="T64" fmla="*/ 150 w 354"/>
                  <a:gd name="T65" fmla="*/ 4 h 134"/>
                  <a:gd name="T66" fmla="*/ 146 w 354"/>
                  <a:gd name="T67" fmla="*/ 8 h 134"/>
                  <a:gd name="T68" fmla="*/ 130 w 354"/>
                  <a:gd name="T69" fmla="*/ 4 h 134"/>
                  <a:gd name="T70" fmla="*/ 126 w 354"/>
                  <a:gd name="T71" fmla="*/ 8 h 134"/>
                  <a:gd name="T72" fmla="*/ 110 w 354"/>
                  <a:gd name="T73" fmla="*/ 4 h 134"/>
                  <a:gd name="T74" fmla="*/ 106 w 354"/>
                  <a:gd name="T75" fmla="*/ 8 h 134"/>
                  <a:gd name="T76" fmla="*/ 89 w 354"/>
                  <a:gd name="T77" fmla="*/ 4 h 134"/>
                  <a:gd name="T78" fmla="*/ 85 w 354"/>
                  <a:gd name="T79" fmla="*/ 8 h 134"/>
                  <a:gd name="T80" fmla="*/ 69 w 354"/>
                  <a:gd name="T81" fmla="*/ 4 h 134"/>
                  <a:gd name="T82" fmla="*/ 65 w 354"/>
                  <a:gd name="T83" fmla="*/ 8 h 134"/>
                  <a:gd name="T84" fmla="*/ 49 w 354"/>
                  <a:gd name="T85" fmla="*/ 4 h 134"/>
                  <a:gd name="T86" fmla="*/ 45 w 354"/>
                  <a:gd name="T87" fmla="*/ 8 h 134"/>
                  <a:gd name="T88" fmla="*/ 28 w 354"/>
                  <a:gd name="T89" fmla="*/ 4 h 134"/>
                  <a:gd name="T90" fmla="*/ 24 w 354"/>
                  <a:gd name="T91" fmla="*/ 8 h 134"/>
                  <a:gd name="T92" fmla="*/ 347 w 354"/>
                  <a:gd name="T93" fmla="*/ 1 h 134"/>
                  <a:gd name="T94" fmla="*/ 353 w 354"/>
                  <a:gd name="T95" fmla="*/ 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4" h="134">
                    <a:moveTo>
                      <a:pt x="4" y="134"/>
                    </a:moveTo>
                    <a:cubicBezTo>
                      <a:pt x="3" y="134"/>
                      <a:pt x="2" y="134"/>
                      <a:pt x="1" y="133"/>
                    </a:cubicBezTo>
                    <a:cubicBezTo>
                      <a:pt x="0" y="132"/>
                      <a:pt x="0" y="131"/>
                      <a:pt x="0" y="130"/>
                    </a:cubicBezTo>
                    <a:cubicBezTo>
                      <a:pt x="0" y="129"/>
                      <a:pt x="0" y="128"/>
                      <a:pt x="1" y="127"/>
                    </a:cubicBezTo>
                    <a:cubicBezTo>
                      <a:pt x="3" y="126"/>
                      <a:pt x="5" y="126"/>
                      <a:pt x="7" y="127"/>
                    </a:cubicBezTo>
                    <a:cubicBezTo>
                      <a:pt x="8" y="128"/>
                      <a:pt x="8" y="129"/>
                      <a:pt x="8" y="130"/>
                    </a:cubicBezTo>
                    <a:cubicBezTo>
                      <a:pt x="8" y="131"/>
                      <a:pt x="8" y="132"/>
                      <a:pt x="7" y="133"/>
                    </a:cubicBezTo>
                    <a:cubicBezTo>
                      <a:pt x="6" y="134"/>
                      <a:pt x="5" y="134"/>
                      <a:pt x="4" y="134"/>
                    </a:cubicBezTo>
                    <a:close/>
                    <a:moveTo>
                      <a:pt x="4" y="113"/>
                    </a:moveTo>
                    <a:cubicBezTo>
                      <a:pt x="4" y="113"/>
                      <a:pt x="4" y="113"/>
                      <a:pt x="4" y="113"/>
                    </a:cubicBezTo>
                    <a:cubicBezTo>
                      <a:pt x="6" y="113"/>
                      <a:pt x="8" y="111"/>
                      <a:pt x="8" y="109"/>
                    </a:cubicBezTo>
                    <a:cubicBezTo>
                      <a:pt x="8" y="109"/>
                      <a:pt x="8" y="109"/>
                      <a:pt x="8" y="109"/>
                    </a:cubicBezTo>
                    <a:cubicBezTo>
                      <a:pt x="8" y="107"/>
                      <a:pt x="6" y="105"/>
                      <a:pt x="4" y="105"/>
                    </a:cubicBezTo>
                    <a:cubicBezTo>
                      <a:pt x="4" y="105"/>
                      <a:pt x="4" y="105"/>
                      <a:pt x="4" y="105"/>
                    </a:cubicBezTo>
                    <a:cubicBezTo>
                      <a:pt x="2" y="105"/>
                      <a:pt x="0" y="107"/>
                      <a:pt x="0" y="109"/>
                    </a:cubicBezTo>
                    <a:cubicBezTo>
                      <a:pt x="0" y="111"/>
                      <a:pt x="2" y="113"/>
                      <a:pt x="4" y="113"/>
                    </a:cubicBezTo>
                    <a:close/>
                    <a:moveTo>
                      <a:pt x="4" y="92"/>
                    </a:moveTo>
                    <a:cubicBezTo>
                      <a:pt x="4" y="92"/>
                      <a:pt x="4" y="92"/>
                      <a:pt x="4" y="92"/>
                    </a:cubicBezTo>
                    <a:cubicBezTo>
                      <a:pt x="6" y="92"/>
                      <a:pt x="8" y="90"/>
                      <a:pt x="8" y="88"/>
                    </a:cubicBezTo>
                    <a:cubicBezTo>
                      <a:pt x="8" y="88"/>
                      <a:pt x="8" y="88"/>
                      <a:pt x="8" y="88"/>
                    </a:cubicBezTo>
                    <a:cubicBezTo>
                      <a:pt x="8" y="86"/>
                      <a:pt x="6" y="84"/>
                      <a:pt x="4" y="84"/>
                    </a:cubicBezTo>
                    <a:cubicBezTo>
                      <a:pt x="4" y="84"/>
                      <a:pt x="4" y="84"/>
                      <a:pt x="4" y="84"/>
                    </a:cubicBezTo>
                    <a:cubicBezTo>
                      <a:pt x="2" y="84"/>
                      <a:pt x="0" y="86"/>
                      <a:pt x="0" y="88"/>
                    </a:cubicBezTo>
                    <a:cubicBezTo>
                      <a:pt x="0" y="90"/>
                      <a:pt x="2" y="92"/>
                      <a:pt x="4" y="92"/>
                    </a:cubicBezTo>
                    <a:close/>
                    <a:moveTo>
                      <a:pt x="4" y="71"/>
                    </a:moveTo>
                    <a:cubicBezTo>
                      <a:pt x="4" y="71"/>
                      <a:pt x="4" y="71"/>
                      <a:pt x="4" y="71"/>
                    </a:cubicBezTo>
                    <a:cubicBezTo>
                      <a:pt x="6" y="71"/>
                      <a:pt x="8" y="69"/>
                      <a:pt x="8" y="67"/>
                    </a:cubicBezTo>
                    <a:cubicBezTo>
                      <a:pt x="8" y="67"/>
                      <a:pt x="8" y="67"/>
                      <a:pt x="8" y="67"/>
                    </a:cubicBezTo>
                    <a:cubicBezTo>
                      <a:pt x="8" y="65"/>
                      <a:pt x="6" y="63"/>
                      <a:pt x="4" y="63"/>
                    </a:cubicBezTo>
                    <a:cubicBezTo>
                      <a:pt x="4" y="63"/>
                      <a:pt x="4" y="63"/>
                      <a:pt x="4" y="63"/>
                    </a:cubicBezTo>
                    <a:cubicBezTo>
                      <a:pt x="2" y="63"/>
                      <a:pt x="0" y="65"/>
                      <a:pt x="0" y="67"/>
                    </a:cubicBezTo>
                    <a:cubicBezTo>
                      <a:pt x="0" y="69"/>
                      <a:pt x="2" y="71"/>
                      <a:pt x="4" y="71"/>
                    </a:cubicBezTo>
                    <a:close/>
                    <a:moveTo>
                      <a:pt x="4" y="50"/>
                    </a:moveTo>
                    <a:cubicBezTo>
                      <a:pt x="4" y="50"/>
                      <a:pt x="4" y="50"/>
                      <a:pt x="4" y="50"/>
                    </a:cubicBezTo>
                    <a:cubicBezTo>
                      <a:pt x="6" y="50"/>
                      <a:pt x="8" y="48"/>
                      <a:pt x="8" y="46"/>
                    </a:cubicBezTo>
                    <a:cubicBezTo>
                      <a:pt x="8" y="46"/>
                      <a:pt x="8" y="46"/>
                      <a:pt x="8" y="46"/>
                    </a:cubicBezTo>
                    <a:cubicBezTo>
                      <a:pt x="8" y="44"/>
                      <a:pt x="6" y="42"/>
                      <a:pt x="4" y="42"/>
                    </a:cubicBezTo>
                    <a:cubicBezTo>
                      <a:pt x="4" y="42"/>
                      <a:pt x="4" y="42"/>
                      <a:pt x="4" y="42"/>
                    </a:cubicBezTo>
                    <a:cubicBezTo>
                      <a:pt x="2" y="42"/>
                      <a:pt x="0" y="44"/>
                      <a:pt x="0" y="46"/>
                    </a:cubicBezTo>
                    <a:cubicBezTo>
                      <a:pt x="0" y="48"/>
                      <a:pt x="2" y="50"/>
                      <a:pt x="4" y="50"/>
                    </a:cubicBezTo>
                    <a:close/>
                    <a:moveTo>
                      <a:pt x="4" y="29"/>
                    </a:moveTo>
                    <a:cubicBezTo>
                      <a:pt x="4" y="29"/>
                      <a:pt x="4" y="29"/>
                      <a:pt x="4" y="29"/>
                    </a:cubicBezTo>
                    <a:cubicBezTo>
                      <a:pt x="6" y="29"/>
                      <a:pt x="8" y="27"/>
                      <a:pt x="8" y="25"/>
                    </a:cubicBezTo>
                    <a:cubicBezTo>
                      <a:pt x="8" y="25"/>
                      <a:pt x="8" y="25"/>
                      <a:pt x="8" y="25"/>
                    </a:cubicBezTo>
                    <a:cubicBezTo>
                      <a:pt x="8" y="23"/>
                      <a:pt x="6" y="21"/>
                      <a:pt x="4" y="21"/>
                    </a:cubicBezTo>
                    <a:cubicBezTo>
                      <a:pt x="4" y="21"/>
                      <a:pt x="4" y="21"/>
                      <a:pt x="4" y="21"/>
                    </a:cubicBezTo>
                    <a:cubicBezTo>
                      <a:pt x="2" y="21"/>
                      <a:pt x="0" y="23"/>
                      <a:pt x="0" y="25"/>
                    </a:cubicBezTo>
                    <a:cubicBezTo>
                      <a:pt x="0" y="27"/>
                      <a:pt x="2" y="29"/>
                      <a:pt x="4" y="29"/>
                    </a:cubicBezTo>
                    <a:close/>
                    <a:moveTo>
                      <a:pt x="7" y="7"/>
                    </a:moveTo>
                    <a:cubicBezTo>
                      <a:pt x="8" y="6"/>
                      <a:pt x="8" y="5"/>
                      <a:pt x="8" y="4"/>
                    </a:cubicBezTo>
                    <a:cubicBezTo>
                      <a:pt x="8" y="3"/>
                      <a:pt x="8" y="2"/>
                      <a:pt x="7" y="1"/>
                    </a:cubicBezTo>
                    <a:cubicBezTo>
                      <a:pt x="5" y="0"/>
                      <a:pt x="3" y="0"/>
                      <a:pt x="1" y="1"/>
                    </a:cubicBezTo>
                    <a:cubicBezTo>
                      <a:pt x="0" y="2"/>
                      <a:pt x="0" y="3"/>
                      <a:pt x="0" y="4"/>
                    </a:cubicBezTo>
                    <a:cubicBezTo>
                      <a:pt x="0" y="5"/>
                      <a:pt x="0" y="6"/>
                      <a:pt x="1" y="7"/>
                    </a:cubicBezTo>
                    <a:cubicBezTo>
                      <a:pt x="2" y="8"/>
                      <a:pt x="3" y="8"/>
                      <a:pt x="4" y="8"/>
                    </a:cubicBezTo>
                    <a:cubicBezTo>
                      <a:pt x="5" y="8"/>
                      <a:pt x="6" y="8"/>
                      <a:pt x="7" y="7"/>
                    </a:cubicBezTo>
                    <a:close/>
                    <a:moveTo>
                      <a:pt x="330" y="8"/>
                    </a:moveTo>
                    <a:cubicBezTo>
                      <a:pt x="330" y="8"/>
                      <a:pt x="330" y="8"/>
                      <a:pt x="330" y="8"/>
                    </a:cubicBezTo>
                    <a:cubicBezTo>
                      <a:pt x="332" y="8"/>
                      <a:pt x="334" y="6"/>
                      <a:pt x="334" y="4"/>
                    </a:cubicBezTo>
                    <a:cubicBezTo>
                      <a:pt x="334" y="4"/>
                      <a:pt x="334" y="4"/>
                      <a:pt x="334" y="4"/>
                    </a:cubicBezTo>
                    <a:cubicBezTo>
                      <a:pt x="334" y="2"/>
                      <a:pt x="332" y="0"/>
                      <a:pt x="330" y="0"/>
                    </a:cubicBezTo>
                    <a:cubicBezTo>
                      <a:pt x="330" y="0"/>
                      <a:pt x="330" y="0"/>
                      <a:pt x="330" y="0"/>
                    </a:cubicBezTo>
                    <a:cubicBezTo>
                      <a:pt x="327" y="0"/>
                      <a:pt x="326" y="2"/>
                      <a:pt x="326" y="4"/>
                    </a:cubicBezTo>
                    <a:cubicBezTo>
                      <a:pt x="326" y="6"/>
                      <a:pt x="327" y="8"/>
                      <a:pt x="330" y="8"/>
                    </a:cubicBezTo>
                    <a:close/>
                    <a:moveTo>
                      <a:pt x="309" y="8"/>
                    </a:moveTo>
                    <a:cubicBezTo>
                      <a:pt x="309" y="8"/>
                      <a:pt x="309" y="8"/>
                      <a:pt x="309" y="8"/>
                    </a:cubicBezTo>
                    <a:cubicBezTo>
                      <a:pt x="311" y="8"/>
                      <a:pt x="313" y="6"/>
                      <a:pt x="313" y="4"/>
                    </a:cubicBezTo>
                    <a:cubicBezTo>
                      <a:pt x="313" y="4"/>
                      <a:pt x="313" y="4"/>
                      <a:pt x="313" y="4"/>
                    </a:cubicBezTo>
                    <a:cubicBezTo>
                      <a:pt x="313" y="2"/>
                      <a:pt x="311" y="0"/>
                      <a:pt x="309" y="0"/>
                    </a:cubicBezTo>
                    <a:cubicBezTo>
                      <a:pt x="309" y="0"/>
                      <a:pt x="309" y="0"/>
                      <a:pt x="309" y="0"/>
                    </a:cubicBezTo>
                    <a:cubicBezTo>
                      <a:pt x="307" y="0"/>
                      <a:pt x="305" y="2"/>
                      <a:pt x="305" y="4"/>
                    </a:cubicBezTo>
                    <a:cubicBezTo>
                      <a:pt x="305" y="6"/>
                      <a:pt x="307" y="8"/>
                      <a:pt x="309" y="8"/>
                    </a:cubicBezTo>
                    <a:close/>
                    <a:moveTo>
                      <a:pt x="289" y="8"/>
                    </a:moveTo>
                    <a:cubicBezTo>
                      <a:pt x="289" y="8"/>
                      <a:pt x="289" y="8"/>
                      <a:pt x="289" y="8"/>
                    </a:cubicBezTo>
                    <a:cubicBezTo>
                      <a:pt x="291" y="8"/>
                      <a:pt x="293" y="6"/>
                      <a:pt x="293" y="4"/>
                    </a:cubicBezTo>
                    <a:cubicBezTo>
                      <a:pt x="293" y="4"/>
                      <a:pt x="293" y="4"/>
                      <a:pt x="293" y="4"/>
                    </a:cubicBezTo>
                    <a:cubicBezTo>
                      <a:pt x="293" y="2"/>
                      <a:pt x="291" y="0"/>
                      <a:pt x="289" y="0"/>
                    </a:cubicBezTo>
                    <a:cubicBezTo>
                      <a:pt x="289" y="0"/>
                      <a:pt x="289" y="0"/>
                      <a:pt x="289" y="0"/>
                    </a:cubicBezTo>
                    <a:cubicBezTo>
                      <a:pt x="287" y="0"/>
                      <a:pt x="285" y="2"/>
                      <a:pt x="285" y="4"/>
                    </a:cubicBezTo>
                    <a:cubicBezTo>
                      <a:pt x="285" y="6"/>
                      <a:pt x="287" y="8"/>
                      <a:pt x="289" y="8"/>
                    </a:cubicBezTo>
                    <a:close/>
                    <a:moveTo>
                      <a:pt x="269" y="8"/>
                    </a:moveTo>
                    <a:cubicBezTo>
                      <a:pt x="269" y="8"/>
                      <a:pt x="269" y="8"/>
                      <a:pt x="269" y="8"/>
                    </a:cubicBezTo>
                    <a:cubicBezTo>
                      <a:pt x="271" y="8"/>
                      <a:pt x="273" y="6"/>
                      <a:pt x="273" y="4"/>
                    </a:cubicBezTo>
                    <a:cubicBezTo>
                      <a:pt x="273" y="4"/>
                      <a:pt x="273" y="4"/>
                      <a:pt x="273" y="4"/>
                    </a:cubicBezTo>
                    <a:cubicBezTo>
                      <a:pt x="273" y="2"/>
                      <a:pt x="271" y="0"/>
                      <a:pt x="269" y="0"/>
                    </a:cubicBezTo>
                    <a:cubicBezTo>
                      <a:pt x="269" y="0"/>
                      <a:pt x="269" y="0"/>
                      <a:pt x="269" y="0"/>
                    </a:cubicBezTo>
                    <a:cubicBezTo>
                      <a:pt x="266" y="0"/>
                      <a:pt x="265" y="2"/>
                      <a:pt x="265" y="4"/>
                    </a:cubicBezTo>
                    <a:cubicBezTo>
                      <a:pt x="265" y="6"/>
                      <a:pt x="266" y="8"/>
                      <a:pt x="269" y="8"/>
                    </a:cubicBezTo>
                    <a:close/>
                    <a:moveTo>
                      <a:pt x="248" y="8"/>
                    </a:moveTo>
                    <a:cubicBezTo>
                      <a:pt x="248" y="8"/>
                      <a:pt x="248" y="8"/>
                      <a:pt x="248" y="8"/>
                    </a:cubicBezTo>
                    <a:cubicBezTo>
                      <a:pt x="250" y="8"/>
                      <a:pt x="252" y="6"/>
                      <a:pt x="252" y="4"/>
                    </a:cubicBezTo>
                    <a:cubicBezTo>
                      <a:pt x="252" y="4"/>
                      <a:pt x="252" y="4"/>
                      <a:pt x="252" y="4"/>
                    </a:cubicBezTo>
                    <a:cubicBezTo>
                      <a:pt x="252" y="2"/>
                      <a:pt x="250" y="0"/>
                      <a:pt x="248" y="0"/>
                    </a:cubicBezTo>
                    <a:cubicBezTo>
                      <a:pt x="248" y="0"/>
                      <a:pt x="248" y="0"/>
                      <a:pt x="248" y="0"/>
                    </a:cubicBezTo>
                    <a:cubicBezTo>
                      <a:pt x="246" y="0"/>
                      <a:pt x="244" y="2"/>
                      <a:pt x="244" y="4"/>
                    </a:cubicBezTo>
                    <a:cubicBezTo>
                      <a:pt x="244" y="6"/>
                      <a:pt x="246" y="8"/>
                      <a:pt x="248" y="8"/>
                    </a:cubicBezTo>
                    <a:close/>
                    <a:moveTo>
                      <a:pt x="228" y="8"/>
                    </a:moveTo>
                    <a:cubicBezTo>
                      <a:pt x="228" y="8"/>
                      <a:pt x="228" y="8"/>
                      <a:pt x="228" y="8"/>
                    </a:cubicBezTo>
                    <a:cubicBezTo>
                      <a:pt x="230" y="8"/>
                      <a:pt x="232" y="6"/>
                      <a:pt x="232" y="4"/>
                    </a:cubicBezTo>
                    <a:cubicBezTo>
                      <a:pt x="232" y="4"/>
                      <a:pt x="232" y="4"/>
                      <a:pt x="232" y="4"/>
                    </a:cubicBezTo>
                    <a:cubicBezTo>
                      <a:pt x="232" y="2"/>
                      <a:pt x="230" y="0"/>
                      <a:pt x="228" y="0"/>
                    </a:cubicBezTo>
                    <a:cubicBezTo>
                      <a:pt x="228" y="0"/>
                      <a:pt x="228" y="0"/>
                      <a:pt x="228" y="0"/>
                    </a:cubicBezTo>
                    <a:cubicBezTo>
                      <a:pt x="226" y="0"/>
                      <a:pt x="224" y="2"/>
                      <a:pt x="224" y="4"/>
                    </a:cubicBezTo>
                    <a:cubicBezTo>
                      <a:pt x="224" y="6"/>
                      <a:pt x="226" y="8"/>
                      <a:pt x="228" y="8"/>
                    </a:cubicBezTo>
                    <a:close/>
                    <a:moveTo>
                      <a:pt x="208" y="8"/>
                    </a:moveTo>
                    <a:cubicBezTo>
                      <a:pt x="208" y="8"/>
                      <a:pt x="208" y="8"/>
                      <a:pt x="208" y="8"/>
                    </a:cubicBezTo>
                    <a:cubicBezTo>
                      <a:pt x="210" y="8"/>
                      <a:pt x="212" y="6"/>
                      <a:pt x="212" y="4"/>
                    </a:cubicBezTo>
                    <a:cubicBezTo>
                      <a:pt x="212" y="4"/>
                      <a:pt x="212" y="4"/>
                      <a:pt x="212" y="4"/>
                    </a:cubicBezTo>
                    <a:cubicBezTo>
                      <a:pt x="212" y="2"/>
                      <a:pt x="210" y="0"/>
                      <a:pt x="208" y="0"/>
                    </a:cubicBezTo>
                    <a:cubicBezTo>
                      <a:pt x="208" y="0"/>
                      <a:pt x="208" y="0"/>
                      <a:pt x="208" y="0"/>
                    </a:cubicBezTo>
                    <a:cubicBezTo>
                      <a:pt x="205" y="0"/>
                      <a:pt x="204" y="2"/>
                      <a:pt x="204" y="4"/>
                    </a:cubicBezTo>
                    <a:cubicBezTo>
                      <a:pt x="204" y="6"/>
                      <a:pt x="205" y="8"/>
                      <a:pt x="208" y="8"/>
                    </a:cubicBezTo>
                    <a:close/>
                    <a:moveTo>
                      <a:pt x="187" y="8"/>
                    </a:moveTo>
                    <a:cubicBezTo>
                      <a:pt x="187" y="8"/>
                      <a:pt x="187" y="8"/>
                      <a:pt x="187" y="8"/>
                    </a:cubicBezTo>
                    <a:cubicBezTo>
                      <a:pt x="189" y="8"/>
                      <a:pt x="191" y="6"/>
                      <a:pt x="191" y="4"/>
                    </a:cubicBezTo>
                    <a:cubicBezTo>
                      <a:pt x="191" y="4"/>
                      <a:pt x="191" y="4"/>
                      <a:pt x="191" y="4"/>
                    </a:cubicBezTo>
                    <a:cubicBezTo>
                      <a:pt x="191" y="2"/>
                      <a:pt x="189" y="0"/>
                      <a:pt x="187" y="0"/>
                    </a:cubicBezTo>
                    <a:cubicBezTo>
                      <a:pt x="187" y="0"/>
                      <a:pt x="187" y="0"/>
                      <a:pt x="187" y="0"/>
                    </a:cubicBezTo>
                    <a:cubicBezTo>
                      <a:pt x="185" y="0"/>
                      <a:pt x="183" y="2"/>
                      <a:pt x="183" y="4"/>
                    </a:cubicBezTo>
                    <a:cubicBezTo>
                      <a:pt x="183" y="6"/>
                      <a:pt x="185" y="8"/>
                      <a:pt x="187" y="8"/>
                    </a:cubicBezTo>
                    <a:close/>
                    <a:moveTo>
                      <a:pt x="167" y="8"/>
                    </a:moveTo>
                    <a:cubicBezTo>
                      <a:pt x="167" y="8"/>
                      <a:pt x="167" y="8"/>
                      <a:pt x="167" y="8"/>
                    </a:cubicBezTo>
                    <a:cubicBezTo>
                      <a:pt x="169" y="8"/>
                      <a:pt x="171" y="6"/>
                      <a:pt x="171" y="4"/>
                    </a:cubicBezTo>
                    <a:cubicBezTo>
                      <a:pt x="171" y="4"/>
                      <a:pt x="171" y="4"/>
                      <a:pt x="171" y="4"/>
                    </a:cubicBezTo>
                    <a:cubicBezTo>
                      <a:pt x="171" y="2"/>
                      <a:pt x="169" y="0"/>
                      <a:pt x="167" y="0"/>
                    </a:cubicBezTo>
                    <a:cubicBezTo>
                      <a:pt x="167" y="0"/>
                      <a:pt x="167" y="0"/>
                      <a:pt x="167" y="0"/>
                    </a:cubicBezTo>
                    <a:cubicBezTo>
                      <a:pt x="165" y="0"/>
                      <a:pt x="163" y="2"/>
                      <a:pt x="163" y="4"/>
                    </a:cubicBezTo>
                    <a:cubicBezTo>
                      <a:pt x="163" y="6"/>
                      <a:pt x="165" y="8"/>
                      <a:pt x="167" y="8"/>
                    </a:cubicBezTo>
                    <a:close/>
                    <a:moveTo>
                      <a:pt x="146" y="8"/>
                    </a:moveTo>
                    <a:cubicBezTo>
                      <a:pt x="146" y="8"/>
                      <a:pt x="146" y="8"/>
                      <a:pt x="146" y="8"/>
                    </a:cubicBezTo>
                    <a:cubicBezTo>
                      <a:pt x="149" y="8"/>
                      <a:pt x="150" y="6"/>
                      <a:pt x="150" y="4"/>
                    </a:cubicBezTo>
                    <a:cubicBezTo>
                      <a:pt x="150" y="4"/>
                      <a:pt x="150" y="4"/>
                      <a:pt x="150" y="4"/>
                    </a:cubicBezTo>
                    <a:cubicBezTo>
                      <a:pt x="150" y="2"/>
                      <a:pt x="149" y="0"/>
                      <a:pt x="146" y="0"/>
                    </a:cubicBezTo>
                    <a:cubicBezTo>
                      <a:pt x="146" y="0"/>
                      <a:pt x="146" y="0"/>
                      <a:pt x="146" y="0"/>
                    </a:cubicBezTo>
                    <a:cubicBezTo>
                      <a:pt x="144" y="0"/>
                      <a:pt x="142" y="2"/>
                      <a:pt x="142" y="4"/>
                    </a:cubicBezTo>
                    <a:cubicBezTo>
                      <a:pt x="142" y="6"/>
                      <a:pt x="144" y="8"/>
                      <a:pt x="146" y="8"/>
                    </a:cubicBezTo>
                    <a:close/>
                    <a:moveTo>
                      <a:pt x="126" y="8"/>
                    </a:moveTo>
                    <a:cubicBezTo>
                      <a:pt x="126" y="8"/>
                      <a:pt x="126" y="8"/>
                      <a:pt x="126" y="8"/>
                    </a:cubicBezTo>
                    <a:cubicBezTo>
                      <a:pt x="128" y="8"/>
                      <a:pt x="130" y="6"/>
                      <a:pt x="130" y="4"/>
                    </a:cubicBezTo>
                    <a:cubicBezTo>
                      <a:pt x="130" y="4"/>
                      <a:pt x="130" y="4"/>
                      <a:pt x="130" y="4"/>
                    </a:cubicBezTo>
                    <a:cubicBezTo>
                      <a:pt x="130" y="2"/>
                      <a:pt x="128" y="0"/>
                      <a:pt x="126" y="0"/>
                    </a:cubicBezTo>
                    <a:cubicBezTo>
                      <a:pt x="126" y="0"/>
                      <a:pt x="126" y="0"/>
                      <a:pt x="126" y="0"/>
                    </a:cubicBezTo>
                    <a:cubicBezTo>
                      <a:pt x="124" y="0"/>
                      <a:pt x="122" y="2"/>
                      <a:pt x="122" y="4"/>
                    </a:cubicBezTo>
                    <a:cubicBezTo>
                      <a:pt x="122" y="6"/>
                      <a:pt x="124" y="8"/>
                      <a:pt x="126" y="8"/>
                    </a:cubicBezTo>
                    <a:close/>
                    <a:moveTo>
                      <a:pt x="106" y="8"/>
                    </a:moveTo>
                    <a:cubicBezTo>
                      <a:pt x="106" y="8"/>
                      <a:pt x="106" y="8"/>
                      <a:pt x="106" y="8"/>
                    </a:cubicBezTo>
                    <a:cubicBezTo>
                      <a:pt x="108" y="8"/>
                      <a:pt x="110" y="6"/>
                      <a:pt x="110" y="4"/>
                    </a:cubicBezTo>
                    <a:cubicBezTo>
                      <a:pt x="110" y="4"/>
                      <a:pt x="110" y="4"/>
                      <a:pt x="110" y="4"/>
                    </a:cubicBezTo>
                    <a:cubicBezTo>
                      <a:pt x="110" y="2"/>
                      <a:pt x="108" y="0"/>
                      <a:pt x="106" y="0"/>
                    </a:cubicBezTo>
                    <a:cubicBezTo>
                      <a:pt x="106" y="0"/>
                      <a:pt x="106" y="0"/>
                      <a:pt x="106" y="0"/>
                    </a:cubicBezTo>
                    <a:cubicBezTo>
                      <a:pt x="104" y="0"/>
                      <a:pt x="102" y="2"/>
                      <a:pt x="102" y="4"/>
                    </a:cubicBezTo>
                    <a:cubicBezTo>
                      <a:pt x="102" y="6"/>
                      <a:pt x="104" y="8"/>
                      <a:pt x="106" y="8"/>
                    </a:cubicBezTo>
                    <a:close/>
                    <a:moveTo>
                      <a:pt x="85" y="8"/>
                    </a:moveTo>
                    <a:cubicBezTo>
                      <a:pt x="85" y="8"/>
                      <a:pt x="85" y="8"/>
                      <a:pt x="85" y="8"/>
                    </a:cubicBezTo>
                    <a:cubicBezTo>
                      <a:pt x="88" y="8"/>
                      <a:pt x="89" y="6"/>
                      <a:pt x="89" y="4"/>
                    </a:cubicBezTo>
                    <a:cubicBezTo>
                      <a:pt x="89" y="4"/>
                      <a:pt x="89" y="4"/>
                      <a:pt x="89" y="4"/>
                    </a:cubicBezTo>
                    <a:cubicBezTo>
                      <a:pt x="89" y="2"/>
                      <a:pt x="88" y="0"/>
                      <a:pt x="85" y="0"/>
                    </a:cubicBezTo>
                    <a:cubicBezTo>
                      <a:pt x="85" y="0"/>
                      <a:pt x="85" y="0"/>
                      <a:pt x="85" y="0"/>
                    </a:cubicBezTo>
                    <a:cubicBezTo>
                      <a:pt x="83" y="0"/>
                      <a:pt x="81" y="2"/>
                      <a:pt x="81" y="4"/>
                    </a:cubicBezTo>
                    <a:cubicBezTo>
                      <a:pt x="81" y="6"/>
                      <a:pt x="83" y="8"/>
                      <a:pt x="85" y="8"/>
                    </a:cubicBezTo>
                    <a:close/>
                    <a:moveTo>
                      <a:pt x="65" y="8"/>
                    </a:moveTo>
                    <a:cubicBezTo>
                      <a:pt x="65" y="8"/>
                      <a:pt x="65" y="8"/>
                      <a:pt x="65" y="8"/>
                    </a:cubicBezTo>
                    <a:cubicBezTo>
                      <a:pt x="67" y="8"/>
                      <a:pt x="69" y="6"/>
                      <a:pt x="69" y="4"/>
                    </a:cubicBezTo>
                    <a:cubicBezTo>
                      <a:pt x="69" y="4"/>
                      <a:pt x="69" y="4"/>
                      <a:pt x="69" y="4"/>
                    </a:cubicBezTo>
                    <a:cubicBezTo>
                      <a:pt x="69" y="2"/>
                      <a:pt x="67" y="0"/>
                      <a:pt x="65" y="0"/>
                    </a:cubicBezTo>
                    <a:cubicBezTo>
                      <a:pt x="65" y="0"/>
                      <a:pt x="65" y="0"/>
                      <a:pt x="65" y="0"/>
                    </a:cubicBezTo>
                    <a:cubicBezTo>
                      <a:pt x="63" y="0"/>
                      <a:pt x="61" y="2"/>
                      <a:pt x="61" y="4"/>
                    </a:cubicBezTo>
                    <a:cubicBezTo>
                      <a:pt x="61" y="6"/>
                      <a:pt x="63" y="8"/>
                      <a:pt x="65" y="8"/>
                    </a:cubicBezTo>
                    <a:close/>
                    <a:moveTo>
                      <a:pt x="45" y="8"/>
                    </a:moveTo>
                    <a:cubicBezTo>
                      <a:pt x="45" y="8"/>
                      <a:pt x="45" y="8"/>
                      <a:pt x="45" y="8"/>
                    </a:cubicBezTo>
                    <a:cubicBezTo>
                      <a:pt x="47" y="8"/>
                      <a:pt x="49" y="6"/>
                      <a:pt x="49" y="4"/>
                    </a:cubicBezTo>
                    <a:cubicBezTo>
                      <a:pt x="49" y="4"/>
                      <a:pt x="49" y="4"/>
                      <a:pt x="49" y="4"/>
                    </a:cubicBezTo>
                    <a:cubicBezTo>
                      <a:pt x="49" y="2"/>
                      <a:pt x="47" y="0"/>
                      <a:pt x="45" y="0"/>
                    </a:cubicBezTo>
                    <a:cubicBezTo>
                      <a:pt x="45" y="0"/>
                      <a:pt x="45" y="0"/>
                      <a:pt x="45" y="0"/>
                    </a:cubicBezTo>
                    <a:cubicBezTo>
                      <a:pt x="42" y="0"/>
                      <a:pt x="41" y="2"/>
                      <a:pt x="41" y="4"/>
                    </a:cubicBezTo>
                    <a:cubicBezTo>
                      <a:pt x="41" y="6"/>
                      <a:pt x="42" y="8"/>
                      <a:pt x="45" y="8"/>
                    </a:cubicBezTo>
                    <a:close/>
                    <a:moveTo>
                      <a:pt x="24" y="8"/>
                    </a:moveTo>
                    <a:cubicBezTo>
                      <a:pt x="24" y="8"/>
                      <a:pt x="24" y="8"/>
                      <a:pt x="24" y="8"/>
                    </a:cubicBezTo>
                    <a:cubicBezTo>
                      <a:pt x="27" y="8"/>
                      <a:pt x="28" y="6"/>
                      <a:pt x="28" y="4"/>
                    </a:cubicBezTo>
                    <a:cubicBezTo>
                      <a:pt x="28" y="4"/>
                      <a:pt x="28" y="4"/>
                      <a:pt x="28" y="4"/>
                    </a:cubicBezTo>
                    <a:cubicBezTo>
                      <a:pt x="28" y="2"/>
                      <a:pt x="27" y="0"/>
                      <a:pt x="24" y="0"/>
                    </a:cubicBezTo>
                    <a:cubicBezTo>
                      <a:pt x="24" y="0"/>
                      <a:pt x="24" y="0"/>
                      <a:pt x="24" y="0"/>
                    </a:cubicBezTo>
                    <a:cubicBezTo>
                      <a:pt x="22" y="0"/>
                      <a:pt x="20" y="2"/>
                      <a:pt x="20" y="4"/>
                    </a:cubicBezTo>
                    <a:cubicBezTo>
                      <a:pt x="20" y="6"/>
                      <a:pt x="22" y="8"/>
                      <a:pt x="24" y="8"/>
                    </a:cubicBezTo>
                    <a:close/>
                    <a:moveTo>
                      <a:pt x="353" y="7"/>
                    </a:moveTo>
                    <a:cubicBezTo>
                      <a:pt x="354" y="6"/>
                      <a:pt x="354" y="5"/>
                      <a:pt x="354" y="4"/>
                    </a:cubicBezTo>
                    <a:cubicBezTo>
                      <a:pt x="354" y="3"/>
                      <a:pt x="354" y="2"/>
                      <a:pt x="353" y="1"/>
                    </a:cubicBezTo>
                    <a:cubicBezTo>
                      <a:pt x="351" y="0"/>
                      <a:pt x="349" y="0"/>
                      <a:pt x="347" y="1"/>
                    </a:cubicBezTo>
                    <a:cubicBezTo>
                      <a:pt x="346" y="2"/>
                      <a:pt x="346" y="3"/>
                      <a:pt x="346" y="4"/>
                    </a:cubicBezTo>
                    <a:cubicBezTo>
                      <a:pt x="346" y="5"/>
                      <a:pt x="346" y="6"/>
                      <a:pt x="347" y="7"/>
                    </a:cubicBezTo>
                    <a:cubicBezTo>
                      <a:pt x="348" y="8"/>
                      <a:pt x="349" y="8"/>
                      <a:pt x="350" y="8"/>
                    </a:cubicBezTo>
                    <a:cubicBezTo>
                      <a:pt x="351" y="8"/>
                      <a:pt x="352" y="8"/>
                      <a:pt x="353" y="7"/>
                    </a:cubicBezTo>
                    <a:close/>
                  </a:path>
                </a:pathLst>
              </a:custGeom>
              <a:solidFill>
                <a:schemeClr val="tx1">
                  <a:lumMod val="60000"/>
                  <a:lumOff val="40000"/>
                </a:schemeClr>
              </a:solidFill>
              <a:ln>
                <a:solidFill>
                  <a:srgbClr val="D4C6B1"/>
                </a:solidFill>
              </a:ln>
            </p:spPr>
            <p:txBody>
              <a:bodyPr vert="horz" wrap="square" lIns="91440" tIns="45720" rIns="91440" bIns="45720" numCol="1" anchor="t" anchorCtr="0" compatLnSpc="1">
                <a:prstTxWarp prst="textNoShape">
                  <a:avLst/>
                </a:prstTxWarp>
              </a:bodyPr>
              <a:lstStyle/>
              <a:p>
                <a:endParaRPr lang="ru-RU" sz="2000" b="1"/>
              </a:p>
            </p:txBody>
          </p:sp>
          <p:sp>
            <p:nvSpPr>
              <p:cNvPr id="17" name="Freeform 14">
                <a:extLst>
                  <a:ext uri="{FF2B5EF4-FFF2-40B4-BE49-F238E27FC236}">
                    <a16:creationId xmlns:a16="http://schemas.microsoft.com/office/drawing/2014/main" id="{D792F978-E000-4B37-933E-FC712221D13F}"/>
                  </a:ext>
                </a:extLst>
              </p:cNvPr>
              <p:cNvSpPr>
                <a:spLocks noEditPoints="1"/>
              </p:cNvSpPr>
              <p:nvPr/>
            </p:nvSpPr>
            <p:spPr bwMode="auto">
              <a:xfrm>
                <a:off x="6977462" y="4646740"/>
                <a:ext cx="1368172" cy="23483"/>
              </a:xfrm>
              <a:custGeom>
                <a:avLst/>
                <a:gdLst>
                  <a:gd name="T0" fmla="*/ 1 w 462"/>
                  <a:gd name="T1" fmla="*/ 1 h 8"/>
                  <a:gd name="T2" fmla="*/ 4 w 462"/>
                  <a:gd name="T3" fmla="*/ 8 h 8"/>
                  <a:gd name="T4" fmla="*/ 442 w 462"/>
                  <a:gd name="T5" fmla="*/ 4 h 8"/>
                  <a:gd name="T6" fmla="*/ 438 w 462"/>
                  <a:gd name="T7" fmla="*/ 8 h 8"/>
                  <a:gd name="T8" fmla="*/ 422 w 462"/>
                  <a:gd name="T9" fmla="*/ 4 h 8"/>
                  <a:gd name="T10" fmla="*/ 419 w 462"/>
                  <a:gd name="T11" fmla="*/ 8 h 8"/>
                  <a:gd name="T12" fmla="*/ 403 w 462"/>
                  <a:gd name="T13" fmla="*/ 4 h 8"/>
                  <a:gd name="T14" fmla="*/ 399 w 462"/>
                  <a:gd name="T15" fmla="*/ 8 h 8"/>
                  <a:gd name="T16" fmla="*/ 383 w 462"/>
                  <a:gd name="T17" fmla="*/ 4 h 8"/>
                  <a:gd name="T18" fmla="*/ 379 w 462"/>
                  <a:gd name="T19" fmla="*/ 8 h 8"/>
                  <a:gd name="T20" fmla="*/ 363 w 462"/>
                  <a:gd name="T21" fmla="*/ 4 h 8"/>
                  <a:gd name="T22" fmla="*/ 359 w 462"/>
                  <a:gd name="T23" fmla="*/ 8 h 8"/>
                  <a:gd name="T24" fmla="*/ 344 w 462"/>
                  <a:gd name="T25" fmla="*/ 4 h 8"/>
                  <a:gd name="T26" fmla="*/ 340 w 462"/>
                  <a:gd name="T27" fmla="*/ 8 h 8"/>
                  <a:gd name="T28" fmla="*/ 324 w 462"/>
                  <a:gd name="T29" fmla="*/ 4 h 8"/>
                  <a:gd name="T30" fmla="*/ 320 w 462"/>
                  <a:gd name="T31" fmla="*/ 8 h 8"/>
                  <a:gd name="T32" fmla="*/ 304 w 462"/>
                  <a:gd name="T33" fmla="*/ 4 h 8"/>
                  <a:gd name="T34" fmla="*/ 300 w 462"/>
                  <a:gd name="T35" fmla="*/ 8 h 8"/>
                  <a:gd name="T36" fmla="*/ 284 w 462"/>
                  <a:gd name="T37" fmla="*/ 4 h 8"/>
                  <a:gd name="T38" fmla="*/ 280 w 462"/>
                  <a:gd name="T39" fmla="*/ 8 h 8"/>
                  <a:gd name="T40" fmla="*/ 265 w 462"/>
                  <a:gd name="T41" fmla="*/ 4 h 8"/>
                  <a:gd name="T42" fmla="*/ 261 w 462"/>
                  <a:gd name="T43" fmla="*/ 8 h 8"/>
                  <a:gd name="T44" fmla="*/ 245 w 462"/>
                  <a:gd name="T45" fmla="*/ 4 h 8"/>
                  <a:gd name="T46" fmla="*/ 241 w 462"/>
                  <a:gd name="T47" fmla="*/ 8 h 8"/>
                  <a:gd name="T48" fmla="*/ 225 w 462"/>
                  <a:gd name="T49" fmla="*/ 4 h 8"/>
                  <a:gd name="T50" fmla="*/ 221 w 462"/>
                  <a:gd name="T51" fmla="*/ 8 h 8"/>
                  <a:gd name="T52" fmla="*/ 205 w 462"/>
                  <a:gd name="T53" fmla="*/ 4 h 8"/>
                  <a:gd name="T54" fmla="*/ 201 w 462"/>
                  <a:gd name="T55" fmla="*/ 8 h 8"/>
                  <a:gd name="T56" fmla="*/ 186 w 462"/>
                  <a:gd name="T57" fmla="*/ 4 h 8"/>
                  <a:gd name="T58" fmla="*/ 182 w 462"/>
                  <a:gd name="T59" fmla="*/ 8 h 8"/>
                  <a:gd name="T60" fmla="*/ 166 w 462"/>
                  <a:gd name="T61" fmla="*/ 4 h 8"/>
                  <a:gd name="T62" fmla="*/ 162 w 462"/>
                  <a:gd name="T63" fmla="*/ 8 h 8"/>
                  <a:gd name="T64" fmla="*/ 146 w 462"/>
                  <a:gd name="T65" fmla="*/ 4 h 8"/>
                  <a:gd name="T66" fmla="*/ 142 w 462"/>
                  <a:gd name="T67" fmla="*/ 8 h 8"/>
                  <a:gd name="T68" fmla="*/ 126 w 462"/>
                  <a:gd name="T69" fmla="*/ 4 h 8"/>
                  <a:gd name="T70" fmla="*/ 122 w 462"/>
                  <a:gd name="T71" fmla="*/ 8 h 8"/>
                  <a:gd name="T72" fmla="*/ 107 w 462"/>
                  <a:gd name="T73" fmla="*/ 4 h 8"/>
                  <a:gd name="T74" fmla="*/ 103 w 462"/>
                  <a:gd name="T75" fmla="*/ 8 h 8"/>
                  <a:gd name="T76" fmla="*/ 87 w 462"/>
                  <a:gd name="T77" fmla="*/ 4 h 8"/>
                  <a:gd name="T78" fmla="*/ 83 w 462"/>
                  <a:gd name="T79" fmla="*/ 8 h 8"/>
                  <a:gd name="T80" fmla="*/ 67 w 462"/>
                  <a:gd name="T81" fmla="*/ 4 h 8"/>
                  <a:gd name="T82" fmla="*/ 63 w 462"/>
                  <a:gd name="T83" fmla="*/ 8 h 8"/>
                  <a:gd name="T84" fmla="*/ 47 w 462"/>
                  <a:gd name="T85" fmla="*/ 4 h 8"/>
                  <a:gd name="T86" fmla="*/ 43 w 462"/>
                  <a:gd name="T87" fmla="*/ 8 h 8"/>
                  <a:gd name="T88" fmla="*/ 28 w 462"/>
                  <a:gd name="T89" fmla="*/ 4 h 8"/>
                  <a:gd name="T90" fmla="*/ 24 w 462"/>
                  <a:gd name="T91" fmla="*/ 8 h 8"/>
                  <a:gd name="T92" fmla="*/ 455 w 462"/>
                  <a:gd name="T93" fmla="*/ 1 h 8"/>
                  <a:gd name="T94" fmla="*/ 461 w 462"/>
                  <a:gd name="T9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8">
                    <a:moveTo>
                      <a:pt x="4" y="8"/>
                    </a:moveTo>
                    <a:cubicBezTo>
                      <a:pt x="3" y="8"/>
                      <a:pt x="2" y="8"/>
                      <a:pt x="1" y="7"/>
                    </a:cubicBezTo>
                    <a:cubicBezTo>
                      <a:pt x="0" y="6"/>
                      <a:pt x="0" y="5"/>
                      <a:pt x="0" y="4"/>
                    </a:cubicBezTo>
                    <a:cubicBezTo>
                      <a:pt x="0" y="3"/>
                      <a:pt x="0" y="2"/>
                      <a:pt x="1" y="1"/>
                    </a:cubicBezTo>
                    <a:cubicBezTo>
                      <a:pt x="2" y="0"/>
                      <a:pt x="5" y="0"/>
                      <a:pt x="7" y="1"/>
                    </a:cubicBezTo>
                    <a:cubicBezTo>
                      <a:pt x="7" y="2"/>
                      <a:pt x="8" y="3"/>
                      <a:pt x="8" y="4"/>
                    </a:cubicBezTo>
                    <a:cubicBezTo>
                      <a:pt x="8" y="5"/>
                      <a:pt x="7" y="6"/>
                      <a:pt x="7" y="7"/>
                    </a:cubicBezTo>
                    <a:cubicBezTo>
                      <a:pt x="6" y="8"/>
                      <a:pt x="5" y="8"/>
                      <a:pt x="4" y="8"/>
                    </a:cubicBezTo>
                    <a:close/>
                    <a:moveTo>
                      <a:pt x="438" y="8"/>
                    </a:moveTo>
                    <a:cubicBezTo>
                      <a:pt x="438" y="8"/>
                      <a:pt x="438" y="8"/>
                      <a:pt x="438" y="8"/>
                    </a:cubicBezTo>
                    <a:cubicBezTo>
                      <a:pt x="440" y="8"/>
                      <a:pt x="442" y="6"/>
                      <a:pt x="442" y="4"/>
                    </a:cubicBezTo>
                    <a:cubicBezTo>
                      <a:pt x="442" y="4"/>
                      <a:pt x="442" y="4"/>
                      <a:pt x="442" y="4"/>
                    </a:cubicBezTo>
                    <a:cubicBezTo>
                      <a:pt x="442" y="2"/>
                      <a:pt x="440" y="0"/>
                      <a:pt x="438" y="0"/>
                    </a:cubicBezTo>
                    <a:cubicBezTo>
                      <a:pt x="438" y="0"/>
                      <a:pt x="438" y="0"/>
                      <a:pt x="438" y="0"/>
                    </a:cubicBezTo>
                    <a:cubicBezTo>
                      <a:pt x="436" y="0"/>
                      <a:pt x="434" y="2"/>
                      <a:pt x="434" y="4"/>
                    </a:cubicBezTo>
                    <a:cubicBezTo>
                      <a:pt x="434" y="6"/>
                      <a:pt x="436" y="8"/>
                      <a:pt x="438" y="8"/>
                    </a:cubicBezTo>
                    <a:close/>
                    <a:moveTo>
                      <a:pt x="419" y="8"/>
                    </a:moveTo>
                    <a:cubicBezTo>
                      <a:pt x="419" y="8"/>
                      <a:pt x="419" y="8"/>
                      <a:pt x="419" y="8"/>
                    </a:cubicBezTo>
                    <a:cubicBezTo>
                      <a:pt x="421" y="8"/>
                      <a:pt x="422" y="6"/>
                      <a:pt x="422" y="4"/>
                    </a:cubicBezTo>
                    <a:cubicBezTo>
                      <a:pt x="422" y="4"/>
                      <a:pt x="422" y="4"/>
                      <a:pt x="422" y="4"/>
                    </a:cubicBezTo>
                    <a:cubicBezTo>
                      <a:pt x="422" y="2"/>
                      <a:pt x="421" y="0"/>
                      <a:pt x="419" y="0"/>
                    </a:cubicBezTo>
                    <a:cubicBezTo>
                      <a:pt x="419" y="0"/>
                      <a:pt x="419" y="0"/>
                      <a:pt x="419" y="0"/>
                    </a:cubicBezTo>
                    <a:cubicBezTo>
                      <a:pt x="416" y="0"/>
                      <a:pt x="415" y="2"/>
                      <a:pt x="415" y="4"/>
                    </a:cubicBezTo>
                    <a:cubicBezTo>
                      <a:pt x="415" y="6"/>
                      <a:pt x="416" y="8"/>
                      <a:pt x="419" y="8"/>
                    </a:cubicBezTo>
                    <a:close/>
                    <a:moveTo>
                      <a:pt x="399" y="8"/>
                    </a:moveTo>
                    <a:cubicBezTo>
                      <a:pt x="399" y="8"/>
                      <a:pt x="399" y="8"/>
                      <a:pt x="399" y="8"/>
                    </a:cubicBezTo>
                    <a:cubicBezTo>
                      <a:pt x="401" y="8"/>
                      <a:pt x="403" y="6"/>
                      <a:pt x="403" y="4"/>
                    </a:cubicBezTo>
                    <a:cubicBezTo>
                      <a:pt x="403" y="4"/>
                      <a:pt x="403" y="4"/>
                      <a:pt x="403" y="4"/>
                    </a:cubicBezTo>
                    <a:cubicBezTo>
                      <a:pt x="403" y="2"/>
                      <a:pt x="401" y="0"/>
                      <a:pt x="399" y="0"/>
                    </a:cubicBezTo>
                    <a:cubicBezTo>
                      <a:pt x="399" y="0"/>
                      <a:pt x="399" y="0"/>
                      <a:pt x="399" y="0"/>
                    </a:cubicBezTo>
                    <a:cubicBezTo>
                      <a:pt x="397" y="0"/>
                      <a:pt x="395" y="2"/>
                      <a:pt x="395" y="4"/>
                    </a:cubicBezTo>
                    <a:cubicBezTo>
                      <a:pt x="395" y="6"/>
                      <a:pt x="397" y="8"/>
                      <a:pt x="399" y="8"/>
                    </a:cubicBezTo>
                    <a:close/>
                    <a:moveTo>
                      <a:pt x="379" y="8"/>
                    </a:moveTo>
                    <a:cubicBezTo>
                      <a:pt x="379" y="8"/>
                      <a:pt x="379" y="8"/>
                      <a:pt x="379" y="8"/>
                    </a:cubicBezTo>
                    <a:cubicBezTo>
                      <a:pt x="381" y="8"/>
                      <a:pt x="383" y="6"/>
                      <a:pt x="383" y="4"/>
                    </a:cubicBezTo>
                    <a:cubicBezTo>
                      <a:pt x="383" y="4"/>
                      <a:pt x="383" y="4"/>
                      <a:pt x="383" y="4"/>
                    </a:cubicBezTo>
                    <a:cubicBezTo>
                      <a:pt x="383" y="2"/>
                      <a:pt x="381" y="0"/>
                      <a:pt x="379" y="0"/>
                    </a:cubicBezTo>
                    <a:cubicBezTo>
                      <a:pt x="379" y="0"/>
                      <a:pt x="379" y="0"/>
                      <a:pt x="379" y="0"/>
                    </a:cubicBezTo>
                    <a:cubicBezTo>
                      <a:pt x="377" y="0"/>
                      <a:pt x="375" y="2"/>
                      <a:pt x="375" y="4"/>
                    </a:cubicBezTo>
                    <a:cubicBezTo>
                      <a:pt x="375" y="6"/>
                      <a:pt x="377" y="8"/>
                      <a:pt x="379" y="8"/>
                    </a:cubicBezTo>
                    <a:close/>
                    <a:moveTo>
                      <a:pt x="359" y="8"/>
                    </a:moveTo>
                    <a:cubicBezTo>
                      <a:pt x="359" y="8"/>
                      <a:pt x="359" y="8"/>
                      <a:pt x="359" y="8"/>
                    </a:cubicBezTo>
                    <a:cubicBezTo>
                      <a:pt x="361" y="8"/>
                      <a:pt x="363" y="6"/>
                      <a:pt x="363" y="4"/>
                    </a:cubicBezTo>
                    <a:cubicBezTo>
                      <a:pt x="363" y="4"/>
                      <a:pt x="363" y="4"/>
                      <a:pt x="363" y="4"/>
                    </a:cubicBezTo>
                    <a:cubicBezTo>
                      <a:pt x="363" y="2"/>
                      <a:pt x="361" y="0"/>
                      <a:pt x="359" y="0"/>
                    </a:cubicBezTo>
                    <a:cubicBezTo>
                      <a:pt x="359" y="0"/>
                      <a:pt x="359" y="0"/>
                      <a:pt x="359" y="0"/>
                    </a:cubicBezTo>
                    <a:cubicBezTo>
                      <a:pt x="357" y="0"/>
                      <a:pt x="355" y="2"/>
                      <a:pt x="355" y="4"/>
                    </a:cubicBezTo>
                    <a:cubicBezTo>
                      <a:pt x="355" y="6"/>
                      <a:pt x="357" y="8"/>
                      <a:pt x="359" y="8"/>
                    </a:cubicBezTo>
                    <a:close/>
                    <a:moveTo>
                      <a:pt x="340" y="8"/>
                    </a:moveTo>
                    <a:cubicBezTo>
                      <a:pt x="340" y="8"/>
                      <a:pt x="340" y="8"/>
                      <a:pt x="340" y="8"/>
                    </a:cubicBezTo>
                    <a:cubicBezTo>
                      <a:pt x="342" y="8"/>
                      <a:pt x="344" y="6"/>
                      <a:pt x="344" y="4"/>
                    </a:cubicBezTo>
                    <a:cubicBezTo>
                      <a:pt x="344" y="4"/>
                      <a:pt x="344" y="4"/>
                      <a:pt x="344" y="4"/>
                    </a:cubicBezTo>
                    <a:cubicBezTo>
                      <a:pt x="344" y="2"/>
                      <a:pt x="342" y="0"/>
                      <a:pt x="340" y="0"/>
                    </a:cubicBezTo>
                    <a:cubicBezTo>
                      <a:pt x="340" y="0"/>
                      <a:pt x="340" y="0"/>
                      <a:pt x="340" y="0"/>
                    </a:cubicBezTo>
                    <a:cubicBezTo>
                      <a:pt x="337" y="0"/>
                      <a:pt x="336" y="2"/>
                      <a:pt x="336" y="4"/>
                    </a:cubicBezTo>
                    <a:cubicBezTo>
                      <a:pt x="336" y="6"/>
                      <a:pt x="337" y="8"/>
                      <a:pt x="340" y="8"/>
                    </a:cubicBezTo>
                    <a:close/>
                    <a:moveTo>
                      <a:pt x="320" y="8"/>
                    </a:moveTo>
                    <a:cubicBezTo>
                      <a:pt x="320" y="8"/>
                      <a:pt x="320" y="8"/>
                      <a:pt x="320" y="8"/>
                    </a:cubicBezTo>
                    <a:cubicBezTo>
                      <a:pt x="322" y="8"/>
                      <a:pt x="324" y="6"/>
                      <a:pt x="324" y="4"/>
                    </a:cubicBezTo>
                    <a:cubicBezTo>
                      <a:pt x="324" y="4"/>
                      <a:pt x="324" y="4"/>
                      <a:pt x="324" y="4"/>
                    </a:cubicBezTo>
                    <a:cubicBezTo>
                      <a:pt x="324" y="2"/>
                      <a:pt x="322" y="0"/>
                      <a:pt x="320" y="0"/>
                    </a:cubicBezTo>
                    <a:cubicBezTo>
                      <a:pt x="320" y="0"/>
                      <a:pt x="320" y="0"/>
                      <a:pt x="320" y="0"/>
                    </a:cubicBezTo>
                    <a:cubicBezTo>
                      <a:pt x="318" y="0"/>
                      <a:pt x="316" y="2"/>
                      <a:pt x="316" y="4"/>
                    </a:cubicBezTo>
                    <a:cubicBezTo>
                      <a:pt x="316" y="6"/>
                      <a:pt x="318" y="8"/>
                      <a:pt x="320" y="8"/>
                    </a:cubicBezTo>
                    <a:close/>
                    <a:moveTo>
                      <a:pt x="300" y="8"/>
                    </a:moveTo>
                    <a:cubicBezTo>
                      <a:pt x="300" y="8"/>
                      <a:pt x="300" y="8"/>
                      <a:pt x="300" y="8"/>
                    </a:cubicBezTo>
                    <a:cubicBezTo>
                      <a:pt x="302" y="8"/>
                      <a:pt x="304" y="6"/>
                      <a:pt x="304" y="4"/>
                    </a:cubicBezTo>
                    <a:cubicBezTo>
                      <a:pt x="304" y="4"/>
                      <a:pt x="304" y="4"/>
                      <a:pt x="304" y="4"/>
                    </a:cubicBezTo>
                    <a:cubicBezTo>
                      <a:pt x="304" y="2"/>
                      <a:pt x="302" y="0"/>
                      <a:pt x="300" y="0"/>
                    </a:cubicBezTo>
                    <a:cubicBezTo>
                      <a:pt x="300" y="0"/>
                      <a:pt x="300" y="0"/>
                      <a:pt x="300" y="0"/>
                    </a:cubicBezTo>
                    <a:cubicBezTo>
                      <a:pt x="298" y="0"/>
                      <a:pt x="296" y="2"/>
                      <a:pt x="296" y="4"/>
                    </a:cubicBezTo>
                    <a:cubicBezTo>
                      <a:pt x="296" y="6"/>
                      <a:pt x="298" y="8"/>
                      <a:pt x="300" y="8"/>
                    </a:cubicBezTo>
                    <a:close/>
                    <a:moveTo>
                      <a:pt x="280" y="8"/>
                    </a:moveTo>
                    <a:cubicBezTo>
                      <a:pt x="280" y="8"/>
                      <a:pt x="280" y="8"/>
                      <a:pt x="280" y="8"/>
                    </a:cubicBezTo>
                    <a:cubicBezTo>
                      <a:pt x="282" y="8"/>
                      <a:pt x="284" y="6"/>
                      <a:pt x="284" y="4"/>
                    </a:cubicBezTo>
                    <a:cubicBezTo>
                      <a:pt x="284" y="4"/>
                      <a:pt x="284" y="4"/>
                      <a:pt x="284" y="4"/>
                    </a:cubicBezTo>
                    <a:cubicBezTo>
                      <a:pt x="284" y="2"/>
                      <a:pt x="282" y="0"/>
                      <a:pt x="280" y="0"/>
                    </a:cubicBezTo>
                    <a:cubicBezTo>
                      <a:pt x="280" y="0"/>
                      <a:pt x="280" y="0"/>
                      <a:pt x="280" y="0"/>
                    </a:cubicBezTo>
                    <a:cubicBezTo>
                      <a:pt x="278" y="0"/>
                      <a:pt x="276" y="2"/>
                      <a:pt x="276" y="4"/>
                    </a:cubicBezTo>
                    <a:cubicBezTo>
                      <a:pt x="276" y="6"/>
                      <a:pt x="278" y="8"/>
                      <a:pt x="280" y="8"/>
                    </a:cubicBezTo>
                    <a:close/>
                    <a:moveTo>
                      <a:pt x="261" y="8"/>
                    </a:moveTo>
                    <a:cubicBezTo>
                      <a:pt x="261" y="8"/>
                      <a:pt x="261" y="8"/>
                      <a:pt x="261" y="8"/>
                    </a:cubicBezTo>
                    <a:cubicBezTo>
                      <a:pt x="263" y="8"/>
                      <a:pt x="265" y="6"/>
                      <a:pt x="265" y="4"/>
                    </a:cubicBezTo>
                    <a:cubicBezTo>
                      <a:pt x="265" y="4"/>
                      <a:pt x="265" y="4"/>
                      <a:pt x="265" y="4"/>
                    </a:cubicBezTo>
                    <a:cubicBezTo>
                      <a:pt x="265" y="2"/>
                      <a:pt x="263" y="0"/>
                      <a:pt x="261" y="0"/>
                    </a:cubicBezTo>
                    <a:cubicBezTo>
                      <a:pt x="261" y="0"/>
                      <a:pt x="261" y="0"/>
                      <a:pt x="261" y="0"/>
                    </a:cubicBezTo>
                    <a:cubicBezTo>
                      <a:pt x="258" y="0"/>
                      <a:pt x="257" y="2"/>
                      <a:pt x="257" y="4"/>
                    </a:cubicBezTo>
                    <a:cubicBezTo>
                      <a:pt x="257" y="6"/>
                      <a:pt x="258" y="8"/>
                      <a:pt x="261" y="8"/>
                    </a:cubicBezTo>
                    <a:close/>
                    <a:moveTo>
                      <a:pt x="241" y="8"/>
                    </a:moveTo>
                    <a:cubicBezTo>
                      <a:pt x="241" y="8"/>
                      <a:pt x="241" y="8"/>
                      <a:pt x="241" y="8"/>
                    </a:cubicBezTo>
                    <a:cubicBezTo>
                      <a:pt x="243" y="8"/>
                      <a:pt x="245" y="6"/>
                      <a:pt x="245" y="4"/>
                    </a:cubicBezTo>
                    <a:cubicBezTo>
                      <a:pt x="245" y="4"/>
                      <a:pt x="245" y="4"/>
                      <a:pt x="245" y="4"/>
                    </a:cubicBezTo>
                    <a:cubicBezTo>
                      <a:pt x="245" y="2"/>
                      <a:pt x="243" y="0"/>
                      <a:pt x="241" y="0"/>
                    </a:cubicBezTo>
                    <a:cubicBezTo>
                      <a:pt x="241" y="0"/>
                      <a:pt x="241" y="0"/>
                      <a:pt x="241" y="0"/>
                    </a:cubicBezTo>
                    <a:cubicBezTo>
                      <a:pt x="239" y="0"/>
                      <a:pt x="237" y="2"/>
                      <a:pt x="237" y="4"/>
                    </a:cubicBezTo>
                    <a:cubicBezTo>
                      <a:pt x="237" y="6"/>
                      <a:pt x="239" y="8"/>
                      <a:pt x="241" y="8"/>
                    </a:cubicBezTo>
                    <a:close/>
                    <a:moveTo>
                      <a:pt x="221" y="8"/>
                    </a:moveTo>
                    <a:cubicBezTo>
                      <a:pt x="221" y="8"/>
                      <a:pt x="221" y="8"/>
                      <a:pt x="221" y="8"/>
                    </a:cubicBezTo>
                    <a:cubicBezTo>
                      <a:pt x="223" y="8"/>
                      <a:pt x="225" y="6"/>
                      <a:pt x="225" y="4"/>
                    </a:cubicBezTo>
                    <a:cubicBezTo>
                      <a:pt x="225" y="4"/>
                      <a:pt x="225" y="4"/>
                      <a:pt x="225" y="4"/>
                    </a:cubicBezTo>
                    <a:cubicBezTo>
                      <a:pt x="225" y="2"/>
                      <a:pt x="223" y="0"/>
                      <a:pt x="221" y="0"/>
                    </a:cubicBezTo>
                    <a:cubicBezTo>
                      <a:pt x="221" y="0"/>
                      <a:pt x="221" y="0"/>
                      <a:pt x="221" y="0"/>
                    </a:cubicBezTo>
                    <a:cubicBezTo>
                      <a:pt x="219" y="0"/>
                      <a:pt x="217" y="2"/>
                      <a:pt x="217" y="4"/>
                    </a:cubicBezTo>
                    <a:cubicBezTo>
                      <a:pt x="217" y="6"/>
                      <a:pt x="219" y="8"/>
                      <a:pt x="221" y="8"/>
                    </a:cubicBezTo>
                    <a:close/>
                    <a:moveTo>
                      <a:pt x="201" y="8"/>
                    </a:moveTo>
                    <a:cubicBezTo>
                      <a:pt x="201" y="8"/>
                      <a:pt x="201" y="8"/>
                      <a:pt x="201" y="8"/>
                    </a:cubicBezTo>
                    <a:cubicBezTo>
                      <a:pt x="203" y="8"/>
                      <a:pt x="205" y="6"/>
                      <a:pt x="205" y="4"/>
                    </a:cubicBezTo>
                    <a:cubicBezTo>
                      <a:pt x="205" y="4"/>
                      <a:pt x="205" y="4"/>
                      <a:pt x="205" y="4"/>
                    </a:cubicBezTo>
                    <a:cubicBezTo>
                      <a:pt x="205" y="2"/>
                      <a:pt x="203" y="0"/>
                      <a:pt x="201" y="0"/>
                    </a:cubicBezTo>
                    <a:cubicBezTo>
                      <a:pt x="201" y="0"/>
                      <a:pt x="201" y="0"/>
                      <a:pt x="201" y="0"/>
                    </a:cubicBezTo>
                    <a:cubicBezTo>
                      <a:pt x="199" y="0"/>
                      <a:pt x="197" y="2"/>
                      <a:pt x="197" y="4"/>
                    </a:cubicBezTo>
                    <a:cubicBezTo>
                      <a:pt x="197" y="6"/>
                      <a:pt x="199" y="8"/>
                      <a:pt x="201" y="8"/>
                    </a:cubicBezTo>
                    <a:close/>
                    <a:moveTo>
                      <a:pt x="182" y="8"/>
                    </a:moveTo>
                    <a:cubicBezTo>
                      <a:pt x="182" y="8"/>
                      <a:pt x="182" y="8"/>
                      <a:pt x="182" y="8"/>
                    </a:cubicBezTo>
                    <a:cubicBezTo>
                      <a:pt x="184" y="8"/>
                      <a:pt x="186" y="6"/>
                      <a:pt x="186" y="4"/>
                    </a:cubicBezTo>
                    <a:cubicBezTo>
                      <a:pt x="186" y="4"/>
                      <a:pt x="186" y="4"/>
                      <a:pt x="186" y="4"/>
                    </a:cubicBezTo>
                    <a:cubicBezTo>
                      <a:pt x="186" y="2"/>
                      <a:pt x="184" y="0"/>
                      <a:pt x="182" y="0"/>
                    </a:cubicBezTo>
                    <a:cubicBezTo>
                      <a:pt x="182" y="0"/>
                      <a:pt x="182" y="0"/>
                      <a:pt x="182" y="0"/>
                    </a:cubicBezTo>
                    <a:cubicBezTo>
                      <a:pt x="179" y="0"/>
                      <a:pt x="178" y="2"/>
                      <a:pt x="178" y="4"/>
                    </a:cubicBezTo>
                    <a:cubicBezTo>
                      <a:pt x="178" y="6"/>
                      <a:pt x="179" y="8"/>
                      <a:pt x="182" y="8"/>
                    </a:cubicBezTo>
                    <a:close/>
                    <a:moveTo>
                      <a:pt x="162" y="8"/>
                    </a:moveTo>
                    <a:cubicBezTo>
                      <a:pt x="162" y="8"/>
                      <a:pt x="162" y="8"/>
                      <a:pt x="162" y="8"/>
                    </a:cubicBezTo>
                    <a:cubicBezTo>
                      <a:pt x="164" y="8"/>
                      <a:pt x="166" y="6"/>
                      <a:pt x="166" y="4"/>
                    </a:cubicBezTo>
                    <a:cubicBezTo>
                      <a:pt x="166" y="4"/>
                      <a:pt x="166" y="4"/>
                      <a:pt x="166" y="4"/>
                    </a:cubicBezTo>
                    <a:cubicBezTo>
                      <a:pt x="166" y="2"/>
                      <a:pt x="164" y="0"/>
                      <a:pt x="162" y="0"/>
                    </a:cubicBezTo>
                    <a:cubicBezTo>
                      <a:pt x="162" y="0"/>
                      <a:pt x="162" y="0"/>
                      <a:pt x="162" y="0"/>
                    </a:cubicBezTo>
                    <a:cubicBezTo>
                      <a:pt x="160" y="0"/>
                      <a:pt x="158" y="2"/>
                      <a:pt x="158" y="4"/>
                    </a:cubicBezTo>
                    <a:cubicBezTo>
                      <a:pt x="158" y="6"/>
                      <a:pt x="160" y="8"/>
                      <a:pt x="162" y="8"/>
                    </a:cubicBezTo>
                    <a:close/>
                    <a:moveTo>
                      <a:pt x="142" y="8"/>
                    </a:moveTo>
                    <a:cubicBezTo>
                      <a:pt x="142" y="8"/>
                      <a:pt x="142" y="8"/>
                      <a:pt x="142" y="8"/>
                    </a:cubicBezTo>
                    <a:cubicBezTo>
                      <a:pt x="144" y="8"/>
                      <a:pt x="146" y="6"/>
                      <a:pt x="146" y="4"/>
                    </a:cubicBezTo>
                    <a:cubicBezTo>
                      <a:pt x="146" y="4"/>
                      <a:pt x="146" y="4"/>
                      <a:pt x="146" y="4"/>
                    </a:cubicBezTo>
                    <a:cubicBezTo>
                      <a:pt x="146" y="2"/>
                      <a:pt x="144" y="0"/>
                      <a:pt x="142" y="0"/>
                    </a:cubicBezTo>
                    <a:cubicBezTo>
                      <a:pt x="142" y="0"/>
                      <a:pt x="142" y="0"/>
                      <a:pt x="142" y="0"/>
                    </a:cubicBezTo>
                    <a:cubicBezTo>
                      <a:pt x="140" y="0"/>
                      <a:pt x="138" y="2"/>
                      <a:pt x="138" y="4"/>
                    </a:cubicBezTo>
                    <a:cubicBezTo>
                      <a:pt x="138" y="6"/>
                      <a:pt x="140" y="8"/>
                      <a:pt x="142" y="8"/>
                    </a:cubicBezTo>
                    <a:close/>
                    <a:moveTo>
                      <a:pt x="122" y="8"/>
                    </a:moveTo>
                    <a:cubicBezTo>
                      <a:pt x="122" y="8"/>
                      <a:pt x="122" y="8"/>
                      <a:pt x="122" y="8"/>
                    </a:cubicBezTo>
                    <a:cubicBezTo>
                      <a:pt x="124" y="8"/>
                      <a:pt x="126" y="6"/>
                      <a:pt x="126" y="4"/>
                    </a:cubicBezTo>
                    <a:cubicBezTo>
                      <a:pt x="126" y="4"/>
                      <a:pt x="126" y="4"/>
                      <a:pt x="126" y="4"/>
                    </a:cubicBezTo>
                    <a:cubicBezTo>
                      <a:pt x="126" y="2"/>
                      <a:pt x="124" y="0"/>
                      <a:pt x="122" y="0"/>
                    </a:cubicBezTo>
                    <a:cubicBezTo>
                      <a:pt x="122" y="0"/>
                      <a:pt x="122" y="0"/>
                      <a:pt x="122" y="0"/>
                    </a:cubicBezTo>
                    <a:cubicBezTo>
                      <a:pt x="120" y="0"/>
                      <a:pt x="118" y="2"/>
                      <a:pt x="118" y="4"/>
                    </a:cubicBezTo>
                    <a:cubicBezTo>
                      <a:pt x="118" y="6"/>
                      <a:pt x="120" y="8"/>
                      <a:pt x="122" y="8"/>
                    </a:cubicBezTo>
                    <a:close/>
                    <a:moveTo>
                      <a:pt x="103" y="8"/>
                    </a:moveTo>
                    <a:cubicBezTo>
                      <a:pt x="103" y="8"/>
                      <a:pt x="103" y="8"/>
                      <a:pt x="103" y="8"/>
                    </a:cubicBezTo>
                    <a:cubicBezTo>
                      <a:pt x="105" y="8"/>
                      <a:pt x="107" y="6"/>
                      <a:pt x="107" y="4"/>
                    </a:cubicBezTo>
                    <a:cubicBezTo>
                      <a:pt x="107" y="4"/>
                      <a:pt x="107" y="4"/>
                      <a:pt x="107" y="4"/>
                    </a:cubicBezTo>
                    <a:cubicBezTo>
                      <a:pt x="107" y="2"/>
                      <a:pt x="105" y="0"/>
                      <a:pt x="103" y="0"/>
                    </a:cubicBezTo>
                    <a:cubicBezTo>
                      <a:pt x="103" y="0"/>
                      <a:pt x="103" y="0"/>
                      <a:pt x="103" y="0"/>
                    </a:cubicBezTo>
                    <a:cubicBezTo>
                      <a:pt x="100" y="0"/>
                      <a:pt x="99" y="2"/>
                      <a:pt x="99" y="4"/>
                    </a:cubicBezTo>
                    <a:cubicBezTo>
                      <a:pt x="99" y="6"/>
                      <a:pt x="100" y="8"/>
                      <a:pt x="103" y="8"/>
                    </a:cubicBezTo>
                    <a:close/>
                    <a:moveTo>
                      <a:pt x="83" y="8"/>
                    </a:moveTo>
                    <a:cubicBezTo>
                      <a:pt x="83" y="8"/>
                      <a:pt x="83" y="8"/>
                      <a:pt x="83" y="8"/>
                    </a:cubicBezTo>
                    <a:cubicBezTo>
                      <a:pt x="85" y="8"/>
                      <a:pt x="87" y="6"/>
                      <a:pt x="87" y="4"/>
                    </a:cubicBezTo>
                    <a:cubicBezTo>
                      <a:pt x="87" y="4"/>
                      <a:pt x="87" y="4"/>
                      <a:pt x="87" y="4"/>
                    </a:cubicBezTo>
                    <a:cubicBezTo>
                      <a:pt x="87" y="2"/>
                      <a:pt x="85" y="0"/>
                      <a:pt x="83" y="0"/>
                    </a:cubicBezTo>
                    <a:cubicBezTo>
                      <a:pt x="83" y="0"/>
                      <a:pt x="83" y="0"/>
                      <a:pt x="83" y="0"/>
                    </a:cubicBezTo>
                    <a:cubicBezTo>
                      <a:pt x="81" y="0"/>
                      <a:pt x="79" y="2"/>
                      <a:pt x="79" y="4"/>
                    </a:cubicBezTo>
                    <a:cubicBezTo>
                      <a:pt x="79" y="6"/>
                      <a:pt x="81" y="8"/>
                      <a:pt x="83" y="8"/>
                    </a:cubicBezTo>
                    <a:close/>
                    <a:moveTo>
                      <a:pt x="63" y="8"/>
                    </a:moveTo>
                    <a:cubicBezTo>
                      <a:pt x="63" y="8"/>
                      <a:pt x="63" y="8"/>
                      <a:pt x="63" y="8"/>
                    </a:cubicBezTo>
                    <a:cubicBezTo>
                      <a:pt x="65" y="8"/>
                      <a:pt x="67" y="6"/>
                      <a:pt x="67" y="4"/>
                    </a:cubicBezTo>
                    <a:cubicBezTo>
                      <a:pt x="67" y="4"/>
                      <a:pt x="67" y="4"/>
                      <a:pt x="67" y="4"/>
                    </a:cubicBezTo>
                    <a:cubicBezTo>
                      <a:pt x="67" y="2"/>
                      <a:pt x="65" y="0"/>
                      <a:pt x="63" y="0"/>
                    </a:cubicBezTo>
                    <a:cubicBezTo>
                      <a:pt x="63" y="0"/>
                      <a:pt x="63" y="0"/>
                      <a:pt x="63" y="0"/>
                    </a:cubicBezTo>
                    <a:cubicBezTo>
                      <a:pt x="61" y="0"/>
                      <a:pt x="59" y="2"/>
                      <a:pt x="59" y="4"/>
                    </a:cubicBezTo>
                    <a:cubicBezTo>
                      <a:pt x="59" y="6"/>
                      <a:pt x="61" y="8"/>
                      <a:pt x="63" y="8"/>
                    </a:cubicBezTo>
                    <a:close/>
                    <a:moveTo>
                      <a:pt x="43" y="8"/>
                    </a:moveTo>
                    <a:cubicBezTo>
                      <a:pt x="43" y="8"/>
                      <a:pt x="43" y="8"/>
                      <a:pt x="43" y="8"/>
                    </a:cubicBezTo>
                    <a:cubicBezTo>
                      <a:pt x="45" y="8"/>
                      <a:pt x="47" y="6"/>
                      <a:pt x="47" y="4"/>
                    </a:cubicBezTo>
                    <a:cubicBezTo>
                      <a:pt x="47" y="4"/>
                      <a:pt x="47" y="4"/>
                      <a:pt x="47" y="4"/>
                    </a:cubicBezTo>
                    <a:cubicBezTo>
                      <a:pt x="47" y="2"/>
                      <a:pt x="45" y="0"/>
                      <a:pt x="43" y="0"/>
                    </a:cubicBezTo>
                    <a:cubicBezTo>
                      <a:pt x="43" y="0"/>
                      <a:pt x="43" y="0"/>
                      <a:pt x="43" y="0"/>
                    </a:cubicBezTo>
                    <a:cubicBezTo>
                      <a:pt x="41" y="0"/>
                      <a:pt x="39" y="2"/>
                      <a:pt x="39" y="4"/>
                    </a:cubicBezTo>
                    <a:cubicBezTo>
                      <a:pt x="39" y="6"/>
                      <a:pt x="41" y="8"/>
                      <a:pt x="43" y="8"/>
                    </a:cubicBezTo>
                    <a:close/>
                    <a:moveTo>
                      <a:pt x="24" y="8"/>
                    </a:moveTo>
                    <a:cubicBezTo>
                      <a:pt x="24" y="8"/>
                      <a:pt x="24" y="8"/>
                      <a:pt x="24" y="8"/>
                    </a:cubicBezTo>
                    <a:cubicBezTo>
                      <a:pt x="26" y="8"/>
                      <a:pt x="28" y="6"/>
                      <a:pt x="28" y="4"/>
                    </a:cubicBezTo>
                    <a:cubicBezTo>
                      <a:pt x="28" y="4"/>
                      <a:pt x="28" y="4"/>
                      <a:pt x="28" y="4"/>
                    </a:cubicBezTo>
                    <a:cubicBezTo>
                      <a:pt x="28" y="2"/>
                      <a:pt x="26" y="0"/>
                      <a:pt x="24" y="0"/>
                    </a:cubicBezTo>
                    <a:cubicBezTo>
                      <a:pt x="24" y="0"/>
                      <a:pt x="24" y="0"/>
                      <a:pt x="24" y="0"/>
                    </a:cubicBezTo>
                    <a:cubicBezTo>
                      <a:pt x="21" y="0"/>
                      <a:pt x="20" y="2"/>
                      <a:pt x="20" y="4"/>
                    </a:cubicBezTo>
                    <a:cubicBezTo>
                      <a:pt x="20" y="6"/>
                      <a:pt x="21" y="8"/>
                      <a:pt x="24" y="8"/>
                    </a:cubicBezTo>
                    <a:close/>
                    <a:moveTo>
                      <a:pt x="461" y="7"/>
                    </a:moveTo>
                    <a:cubicBezTo>
                      <a:pt x="462" y="6"/>
                      <a:pt x="462" y="5"/>
                      <a:pt x="462" y="4"/>
                    </a:cubicBezTo>
                    <a:cubicBezTo>
                      <a:pt x="462" y="3"/>
                      <a:pt x="462" y="2"/>
                      <a:pt x="461" y="1"/>
                    </a:cubicBezTo>
                    <a:cubicBezTo>
                      <a:pt x="459" y="0"/>
                      <a:pt x="457" y="0"/>
                      <a:pt x="455" y="1"/>
                    </a:cubicBezTo>
                    <a:cubicBezTo>
                      <a:pt x="454" y="2"/>
                      <a:pt x="454" y="3"/>
                      <a:pt x="454" y="4"/>
                    </a:cubicBezTo>
                    <a:cubicBezTo>
                      <a:pt x="454" y="5"/>
                      <a:pt x="454" y="6"/>
                      <a:pt x="455" y="7"/>
                    </a:cubicBezTo>
                    <a:cubicBezTo>
                      <a:pt x="456" y="8"/>
                      <a:pt x="457" y="8"/>
                      <a:pt x="458" y="8"/>
                    </a:cubicBezTo>
                    <a:cubicBezTo>
                      <a:pt x="459" y="8"/>
                      <a:pt x="460" y="8"/>
                      <a:pt x="461" y="7"/>
                    </a:cubicBezTo>
                    <a:close/>
                  </a:path>
                </a:pathLst>
              </a:custGeom>
              <a:solidFill>
                <a:schemeClr val="tx1">
                  <a:lumMod val="60000"/>
                  <a:lumOff val="40000"/>
                </a:schemeClr>
              </a:solidFill>
              <a:ln>
                <a:solidFill>
                  <a:srgbClr val="D4C6B1"/>
                </a:solidFill>
              </a:ln>
            </p:spPr>
            <p:txBody>
              <a:bodyPr vert="horz" wrap="square" lIns="91440" tIns="45720" rIns="91440" bIns="45720" numCol="1" anchor="t" anchorCtr="0" compatLnSpc="1">
                <a:prstTxWarp prst="textNoShape">
                  <a:avLst/>
                </a:prstTxWarp>
              </a:bodyPr>
              <a:lstStyle/>
              <a:p>
                <a:endParaRPr lang="ru-RU" sz="2000" b="1"/>
              </a:p>
            </p:txBody>
          </p:sp>
          <p:sp>
            <p:nvSpPr>
              <p:cNvPr id="18" name="Freeform 15">
                <a:extLst>
                  <a:ext uri="{FF2B5EF4-FFF2-40B4-BE49-F238E27FC236}">
                    <a16:creationId xmlns:a16="http://schemas.microsoft.com/office/drawing/2014/main" id="{D37BC9F1-D3A5-4F67-936B-3E0E87B87917}"/>
                  </a:ext>
                </a:extLst>
              </p:cNvPr>
              <p:cNvSpPr>
                <a:spLocks noEditPoints="1"/>
              </p:cNvSpPr>
              <p:nvPr/>
            </p:nvSpPr>
            <p:spPr bwMode="auto">
              <a:xfrm>
                <a:off x="3703492" y="2131628"/>
                <a:ext cx="1401541" cy="23483"/>
              </a:xfrm>
              <a:custGeom>
                <a:avLst/>
                <a:gdLst>
                  <a:gd name="T0" fmla="*/ 466 w 473"/>
                  <a:gd name="T1" fmla="*/ 1 h 8"/>
                  <a:gd name="T2" fmla="*/ 469 w 473"/>
                  <a:gd name="T3" fmla="*/ 8 h 8"/>
                  <a:gd name="T4" fmla="*/ 453 w 473"/>
                  <a:gd name="T5" fmla="*/ 4 h 8"/>
                  <a:gd name="T6" fmla="*/ 449 w 473"/>
                  <a:gd name="T7" fmla="*/ 8 h 8"/>
                  <a:gd name="T8" fmla="*/ 433 w 473"/>
                  <a:gd name="T9" fmla="*/ 4 h 8"/>
                  <a:gd name="T10" fmla="*/ 429 w 473"/>
                  <a:gd name="T11" fmla="*/ 8 h 8"/>
                  <a:gd name="T12" fmla="*/ 412 w 473"/>
                  <a:gd name="T13" fmla="*/ 4 h 8"/>
                  <a:gd name="T14" fmla="*/ 408 w 473"/>
                  <a:gd name="T15" fmla="*/ 8 h 8"/>
                  <a:gd name="T16" fmla="*/ 392 w 473"/>
                  <a:gd name="T17" fmla="*/ 4 h 8"/>
                  <a:gd name="T18" fmla="*/ 388 w 473"/>
                  <a:gd name="T19" fmla="*/ 8 h 8"/>
                  <a:gd name="T20" fmla="*/ 372 w 473"/>
                  <a:gd name="T21" fmla="*/ 4 h 8"/>
                  <a:gd name="T22" fmla="*/ 368 w 473"/>
                  <a:gd name="T23" fmla="*/ 8 h 8"/>
                  <a:gd name="T24" fmla="*/ 352 w 473"/>
                  <a:gd name="T25" fmla="*/ 4 h 8"/>
                  <a:gd name="T26" fmla="*/ 348 w 473"/>
                  <a:gd name="T27" fmla="*/ 8 h 8"/>
                  <a:gd name="T28" fmla="*/ 331 w 473"/>
                  <a:gd name="T29" fmla="*/ 4 h 8"/>
                  <a:gd name="T30" fmla="*/ 327 w 473"/>
                  <a:gd name="T31" fmla="*/ 8 h 8"/>
                  <a:gd name="T32" fmla="*/ 311 w 473"/>
                  <a:gd name="T33" fmla="*/ 4 h 8"/>
                  <a:gd name="T34" fmla="*/ 307 w 473"/>
                  <a:gd name="T35" fmla="*/ 8 h 8"/>
                  <a:gd name="T36" fmla="*/ 291 w 473"/>
                  <a:gd name="T37" fmla="*/ 4 h 8"/>
                  <a:gd name="T38" fmla="*/ 287 w 473"/>
                  <a:gd name="T39" fmla="*/ 8 h 8"/>
                  <a:gd name="T40" fmla="*/ 271 w 473"/>
                  <a:gd name="T41" fmla="*/ 4 h 8"/>
                  <a:gd name="T42" fmla="*/ 267 w 473"/>
                  <a:gd name="T43" fmla="*/ 8 h 8"/>
                  <a:gd name="T44" fmla="*/ 250 w 473"/>
                  <a:gd name="T45" fmla="*/ 4 h 8"/>
                  <a:gd name="T46" fmla="*/ 246 w 473"/>
                  <a:gd name="T47" fmla="*/ 8 h 8"/>
                  <a:gd name="T48" fmla="*/ 230 w 473"/>
                  <a:gd name="T49" fmla="*/ 4 h 8"/>
                  <a:gd name="T50" fmla="*/ 226 w 473"/>
                  <a:gd name="T51" fmla="*/ 8 h 8"/>
                  <a:gd name="T52" fmla="*/ 210 w 473"/>
                  <a:gd name="T53" fmla="*/ 4 h 8"/>
                  <a:gd name="T54" fmla="*/ 206 w 473"/>
                  <a:gd name="T55" fmla="*/ 8 h 8"/>
                  <a:gd name="T56" fmla="*/ 190 w 473"/>
                  <a:gd name="T57" fmla="*/ 4 h 8"/>
                  <a:gd name="T58" fmla="*/ 186 w 473"/>
                  <a:gd name="T59" fmla="*/ 8 h 8"/>
                  <a:gd name="T60" fmla="*/ 170 w 473"/>
                  <a:gd name="T61" fmla="*/ 4 h 8"/>
                  <a:gd name="T62" fmla="*/ 166 w 473"/>
                  <a:gd name="T63" fmla="*/ 8 h 8"/>
                  <a:gd name="T64" fmla="*/ 149 w 473"/>
                  <a:gd name="T65" fmla="*/ 4 h 8"/>
                  <a:gd name="T66" fmla="*/ 145 w 473"/>
                  <a:gd name="T67" fmla="*/ 8 h 8"/>
                  <a:gd name="T68" fmla="*/ 129 w 473"/>
                  <a:gd name="T69" fmla="*/ 4 h 8"/>
                  <a:gd name="T70" fmla="*/ 125 w 473"/>
                  <a:gd name="T71" fmla="*/ 8 h 8"/>
                  <a:gd name="T72" fmla="*/ 109 w 473"/>
                  <a:gd name="T73" fmla="*/ 4 h 8"/>
                  <a:gd name="T74" fmla="*/ 105 w 473"/>
                  <a:gd name="T75" fmla="*/ 8 h 8"/>
                  <a:gd name="T76" fmla="*/ 89 w 473"/>
                  <a:gd name="T77" fmla="*/ 4 h 8"/>
                  <a:gd name="T78" fmla="*/ 85 w 473"/>
                  <a:gd name="T79" fmla="*/ 8 h 8"/>
                  <a:gd name="T80" fmla="*/ 68 w 473"/>
                  <a:gd name="T81" fmla="*/ 4 h 8"/>
                  <a:gd name="T82" fmla="*/ 64 w 473"/>
                  <a:gd name="T83" fmla="*/ 8 h 8"/>
                  <a:gd name="T84" fmla="*/ 48 w 473"/>
                  <a:gd name="T85" fmla="*/ 4 h 8"/>
                  <a:gd name="T86" fmla="*/ 44 w 473"/>
                  <a:gd name="T87" fmla="*/ 8 h 8"/>
                  <a:gd name="T88" fmla="*/ 28 w 473"/>
                  <a:gd name="T89" fmla="*/ 4 h 8"/>
                  <a:gd name="T90" fmla="*/ 24 w 473"/>
                  <a:gd name="T91" fmla="*/ 8 h 8"/>
                  <a:gd name="T92" fmla="*/ 1 w 473"/>
                  <a:gd name="T93" fmla="*/ 1 h 8"/>
                  <a:gd name="T94" fmla="*/ 6 w 473"/>
                  <a:gd name="T9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3" h="8">
                    <a:moveTo>
                      <a:pt x="469" y="8"/>
                    </a:moveTo>
                    <a:cubicBezTo>
                      <a:pt x="468" y="8"/>
                      <a:pt x="467" y="8"/>
                      <a:pt x="466" y="7"/>
                    </a:cubicBezTo>
                    <a:cubicBezTo>
                      <a:pt x="465" y="6"/>
                      <a:pt x="465" y="5"/>
                      <a:pt x="465" y="4"/>
                    </a:cubicBezTo>
                    <a:cubicBezTo>
                      <a:pt x="465" y="3"/>
                      <a:pt x="465" y="2"/>
                      <a:pt x="466" y="1"/>
                    </a:cubicBezTo>
                    <a:cubicBezTo>
                      <a:pt x="468" y="0"/>
                      <a:pt x="470" y="0"/>
                      <a:pt x="472" y="1"/>
                    </a:cubicBezTo>
                    <a:cubicBezTo>
                      <a:pt x="473" y="2"/>
                      <a:pt x="473" y="3"/>
                      <a:pt x="473" y="4"/>
                    </a:cubicBezTo>
                    <a:cubicBezTo>
                      <a:pt x="473" y="5"/>
                      <a:pt x="473" y="6"/>
                      <a:pt x="472" y="7"/>
                    </a:cubicBezTo>
                    <a:cubicBezTo>
                      <a:pt x="471" y="8"/>
                      <a:pt x="470" y="8"/>
                      <a:pt x="469" y="8"/>
                    </a:cubicBezTo>
                    <a:close/>
                    <a:moveTo>
                      <a:pt x="449" y="8"/>
                    </a:moveTo>
                    <a:cubicBezTo>
                      <a:pt x="449" y="8"/>
                      <a:pt x="449" y="8"/>
                      <a:pt x="449" y="8"/>
                    </a:cubicBezTo>
                    <a:cubicBezTo>
                      <a:pt x="451" y="8"/>
                      <a:pt x="453" y="6"/>
                      <a:pt x="453" y="4"/>
                    </a:cubicBezTo>
                    <a:cubicBezTo>
                      <a:pt x="453" y="4"/>
                      <a:pt x="453" y="4"/>
                      <a:pt x="453" y="4"/>
                    </a:cubicBezTo>
                    <a:cubicBezTo>
                      <a:pt x="453" y="2"/>
                      <a:pt x="451" y="0"/>
                      <a:pt x="449" y="0"/>
                    </a:cubicBezTo>
                    <a:cubicBezTo>
                      <a:pt x="449" y="0"/>
                      <a:pt x="449" y="0"/>
                      <a:pt x="449" y="0"/>
                    </a:cubicBezTo>
                    <a:cubicBezTo>
                      <a:pt x="447" y="0"/>
                      <a:pt x="445" y="2"/>
                      <a:pt x="445" y="4"/>
                    </a:cubicBezTo>
                    <a:cubicBezTo>
                      <a:pt x="445" y="6"/>
                      <a:pt x="447" y="8"/>
                      <a:pt x="449" y="8"/>
                    </a:cubicBezTo>
                    <a:close/>
                    <a:moveTo>
                      <a:pt x="429" y="8"/>
                    </a:moveTo>
                    <a:cubicBezTo>
                      <a:pt x="429" y="8"/>
                      <a:pt x="429" y="8"/>
                      <a:pt x="429" y="8"/>
                    </a:cubicBezTo>
                    <a:cubicBezTo>
                      <a:pt x="431" y="8"/>
                      <a:pt x="433" y="6"/>
                      <a:pt x="433" y="4"/>
                    </a:cubicBezTo>
                    <a:cubicBezTo>
                      <a:pt x="433" y="4"/>
                      <a:pt x="433" y="4"/>
                      <a:pt x="433" y="4"/>
                    </a:cubicBezTo>
                    <a:cubicBezTo>
                      <a:pt x="433" y="2"/>
                      <a:pt x="431" y="0"/>
                      <a:pt x="429" y="0"/>
                    </a:cubicBezTo>
                    <a:cubicBezTo>
                      <a:pt x="429" y="0"/>
                      <a:pt x="429" y="0"/>
                      <a:pt x="429" y="0"/>
                    </a:cubicBezTo>
                    <a:cubicBezTo>
                      <a:pt x="426" y="0"/>
                      <a:pt x="425" y="2"/>
                      <a:pt x="425" y="4"/>
                    </a:cubicBezTo>
                    <a:cubicBezTo>
                      <a:pt x="425" y="6"/>
                      <a:pt x="426" y="8"/>
                      <a:pt x="429" y="8"/>
                    </a:cubicBezTo>
                    <a:close/>
                    <a:moveTo>
                      <a:pt x="408" y="8"/>
                    </a:moveTo>
                    <a:cubicBezTo>
                      <a:pt x="408" y="8"/>
                      <a:pt x="408" y="8"/>
                      <a:pt x="408" y="8"/>
                    </a:cubicBezTo>
                    <a:cubicBezTo>
                      <a:pt x="411" y="8"/>
                      <a:pt x="412" y="6"/>
                      <a:pt x="412" y="4"/>
                    </a:cubicBezTo>
                    <a:cubicBezTo>
                      <a:pt x="412" y="4"/>
                      <a:pt x="412" y="4"/>
                      <a:pt x="412" y="4"/>
                    </a:cubicBezTo>
                    <a:cubicBezTo>
                      <a:pt x="412" y="2"/>
                      <a:pt x="411" y="0"/>
                      <a:pt x="408" y="0"/>
                    </a:cubicBezTo>
                    <a:cubicBezTo>
                      <a:pt x="408" y="0"/>
                      <a:pt x="408" y="0"/>
                      <a:pt x="408" y="0"/>
                    </a:cubicBezTo>
                    <a:cubicBezTo>
                      <a:pt x="406" y="0"/>
                      <a:pt x="404" y="2"/>
                      <a:pt x="404" y="4"/>
                    </a:cubicBezTo>
                    <a:cubicBezTo>
                      <a:pt x="404" y="6"/>
                      <a:pt x="406" y="8"/>
                      <a:pt x="408" y="8"/>
                    </a:cubicBezTo>
                    <a:close/>
                    <a:moveTo>
                      <a:pt x="388" y="8"/>
                    </a:moveTo>
                    <a:cubicBezTo>
                      <a:pt x="388" y="8"/>
                      <a:pt x="388" y="8"/>
                      <a:pt x="388" y="8"/>
                    </a:cubicBezTo>
                    <a:cubicBezTo>
                      <a:pt x="390" y="8"/>
                      <a:pt x="392" y="6"/>
                      <a:pt x="392" y="4"/>
                    </a:cubicBezTo>
                    <a:cubicBezTo>
                      <a:pt x="392" y="4"/>
                      <a:pt x="392" y="4"/>
                      <a:pt x="392" y="4"/>
                    </a:cubicBezTo>
                    <a:cubicBezTo>
                      <a:pt x="392" y="2"/>
                      <a:pt x="390" y="0"/>
                      <a:pt x="388" y="0"/>
                    </a:cubicBezTo>
                    <a:cubicBezTo>
                      <a:pt x="388" y="0"/>
                      <a:pt x="388" y="0"/>
                      <a:pt x="388" y="0"/>
                    </a:cubicBezTo>
                    <a:cubicBezTo>
                      <a:pt x="386" y="0"/>
                      <a:pt x="384" y="2"/>
                      <a:pt x="384" y="4"/>
                    </a:cubicBezTo>
                    <a:cubicBezTo>
                      <a:pt x="384" y="6"/>
                      <a:pt x="386" y="8"/>
                      <a:pt x="388" y="8"/>
                    </a:cubicBezTo>
                    <a:close/>
                    <a:moveTo>
                      <a:pt x="368" y="8"/>
                    </a:moveTo>
                    <a:cubicBezTo>
                      <a:pt x="368" y="8"/>
                      <a:pt x="368" y="8"/>
                      <a:pt x="368" y="8"/>
                    </a:cubicBezTo>
                    <a:cubicBezTo>
                      <a:pt x="370" y="8"/>
                      <a:pt x="372" y="6"/>
                      <a:pt x="372" y="4"/>
                    </a:cubicBezTo>
                    <a:cubicBezTo>
                      <a:pt x="372" y="4"/>
                      <a:pt x="372" y="4"/>
                      <a:pt x="372" y="4"/>
                    </a:cubicBezTo>
                    <a:cubicBezTo>
                      <a:pt x="372" y="2"/>
                      <a:pt x="370" y="0"/>
                      <a:pt x="368" y="0"/>
                    </a:cubicBezTo>
                    <a:cubicBezTo>
                      <a:pt x="368" y="0"/>
                      <a:pt x="368" y="0"/>
                      <a:pt x="368" y="0"/>
                    </a:cubicBezTo>
                    <a:cubicBezTo>
                      <a:pt x="366" y="0"/>
                      <a:pt x="364" y="2"/>
                      <a:pt x="364" y="4"/>
                    </a:cubicBezTo>
                    <a:cubicBezTo>
                      <a:pt x="364" y="6"/>
                      <a:pt x="366" y="8"/>
                      <a:pt x="368" y="8"/>
                    </a:cubicBezTo>
                    <a:close/>
                    <a:moveTo>
                      <a:pt x="348" y="8"/>
                    </a:moveTo>
                    <a:cubicBezTo>
                      <a:pt x="348" y="8"/>
                      <a:pt x="348" y="8"/>
                      <a:pt x="348" y="8"/>
                    </a:cubicBezTo>
                    <a:cubicBezTo>
                      <a:pt x="350" y="8"/>
                      <a:pt x="352" y="6"/>
                      <a:pt x="352" y="4"/>
                    </a:cubicBezTo>
                    <a:cubicBezTo>
                      <a:pt x="352" y="4"/>
                      <a:pt x="352" y="4"/>
                      <a:pt x="352" y="4"/>
                    </a:cubicBezTo>
                    <a:cubicBezTo>
                      <a:pt x="352" y="2"/>
                      <a:pt x="350" y="0"/>
                      <a:pt x="348" y="0"/>
                    </a:cubicBezTo>
                    <a:cubicBezTo>
                      <a:pt x="348" y="0"/>
                      <a:pt x="348" y="0"/>
                      <a:pt x="348" y="0"/>
                    </a:cubicBezTo>
                    <a:cubicBezTo>
                      <a:pt x="345" y="0"/>
                      <a:pt x="344" y="2"/>
                      <a:pt x="344" y="4"/>
                    </a:cubicBezTo>
                    <a:cubicBezTo>
                      <a:pt x="344" y="6"/>
                      <a:pt x="345" y="8"/>
                      <a:pt x="348" y="8"/>
                    </a:cubicBezTo>
                    <a:close/>
                    <a:moveTo>
                      <a:pt x="327" y="8"/>
                    </a:moveTo>
                    <a:cubicBezTo>
                      <a:pt x="327" y="8"/>
                      <a:pt x="327" y="8"/>
                      <a:pt x="327" y="8"/>
                    </a:cubicBezTo>
                    <a:cubicBezTo>
                      <a:pt x="330" y="8"/>
                      <a:pt x="331" y="6"/>
                      <a:pt x="331" y="4"/>
                    </a:cubicBezTo>
                    <a:cubicBezTo>
                      <a:pt x="331" y="4"/>
                      <a:pt x="331" y="4"/>
                      <a:pt x="331" y="4"/>
                    </a:cubicBezTo>
                    <a:cubicBezTo>
                      <a:pt x="331" y="2"/>
                      <a:pt x="330" y="0"/>
                      <a:pt x="327" y="0"/>
                    </a:cubicBezTo>
                    <a:cubicBezTo>
                      <a:pt x="327" y="0"/>
                      <a:pt x="327" y="0"/>
                      <a:pt x="327" y="0"/>
                    </a:cubicBezTo>
                    <a:cubicBezTo>
                      <a:pt x="325" y="0"/>
                      <a:pt x="323" y="2"/>
                      <a:pt x="323" y="4"/>
                    </a:cubicBezTo>
                    <a:cubicBezTo>
                      <a:pt x="323" y="6"/>
                      <a:pt x="325" y="8"/>
                      <a:pt x="327" y="8"/>
                    </a:cubicBezTo>
                    <a:close/>
                    <a:moveTo>
                      <a:pt x="307" y="8"/>
                    </a:moveTo>
                    <a:cubicBezTo>
                      <a:pt x="307" y="8"/>
                      <a:pt x="307" y="8"/>
                      <a:pt x="307" y="8"/>
                    </a:cubicBezTo>
                    <a:cubicBezTo>
                      <a:pt x="309" y="8"/>
                      <a:pt x="311" y="6"/>
                      <a:pt x="311" y="4"/>
                    </a:cubicBezTo>
                    <a:cubicBezTo>
                      <a:pt x="311" y="4"/>
                      <a:pt x="311" y="4"/>
                      <a:pt x="311" y="4"/>
                    </a:cubicBezTo>
                    <a:cubicBezTo>
                      <a:pt x="311" y="2"/>
                      <a:pt x="309" y="0"/>
                      <a:pt x="307" y="0"/>
                    </a:cubicBezTo>
                    <a:cubicBezTo>
                      <a:pt x="307" y="0"/>
                      <a:pt x="307" y="0"/>
                      <a:pt x="307" y="0"/>
                    </a:cubicBezTo>
                    <a:cubicBezTo>
                      <a:pt x="305" y="0"/>
                      <a:pt x="303" y="2"/>
                      <a:pt x="303" y="4"/>
                    </a:cubicBezTo>
                    <a:cubicBezTo>
                      <a:pt x="303" y="6"/>
                      <a:pt x="305" y="8"/>
                      <a:pt x="307" y="8"/>
                    </a:cubicBezTo>
                    <a:close/>
                    <a:moveTo>
                      <a:pt x="287" y="8"/>
                    </a:moveTo>
                    <a:cubicBezTo>
                      <a:pt x="287" y="8"/>
                      <a:pt x="287" y="8"/>
                      <a:pt x="287" y="8"/>
                    </a:cubicBezTo>
                    <a:cubicBezTo>
                      <a:pt x="289" y="8"/>
                      <a:pt x="291" y="6"/>
                      <a:pt x="291" y="4"/>
                    </a:cubicBezTo>
                    <a:cubicBezTo>
                      <a:pt x="291" y="4"/>
                      <a:pt x="291" y="4"/>
                      <a:pt x="291" y="4"/>
                    </a:cubicBezTo>
                    <a:cubicBezTo>
                      <a:pt x="291" y="2"/>
                      <a:pt x="289" y="0"/>
                      <a:pt x="287" y="0"/>
                    </a:cubicBezTo>
                    <a:cubicBezTo>
                      <a:pt x="287" y="0"/>
                      <a:pt x="287" y="0"/>
                      <a:pt x="287" y="0"/>
                    </a:cubicBezTo>
                    <a:cubicBezTo>
                      <a:pt x="285" y="0"/>
                      <a:pt x="283" y="2"/>
                      <a:pt x="283" y="4"/>
                    </a:cubicBezTo>
                    <a:cubicBezTo>
                      <a:pt x="283" y="6"/>
                      <a:pt x="285" y="8"/>
                      <a:pt x="287" y="8"/>
                    </a:cubicBezTo>
                    <a:close/>
                    <a:moveTo>
                      <a:pt x="267" y="8"/>
                    </a:moveTo>
                    <a:cubicBezTo>
                      <a:pt x="267" y="8"/>
                      <a:pt x="267" y="8"/>
                      <a:pt x="267" y="8"/>
                    </a:cubicBezTo>
                    <a:cubicBezTo>
                      <a:pt x="269" y="8"/>
                      <a:pt x="271" y="6"/>
                      <a:pt x="271" y="4"/>
                    </a:cubicBezTo>
                    <a:cubicBezTo>
                      <a:pt x="271" y="4"/>
                      <a:pt x="271" y="4"/>
                      <a:pt x="271" y="4"/>
                    </a:cubicBezTo>
                    <a:cubicBezTo>
                      <a:pt x="271" y="2"/>
                      <a:pt x="269" y="0"/>
                      <a:pt x="267" y="0"/>
                    </a:cubicBezTo>
                    <a:cubicBezTo>
                      <a:pt x="267" y="0"/>
                      <a:pt x="267" y="0"/>
                      <a:pt x="267" y="0"/>
                    </a:cubicBezTo>
                    <a:cubicBezTo>
                      <a:pt x="264" y="0"/>
                      <a:pt x="263" y="2"/>
                      <a:pt x="263" y="4"/>
                    </a:cubicBezTo>
                    <a:cubicBezTo>
                      <a:pt x="263" y="6"/>
                      <a:pt x="264" y="8"/>
                      <a:pt x="267" y="8"/>
                    </a:cubicBezTo>
                    <a:close/>
                    <a:moveTo>
                      <a:pt x="246" y="8"/>
                    </a:moveTo>
                    <a:cubicBezTo>
                      <a:pt x="246" y="8"/>
                      <a:pt x="246" y="8"/>
                      <a:pt x="246" y="8"/>
                    </a:cubicBezTo>
                    <a:cubicBezTo>
                      <a:pt x="249" y="8"/>
                      <a:pt x="250" y="6"/>
                      <a:pt x="250" y="4"/>
                    </a:cubicBezTo>
                    <a:cubicBezTo>
                      <a:pt x="250" y="4"/>
                      <a:pt x="250" y="4"/>
                      <a:pt x="250" y="4"/>
                    </a:cubicBezTo>
                    <a:cubicBezTo>
                      <a:pt x="250" y="2"/>
                      <a:pt x="249" y="0"/>
                      <a:pt x="246" y="0"/>
                    </a:cubicBezTo>
                    <a:cubicBezTo>
                      <a:pt x="246" y="0"/>
                      <a:pt x="246" y="0"/>
                      <a:pt x="246" y="0"/>
                    </a:cubicBezTo>
                    <a:cubicBezTo>
                      <a:pt x="244" y="0"/>
                      <a:pt x="242" y="2"/>
                      <a:pt x="242" y="4"/>
                    </a:cubicBezTo>
                    <a:cubicBezTo>
                      <a:pt x="242" y="6"/>
                      <a:pt x="244" y="8"/>
                      <a:pt x="246" y="8"/>
                    </a:cubicBezTo>
                    <a:close/>
                    <a:moveTo>
                      <a:pt x="226" y="8"/>
                    </a:moveTo>
                    <a:cubicBezTo>
                      <a:pt x="226" y="8"/>
                      <a:pt x="226" y="8"/>
                      <a:pt x="226" y="8"/>
                    </a:cubicBezTo>
                    <a:cubicBezTo>
                      <a:pt x="228" y="8"/>
                      <a:pt x="230" y="6"/>
                      <a:pt x="230" y="4"/>
                    </a:cubicBezTo>
                    <a:cubicBezTo>
                      <a:pt x="230" y="4"/>
                      <a:pt x="230" y="4"/>
                      <a:pt x="230" y="4"/>
                    </a:cubicBezTo>
                    <a:cubicBezTo>
                      <a:pt x="230" y="2"/>
                      <a:pt x="228" y="0"/>
                      <a:pt x="226" y="0"/>
                    </a:cubicBezTo>
                    <a:cubicBezTo>
                      <a:pt x="226" y="0"/>
                      <a:pt x="226" y="0"/>
                      <a:pt x="226" y="0"/>
                    </a:cubicBezTo>
                    <a:cubicBezTo>
                      <a:pt x="224" y="0"/>
                      <a:pt x="222" y="2"/>
                      <a:pt x="222" y="4"/>
                    </a:cubicBezTo>
                    <a:cubicBezTo>
                      <a:pt x="222" y="6"/>
                      <a:pt x="224" y="8"/>
                      <a:pt x="226" y="8"/>
                    </a:cubicBezTo>
                    <a:close/>
                    <a:moveTo>
                      <a:pt x="206" y="8"/>
                    </a:moveTo>
                    <a:cubicBezTo>
                      <a:pt x="206" y="8"/>
                      <a:pt x="206" y="8"/>
                      <a:pt x="206" y="8"/>
                    </a:cubicBezTo>
                    <a:cubicBezTo>
                      <a:pt x="208" y="8"/>
                      <a:pt x="210" y="6"/>
                      <a:pt x="210" y="4"/>
                    </a:cubicBezTo>
                    <a:cubicBezTo>
                      <a:pt x="210" y="4"/>
                      <a:pt x="210" y="4"/>
                      <a:pt x="210" y="4"/>
                    </a:cubicBezTo>
                    <a:cubicBezTo>
                      <a:pt x="210" y="2"/>
                      <a:pt x="208" y="0"/>
                      <a:pt x="206" y="0"/>
                    </a:cubicBezTo>
                    <a:cubicBezTo>
                      <a:pt x="206" y="0"/>
                      <a:pt x="206" y="0"/>
                      <a:pt x="206" y="0"/>
                    </a:cubicBezTo>
                    <a:cubicBezTo>
                      <a:pt x="204" y="0"/>
                      <a:pt x="202" y="2"/>
                      <a:pt x="202" y="4"/>
                    </a:cubicBezTo>
                    <a:cubicBezTo>
                      <a:pt x="202" y="6"/>
                      <a:pt x="204" y="8"/>
                      <a:pt x="206" y="8"/>
                    </a:cubicBezTo>
                    <a:close/>
                    <a:moveTo>
                      <a:pt x="186" y="8"/>
                    </a:moveTo>
                    <a:cubicBezTo>
                      <a:pt x="186" y="8"/>
                      <a:pt x="186" y="8"/>
                      <a:pt x="186" y="8"/>
                    </a:cubicBezTo>
                    <a:cubicBezTo>
                      <a:pt x="188" y="8"/>
                      <a:pt x="190" y="6"/>
                      <a:pt x="190" y="4"/>
                    </a:cubicBezTo>
                    <a:cubicBezTo>
                      <a:pt x="190" y="4"/>
                      <a:pt x="190" y="4"/>
                      <a:pt x="190" y="4"/>
                    </a:cubicBezTo>
                    <a:cubicBezTo>
                      <a:pt x="190" y="2"/>
                      <a:pt x="188" y="0"/>
                      <a:pt x="186" y="0"/>
                    </a:cubicBezTo>
                    <a:cubicBezTo>
                      <a:pt x="186" y="0"/>
                      <a:pt x="186" y="0"/>
                      <a:pt x="186" y="0"/>
                    </a:cubicBezTo>
                    <a:cubicBezTo>
                      <a:pt x="184" y="0"/>
                      <a:pt x="182" y="2"/>
                      <a:pt x="182" y="4"/>
                    </a:cubicBezTo>
                    <a:cubicBezTo>
                      <a:pt x="182" y="6"/>
                      <a:pt x="184" y="8"/>
                      <a:pt x="186" y="8"/>
                    </a:cubicBezTo>
                    <a:close/>
                    <a:moveTo>
                      <a:pt x="166" y="8"/>
                    </a:moveTo>
                    <a:cubicBezTo>
                      <a:pt x="166" y="8"/>
                      <a:pt x="166" y="8"/>
                      <a:pt x="166" y="8"/>
                    </a:cubicBezTo>
                    <a:cubicBezTo>
                      <a:pt x="168" y="8"/>
                      <a:pt x="170" y="6"/>
                      <a:pt x="170" y="4"/>
                    </a:cubicBezTo>
                    <a:cubicBezTo>
                      <a:pt x="170" y="4"/>
                      <a:pt x="170" y="4"/>
                      <a:pt x="170" y="4"/>
                    </a:cubicBezTo>
                    <a:cubicBezTo>
                      <a:pt x="170" y="2"/>
                      <a:pt x="168" y="0"/>
                      <a:pt x="166" y="0"/>
                    </a:cubicBezTo>
                    <a:cubicBezTo>
                      <a:pt x="166" y="0"/>
                      <a:pt x="166" y="0"/>
                      <a:pt x="166" y="0"/>
                    </a:cubicBezTo>
                    <a:cubicBezTo>
                      <a:pt x="163" y="0"/>
                      <a:pt x="162" y="2"/>
                      <a:pt x="162" y="4"/>
                    </a:cubicBezTo>
                    <a:cubicBezTo>
                      <a:pt x="162" y="6"/>
                      <a:pt x="163" y="8"/>
                      <a:pt x="166" y="8"/>
                    </a:cubicBezTo>
                    <a:close/>
                    <a:moveTo>
                      <a:pt x="145" y="8"/>
                    </a:moveTo>
                    <a:cubicBezTo>
                      <a:pt x="145" y="8"/>
                      <a:pt x="145" y="8"/>
                      <a:pt x="145" y="8"/>
                    </a:cubicBezTo>
                    <a:cubicBezTo>
                      <a:pt x="148" y="8"/>
                      <a:pt x="149" y="6"/>
                      <a:pt x="149" y="4"/>
                    </a:cubicBezTo>
                    <a:cubicBezTo>
                      <a:pt x="149" y="4"/>
                      <a:pt x="149" y="4"/>
                      <a:pt x="149" y="4"/>
                    </a:cubicBezTo>
                    <a:cubicBezTo>
                      <a:pt x="149" y="2"/>
                      <a:pt x="148" y="0"/>
                      <a:pt x="145" y="0"/>
                    </a:cubicBezTo>
                    <a:cubicBezTo>
                      <a:pt x="145" y="0"/>
                      <a:pt x="145" y="0"/>
                      <a:pt x="145" y="0"/>
                    </a:cubicBezTo>
                    <a:cubicBezTo>
                      <a:pt x="143" y="0"/>
                      <a:pt x="141" y="2"/>
                      <a:pt x="141" y="4"/>
                    </a:cubicBezTo>
                    <a:cubicBezTo>
                      <a:pt x="141" y="6"/>
                      <a:pt x="143" y="8"/>
                      <a:pt x="145" y="8"/>
                    </a:cubicBezTo>
                    <a:close/>
                    <a:moveTo>
                      <a:pt x="125" y="8"/>
                    </a:moveTo>
                    <a:cubicBezTo>
                      <a:pt x="125" y="8"/>
                      <a:pt x="125" y="8"/>
                      <a:pt x="125" y="8"/>
                    </a:cubicBezTo>
                    <a:cubicBezTo>
                      <a:pt x="127" y="8"/>
                      <a:pt x="129" y="6"/>
                      <a:pt x="129" y="4"/>
                    </a:cubicBezTo>
                    <a:cubicBezTo>
                      <a:pt x="129" y="4"/>
                      <a:pt x="129" y="4"/>
                      <a:pt x="129" y="4"/>
                    </a:cubicBezTo>
                    <a:cubicBezTo>
                      <a:pt x="129" y="2"/>
                      <a:pt x="127" y="0"/>
                      <a:pt x="125" y="0"/>
                    </a:cubicBezTo>
                    <a:cubicBezTo>
                      <a:pt x="125" y="0"/>
                      <a:pt x="125" y="0"/>
                      <a:pt x="125" y="0"/>
                    </a:cubicBezTo>
                    <a:cubicBezTo>
                      <a:pt x="123" y="0"/>
                      <a:pt x="121" y="2"/>
                      <a:pt x="121" y="4"/>
                    </a:cubicBezTo>
                    <a:cubicBezTo>
                      <a:pt x="121" y="6"/>
                      <a:pt x="123" y="8"/>
                      <a:pt x="125" y="8"/>
                    </a:cubicBezTo>
                    <a:close/>
                    <a:moveTo>
                      <a:pt x="105" y="8"/>
                    </a:moveTo>
                    <a:cubicBezTo>
                      <a:pt x="105" y="8"/>
                      <a:pt x="105" y="8"/>
                      <a:pt x="105" y="8"/>
                    </a:cubicBezTo>
                    <a:cubicBezTo>
                      <a:pt x="107" y="8"/>
                      <a:pt x="109" y="6"/>
                      <a:pt x="109" y="4"/>
                    </a:cubicBezTo>
                    <a:cubicBezTo>
                      <a:pt x="109" y="4"/>
                      <a:pt x="109" y="4"/>
                      <a:pt x="109" y="4"/>
                    </a:cubicBezTo>
                    <a:cubicBezTo>
                      <a:pt x="109" y="2"/>
                      <a:pt x="107" y="0"/>
                      <a:pt x="105" y="0"/>
                    </a:cubicBezTo>
                    <a:cubicBezTo>
                      <a:pt x="105" y="0"/>
                      <a:pt x="105" y="0"/>
                      <a:pt x="105" y="0"/>
                    </a:cubicBezTo>
                    <a:cubicBezTo>
                      <a:pt x="103" y="0"/>
                      <a:pt x="101" y="2"/>
                      <a:pt x="101" y="4"/>
                    </a:cubicBezTo>
                    <a:cubicBezTo>
                      <a:pt x="101" y="6"/>
                      <a:pt x="103" y="8"/>
                      <a:pt x="105" y="8"/>
                    </a:cubicBezTo>
                    <a:close/>
                    <a:moveTo>
                      <a:pt x="85" y="8"/>
                    </a:moveTo>
                    <a:cubicBezTo>
                      <a:pt x="85" y="8"/>
                      <a:pt x="85" y="8"/>
                      <a:pt x="85" y="8"/>
                    </a:cubicBezTo>
                    <a:cubicBezTo>
                      <a:pt x="87" y="8"/>
                      <a:pt x="89" y="6"/>
                      <a:pt x="89" y="4"/>
                    </a:cubicBezTo>
                    <a:cubicBezTo>
                      <a:pt x="89" y="4"/>
                      <a:pt x="89" y="4"/>
                      <a:pt x="89" y="4"/>
                    </a:cubicBezTo>
                    <a:cubicBezTo>
                      <a:pt x="89" y="2"/>
                      <a:pt x="87" y="0"/>
                      <a:pt x="85" y="0"/>
                    </a:cubicBezTo>
                    <a:cubicBezTo>
                      <a:pt x="85" y="0"/>
                      <a:pt x="85" y="0"/>
                      <a:pt x="85" y="0"/>
                    </a:cubicBezTo>
                    <a:cubicBezTo>
                      <a:pt x="82" y="0"/>
                      <a:pt x="81" y="2"/>
                      <a:pt x="81" y="4"/>
                    </a:cubicBezTo>
                    <a:cubicBezTo>
                      <a:pt x="81" y="6"/>
                      <a:pt x="82" y="8"/>
                      <a:pt x="85" y="8"/>
                    </a:cubicBezTo>
                    <a:close/>
                    <a:moveTo>
                      <a:pt x="64" y="8"/>
                    </a:moveTo>
                    <a:cubicBezTo>
                      <a:pt x="64" y="8"/>
                      <a:pt x="64" y="8"/>
                      <a:pt x="64" y="8"/>
                    </a:cubicBezTo>
                    <a:cubicBezTo>
                      <a:pt x="67" y="8"/>
                      <a:pt x="68" y="6"/>
                      <a:pt x="68" y="4"/>
                    </a:cubicBezTo>
                    <a:cubicBezTo>
                      <a:pt x="68" y="4"/>
                      <a:pt x="68" y="4"/>
                      <a:pt x="68" y="4"/>
                    </a:cubicBezTo>
                    <a:cubicBezTo>
                      <a:pt x="68" y="2"/>
                      <a:pt x="67" y="0"/>
                      <a:pt x="64" y="0"/>
                    </a:cubicBezTo>
                    <a:cubicBezTo>
                      <a:pt x="64" y="0"/>
                      <a:pt x="64" y="0"/>
                      <a:pt x="64" y="0"/>
                    </a:cubicBezTo>
                    <a:cubicBezTo>
                      <a:pt x="62" y="0"/>
                      <a:pt x="60" y="2"/>
                      <a:pt x="60" y="4"/>
                    </a:cubicBezTo>
                    <a:cubicBezTo>
                      <a:pt x="60" y="6"/>
                      <a:pt x="62" y="8"/>
                      <a:pt x="64" y="8"/>
                    </a:cubicBezTo>
                    <a:close/>
                    <a:moveTo>
                      <a:pt x="44" y="8"/>
                    </a:moveTo>
                    <a:cubicBezTo>
                      <a:pt x="44" y="8"/>
                      <a:pt x="44" y="8"/>
                      <a:pt x="44" y="8"/>
                    </a:cubicBezTo>
                    <a:cubicBezTo>
                      <a:pt x="46" y="8"/>
                      <a:pt x="48" y="6"/>
                      <a:pt x="48" y="4"/>
                    </a:cubicBezTo>
                    <a:cubicBezTo>
                      <a:pt x="48" y="4"/>
                      <a:pt x="48" y="4"/>
                      <a:pt x="48" y="4"/>
                    </a:cubicBezTo>
                    <a:cubicBezTo>
                      <a:pt x="48" y="2"/>
                      <a:pt x="46" y="0"/>
                      <a:pt x="44" y="0"/>
                    </a:cubicBezTo>
                    <a:cubicBezTo>
                      <a:pt x="44" y="0"/>
                      <a:pt x="44" y="0"/>
                      <a:pt x="44" y="0"/>
                    </a:cubicBezTo>
                    <a:cubicBezTo>
                      <a:pt x="42" y="0"/>
                      <a:pt x="40" y="2"/>
                      <a:pt x="40" y="4"/>
                    </a:cubicBezTo>
                    <a:cubicBezTo>
                      <a:pt x="40" y="6"/>
                      <a:pt x="42" y="8"/>
                      <a:pt x="44" y="8"/>
                    </a:cubicBezTo>
                    <a:close/>
                    <a:moveTo>
                      <a:pt x="24" y="8"/>
                    </a:moveTo>
                    <a:cubicBezTo>
                      <a:pt x="24" y="8"/>
                      <a:pt x="24" y="8"/>
                      <a:pt x="24" y="8"/>
                    </a:cubicBezTo>
                    <a:cubicBezTo>
                      <a:pt x="26" y="8"/>
                      <a:pt x="28" y="6"/>
                      <a:pt x="28" y="4"/>
                    </a:cubicBezTo>
                    <a:cubicBezTo>
                      <a:pt x="28" y="4"/>
                      <a:pt x="28" y="4"/>
                      <a:pt x="28" y="4"/>
                    </a:cubicBezTo>
                    <a:cubicBezTo>
                      <a:pt x="28" y="2"/>
                      <a:pt x="26" y="0"/>
                      <a:pt x="24" y="0"/>
                    </a:cubicBezTo>
                    <a:cubicBezTo>
                      <a:pt x="24" y="0"/>
                      <a:pt x="24" y="0"/>
                      <a:pt x="24" y="0"/>
                    </a:cubicBezTo>
                    <a:cubicBezTo>
                      <a:pt x="22" y="0"/>
                      <a:pt x="20" y="2"/>
                      <a:pt x="20" y="4"/>
                    </a:cubicBezTo>
                    <a:cubicBezTo>
                      <a:pt x="20" y="6"/>
                      <a:pt x="22" y="8"/>
                      <a:pt x="24" y="8"/>
                    </a:cubicBezTo>
                    <a:close/>
                    <a:moveTo>
                      <a:pt x="6" y="7"/>
                    </a:moveTo>
                    <a:cubicBezTo>
                      <a:pt x="7" y="6"/>
                      <a:pt x="8" y="5"/>
                      <a:pt x="8" y="4"/>
                    </a:cubicBezTo>
                    <a:cubicBezTo>
                      <a:pt x="8" y="3"/>
                      <a:pt x="7" y="2"/>
                      <a:pt x="6" y="1"/>
                    </a:cubicBezTo>
                    <a:cubicBezTo>
                      <a:pt x="5" y="0"/>
                      <a:pt x="2" y="0"/>
                      <a:pt x="1" y="1"/>
                    </a:cubicBezTo>
                    <a:cubicBezTo>
                      <a:pt x="0" y="2"/>
                      <a:pt x="0" y="3"/>
                      <a:pt x="0" y="4"/>
                    </a:cubicBezTo>
                    <a:cubicBezTo>
                      <a:pt x="0" y="5"/>
                      <a:pt x="0" y="6"/>
                      <a:pt x="1" y="7"/>
                    </a:cubicBezTo>
                    <a:cubicBezTo>
                      <a:pt x="2" y="8"/>
                      <a:pt x="3" y="8"/>
                      <a:pt x="4" y="8"/>
                    </a:cubicBezTo>
                    <a:cubicBezTo>
                      <a:pt x="5" y="8"/>
                      <a:pt x="6" y="8"/>
                      <a:pt x="6" y="7"/>
                    </a:cubicBezTo>
                    <a:close/>
                  </a:path>
                </a:pathLst>
              </a:custGeom>
              <a:solidFill>
                <a:schemeClr val="tx1">
                  <a:lumMod val="60000"/>
                  <a:lumOff val="40000"/>
                </a:schemeClr>
              </a:solidFill>
              <a:ln>
                <a:solidFill>
                  <a:srgbClr val="D4C6B1"/>
                </a:solidFill>
              </a:ln>
            </p:spPr>
            <p:txBody>
              <a:bodyPr vert="horz" wrap="square" lIns="91440" tIns="45720" rIns="91440" bIns="45720" numCol="1" anchor="t" anchorCtr="0" compatLnSpc="1">
                <a:prstTxWarp prst="textNoShape">
                  <a:avLst/>
                </a:prstTxWarp>
              </a:bodyPr>
              <a:lstStyle/>
              <a:p>
                <a:endParaRPr lang="ru-RU" sz="2000" b="1"/>
              </a:p>
            </p:txBody>
          </p:sp>
        </p:grpSp>
        <p:grpSp>
          <p:nvGrpSpPr>
            <p:cNvPr id="9" name="Group 4">
              <a:extLst>
                <a:ext uri="{FF2B5EF4-FFF2-40B4-BE49-F238E27FC236}">
                  <a16:creationId xmlns:a16="http://schemas.microsoft.com/office/drawing/2014/main" id="{1E7727BC-66E5-4272-AA01-E5945B105CB5}"/>
                </a:ext>
              </a:extLst>
            </p:cNvPr>
            <p:cNvGrpSpPr/>
            <p:nvPr/>
          </p:nvGrpSpPr>
          <p:grpSpPr>
            <a:xfrm>
              <a:off x="364621" y="2543350"/>
              <a:ext cx="11048308" cy="2932154"/>
              <a:chOff x="364621" y="2543350"/>
              <a:chExt cx="11048308" cy="2932154"/>
            </a:xfrm>
          </p:grpSpPr>
          <p:sp>
            <p:nvSpPr>
              <p:cNvPr id="10" name="Rectangle 5">
                <a:extLst>
                  <a:ext uri="{FF2B5EF4-FFF2-40B4-BE49-F238E27FC236}">
                    <a16:creationId xmlns:a16="http://schemas.microsoft.com/office/drawing/2014/main" id="{C3FEB995-3AB9-48F4-8D18-F562C7287BBC}"/>
                  </a:ext>
                </a:extLst>
              </p:cNvPr>
              <p:cNvSpPr/>
              <p:nvPr/>
            </p:nvSpPr>
            <p:spPr>
              <a:xfrm>
                <a:off x="8212290" y="2546312"/>
                <a:ext cx="3200639" cy="432702"/>
              </a:xfrm>
              <a:prstGeom prst="rect">
                <a:avLst/>
              </a:prstGeom>
            </p:spPr>
            <p:txBody>
              <a:bodyPr wrap="square">
                <a:spAutoFit/>
              </a:bodyPr>
              <a:lstStyle/>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السوق</a:t>
                </a:r>
                <a:endParaRPr lang="en-US" sz="2400" dirty="0">
                  <a:latin typeface="Bahij TheSansArabic Plain" panose="02040503050201020203" pitchFamily="18" charset="-78"/>
                  <a:cs typeface="Bahij TheSansArabic Plain" panose="02040503050201020203" pitchFamily="18" charset="-78"/>
                </a:endParaRPr>
              </a:p>
            </p:txBody>
          </p:sp>
          <p:sp>
            <p:nvSpPr>
              <p:cNvPr id="11" name="Rectangle 6">
                <a:extLst>
                  <a:ext uri="{FF2B5EF4-FFF2-40B4-BE49-F238E27FC236}">
                    <a16:creationId xmlns:a16="http://schemas.microsoft.com/office/drawing/2014/main" id="{7F35C341-DBB6-4BBB-9408-F4DA28292564}"/>
                  </a:ext>
                </a:extLst>
              </p:cNvPr>
              <p:cNvSpPr/>
              <p:nvPr/>
            </p:nvSpPr>
            <p:spPr>
              <a:xfrm>
                <a:off x="8368053" y="5042802"/>
                <a:ext cx="2818999" cy="432702"/>
              </a:xfrm>
              <a:prstGeom prst="rect">
                <a:avLst/>
              </a:prstGeom>
            </p:spPr>
            <p:txBody>
              <a:bodyPr wrap="square">
                <a:spAutoFit/>
              </a:bodyPr>
              <a:lstStyle/>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الموردون</a:t>
                </a:r>
                <a:endParaRPr lang="en-US" sz="2400" dirty="0">
                  <a:latin typeface="Bahij TheSansArabic Plain" panose="02040503050201020203" pitchFamily="18" charset="-78"/>
                  <a:cs typeface="Bahij TheSansArabic Plain" panose="02040503050201020203" pitchFamily="18" charset="-78"/>
                </a:endParaRPr>
              </a:p>
            </p:txBody>
          </p:sp>
          <p:sp>
            <p:nvSpPr>
              <p:cNvPr id="12" name="Rectangle 7">
                <a:extLst>
                  <a:ext uri="{FF2B5EF4-FFF2-40B4-BE49-F238E27FC236}">
                    <a16:creationId xmlns:a16="http://schemas.microsoft.com/office/drawing/2014/main" id="{36242F54-5E00-4FDA-BFFC-5E16E18DE617}"/>
                  </a:ext>
                </a:extLst>
              </p:cNvPr>
              <p:cNvSpPr/>
              <p:nvPr/>
            </p:nvSpPr>
            <p:spPr>
              <a:xfrm>
                <a:off x="364621" y="2543350"/>
                <a:ext cx="3086476" cy="432702"/>
              </a:xfrm>
              <a:prstGeom prst="rect">
                <a:avLst/>
              </a:prstGeom>
            </p:spPr>
            <p:txBody>
              <a:bodyPr wrap="square">
                <a:spAutoFit/>
              </a:bodyPr>
              <a:lstStyle/>
              <a:p>
                <a:pPr algn="ctr"/>
                <a:r>
                  <a:rPr lang="ar-SA" sz="1800" dirty="0">
                    <a:effectLst/>
                    <a:latin typeface="Calibri" panose="020F0502020204030204" pitchFamily="34" charset="0"/>
                    <a:ea typeface="Times New Roman" panose="02020603050405020304" pitchFamily="18" charset="0"/>
                    <a:cs typeface="Arial" panose="020B0604020202020204" pitchFamily="34" charset="0"/>
                  </a:rPr>
                  <a:t>التكنولوجيا</a:t>
                </a:r>
                <a:endParaRPr lang="ar-EG" sz="2400" dirty="0">
                  <a:latin typeface="Bahij TheSansArabic Plain" panose="02040503050201020203" pitchFamily="18" charset="-78"/>
                  <a:ea typeface="Calibri" panose="020F0502020204030204" pitchFamily="34" charset="0"/>
                  <a:cs typeface="Bahij TheSansArabic Plain" panose="02040503050201020203" pitchFamily="18" charset="-78"/>
                </a:endParaRPr>
              </a:p>
            </p:txBody>
          </p:sp>
        </p:grpSp>
      </p:grpSp>
      <p:sp>
        <p:nvSpPr>
          <p:cNvPr id="2" name="مربع نص 1">
            <a:extLst>
              <a:ext uri="{FF2B5EF4-FFF2-40B4-BE49-F238E27FC236}">
                <a16:creationId xmlns:a16="http://schemas.microsoft.com/office/drawing/2014/main" id="{4F0C1FFD-6FF8-831A-2E19-6DE87DBC1DF7}"/>
              </a:ext>
            </a:extLst>
          </p:cNvPr>
          <p:cNvSpPr txBox="1"/>
          <p:nvPr/>
        </p:nvSpPr>
        <p:spPr>
          <a:xfrm>
            <a:off x="464457" y="6560455"/>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2920310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20B8326C-7AD8-4451-85FE-8FDC28C9BA8A}"/>
              </a:ext>
            </a:extLst>
          </p:cNvPr>
          <p:cNvSpPr txBox="1"/>
          <p:nvPr/>
        </p:nvSpPr>
        <p:spPr>
          <a:xfrm>
            <a:off x="2123017" y="191644"/>
            <a:ext cx="7945966" cy="1179747"/>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الاتجاهات العالمية الحديثة</a:t>
            </a:r>
            <a:endParaRPr lang="ar-EG" sz="2800" b="1"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 (التحول الرقمي، الذكاء الاصطناعي، سلاسل الإمداد الخضراء).</a:t>
            </a:r>
            <a:endParaRPr lang="en-US" sz="2000" b="1"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19">
            <a:extLst>
              <a:ext uri="{FF2B5EF4-FFF2-40B4-BE49-F238E27FC236}">
                <a16:creationId xmlns:a16="http://schemas.microsoft.com/office/drawing/2014/main" id="{F4606A40-A37B-4F19-96CF-9A1B1359AF47}"/>
              </a:ext>
            </a:extLst>
          </p:cNvPr>
          <p:cNvGrpSpPr/>
          <p:nvPr/>
        </p:nvGrpSpPr>
        <p:grpSpPr>
          <a:xfrm>
            <a:off x="2875616" y="2071686"/>
            <a:ext cx="6440768" cy="1935696"/>
            <a:chOff x="1623462" y="1536233"/>
            <a:chExt cx="8945077" cy="2688336"/>
          </a:xfrm>
          <a:solidFill>
            <a:srgbClr val="4B4A8B"/>
          </a:solidFill>
        </p:grpSpPr>
        <p:sp>
          <p:nvSpPr>
            <p:cNvPr id="8" name="Circle">
              <a:extLst>
                <a:ext uri="{FF2B5EF4-FFF2-40B4-BE49-F238E27FC236}">
                  <a16:creationId xmlns:a16="http://schemas.microsoft.com/office/drawing/2014/main" id="{82A82FB8-BE1F-4C16-8DC2-45B3FE231B4F}"/>
                </a:ext>
              </a:extLst>
            </p:cNvPr>
            <p:cNvSpPr/>
            <p:nvPr/>
          </p:nvSpPr>
          <p:spPr>
            <a:xfrm>
              <a:off x="5363077" y="2130135"/>
              <a:ext cx="1475374" cy="1475374"/>
            </a:xfrm>
            <a:prstGeom prst="ellipse">
              <a:avLst/>
            </a:pr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a:p>
          </p:txBody>
        </p:sp>
        <p:sp>
          <p:nvSpPr>
            <p:cNvPr id="9" name="Circle">
              <a:extLst>
                <a:ext uri="{FF2B5EF4-FFF2-40B4-BE49-F238E27FC236}">
                  <a16:creationId xmlns:a16="http://schemas.microsoft.com/office/drawing/2014/main" id="{8FADADF1-9360-47B9-8427-41D45F254673}"/>
                </a:ext>
              </a:extLst>
            </p:cNvPr>
            <p:cNvSpPr/>
            <p:nvPr/>
          </p:nvSpPr>
          <p:spPr>
            <a:xfrm>
              <a:off x="2237289" y="2130135"/>
              <a:ext cx="1475374" cy="1475374"/>
            </a:xfrm>
            <a:prstGeom prst="ellipse">
              <a:avLst/>
            </a:pr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a:p>
          </p:txBody>
        </p:sp>
        <p:sp>
          <p:nvSpPr>
            <p:cNvPr id="10" name="Circle">
              <a:extLst>
                <a:ext uri="{FF2B5EF4-FFF2-40B4-BE49-F238E27FC236}">
                  <a16:creationId xmlns:a16="http://schemas.microsoft.com/office/drawing/2014/main" id="{A23BD938-1F88-4C70-BA66-7E4505AFE07E}"/>
                </a:ext>
              </a:extLst>
            </p:cNvPr>
            <p:cNvSpPr/>
            <p:nvPr/>
          </p:nvSpPr>
          <p:spPr>
            <a:xfrm>
              <a:off x="8488864" y="2130135"/>
              <a:ext cx="1475374" cy="1475374"/>
            </a:xfrm>
            <a:prstGeom prst="ellipse">
              <a:avLst/>
            </a:pr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a:p>
          </p:txBody>
        </p:sp>
        <p:sp>
          <p:nvSpPr>
            <p:cNvPr id="11" name="Shape">
              <a:extLst>
                <a:ext uri="{FF2B5EF4-FFF2-40B4-BE49-F238E27FC236}">
                  <a16:creationId xmlns:a16="http://schemas.microsoft.com/office/drawing/2014/main" id="{5BB3D29C-5DC5-419F-B481-EB0C18F653AD}"/>
                </a:ext>
              </a:extLst>
            </p:cNvPr>
            <p:cNvSpPr/>
            <p:nvPr/>
          </p:nvSpPr>
          <p:spPr>
            <a:xfrm>
              <a:off x="1623462" y="1536233"/>
              <a:ext cx="5964004" cy="2688336"/>
            </a:xfrm>
            <a:custGeom>
              <a:avLst/>
              <a:gdLst/>
              <a:ahLst/>
              <a:cxnLst>
                <a:cxn ang="0">
                  <a:pos x="wd2" y="hd2"/>
                </a:cxn>
                <a:cxn ang="5400000">
                  <a:pos x="wd2" y="hd2"/>
                </a:cxn>
                <a:cxn ang="10800000">
                  <a:pos x="wd2" y="hd2"/>
                </a:cxn>
                <a:cxn ang="16200000">
                  <a:pos x="wd2" y="hd2"/>
                </a:cxn>
              </a:cxnLst>
              <a:rect l="0" t="0" r="r" b="b"/>
              <a:pathLst>
                <a:path w="21600" h="21600" extrusionOk="0">
                  <a:moveTo>
                    <a:pt x="12249" y="9631"/>
                  </a:moveTo>
                  <a:lnTo>
                    <a:pt x="12577" y="8876"/>
                  </a:lnTo>
                  <a:lnTo>
                    <a:pt x="13958" y="5809"/>
                  </a:lnTo>
                  <a:cubicBezTo>
                    <a:pt x="14558" y="4476"/>
                    <a:pt x="15351" y="3747"/>
                    <a:pt x="16189" y="3747"/>
                  </a:cubicBezTo>
                  <a:cubicBezTo>
                    <a:pt x="16189" y="3747"/>
                    <a:pt x="16189" y="3747"/>
                    <a:pt x="16189" y="3747"/>
                  </a:cubicBezTo>
                  <a:cubicBezTo>
                    <a:pt x="17038" y="3747"/>
                    <a:pt x="17830" y="4476"/>
                    <a:pt x="18419" y="5809"/>
                  </a:cubicBezTo>
                  <a:lnTo>
                    <a:pt x="20389" y="10184"/>
                  </a:lnTo>
                  <a:lnTo>
                    <a:pt x="21600" y="7544"/>
                  </a:lnTo>
                  <a:lnTo>
                    <a:pt x="19642" y="3168"/>
                  </a:lnTo>
                  <a:cubicBezTo>
                    <a:pt x="18725" y="1132"/>
                    <a:pt x="17502" y="0"/>
                    <a:pt x="16200" y="0"/>
                  </a:cubicBezTo>
                  <a:cubicBezTo>
                    <a:pt x="16200" y="0"/>
                    <a:pt x="16200" y="0"/>
                    <a:pt x="16200" y="0"/>
                  </a:cubicBezTo>
                  <a:cubicBezTo>
                    <a:pt x="14898" y="0"/>
                    <a:pt x="13687" y="1132"/>
                    <a:pt x="12758" y="3168"/>
                  </a:cubicBezTo>
                  <a:lnTo>
                    <a:pt x="11060" y="6940"/>
                  </a:lnTo>
                  <a:lnTo>
                    <a:pt x="11060" y="6940"/>
                  </a:lnTo>
                  <a:lnTo>
                    <a:pt x="8740" y="12070"/>
                  </a:lnTo>
                  <a:lnTo>
                    <a:pt x="8740" y="12070"/>
                  </a:lnTo>
                  <a:lnTo>
                    <a:pt x="8468" y="12673"/>
                  </a:lnTo>
                  <a:lnTo>
                    <a:pt x="7109" y="15741"/>
                  </a:lnTo>
                  <a:cubicBezTo>
                    <a:pt x="5875" y="18482"/>
                    <a:pt x="3872" y="18482"/>
                    <a:pt x="2649" y="15741"/>
                  </a:cubicBezTo>
                  <a:lnTo>
                    <a:pt x="2649" y="15741"/>
                  </a:lnTo>
                  <a:cubicBezTo>
                    <a:pt x="2049" y="14408"/>
                    <a:pt x="1721" y="12648"/>
                    <a:pt x="1721" y="10787"/>
                  </a:cubicBezTo>
                  <a:cubicBezTo>
                    <a:pt x="1721" y="8927"/>
                    <a:pt x="2049" y="7141"/>
                    <a:pt x="2649" y="5834"/>
                  </a:cubicBezTo>
                  <a:cubicBezTo>
                    <a:pt x="3249" y="4501"/>
                    <a:pt x="4042" y="3772"/>
                    <a:pt x="4879" y="3772"/>
                  </a:cubicBezTo>
                  <a:cubicBezTo>
                    <a:pt x="4879" y="3772"/>
                    <a:pt x="4879" y="3772"/>
                    <a:pt x="4879" y="3772"/>
                  </a:cubicBezTo>
                  <a:cubicBezTo>
                    <a:pt x="5728" y="3772"/>
                    <a:pt x="6521" y="4501"/>
                    <a:pt x="7109" y="5834"/>
                  </a:cubicBezTo>
                  <a:lnTo>
                    <a:pt x="9068" y="10184"/>
                  </a:lnTo>
                  <a:lnTo>
                    <a:pt x="10268" y="7519"/>
                  </a:lnTo>
                  <a:lnTo>
                    <a:pt x="8309" y="3168"/>
                  </a:lnTo>
                  <a:cubicBezTo>
                    <a:pt x="7392" y="1132"/>
                    <a:pt x="6170" y="0"/>
                    <a:pt x="4868" y="0"/>
                  </a:cubicBezTo>
                  <a:cubicBezTo>
                    <a:pt x="4868" y="0"/>
                    <a:pt x="4868" y="0"/>
                    <a:pt x="4868" y="0"/>
                  </a:cubicBezTo>
                  <a:cubicBezTo>
                    <a:pt x="3566" y="0"/>
                    <a:pt x="2355" y="1132"/>
                    <a:pt x="1426" y="3168"/>
                  </a:cubicBezTo>
                  <a:cubicBezTo>
                    <a:pt x="509" y="5205"/>
                    <a:pt x="0" y="7921"/>
                    <a:pt x="0" y="10813"/>
                  </a:cubicBezTo>
                  <a:cubicBezTo>
                    <a:pt x="0" y="13704"/>
                    <a:pt x="509" y="16395"/>
                    <a:pt x="1426" y="18432"/>
                  </a:cubicBezTo>
                  <a:lnTo>
                    <a:pt x="1426" y="18432"/>
                  </a:lnTo>
                  <a:cubicBezTo>
                    <a:pt x="2377" y="20544"/>
                    <a:pt x="3623" y="21600"/>
                    <a:pt x="4868" y="21600"/>
                  </a:cubicBezTo>
                  <a:cubicBezTo>
                    <a:pt x="6113" y="21600"/>
                    <a:pt x="7358" y="20544"/>
                    <a:pt x="8309" y="18432"/>
                  </a:cubicBezTo>
                  <a:lnTo>
                    <a:pt x="9928" y="14760"/>
                  </a:lnTo>
                  <a:lnTo>
                    <a:pt x="12249" y="9631"/>
                  </a:lnTo>
                  <a:lnTo>
                    <a:pt x="12249" y="9631"/>
                  </a:lnTo>
                  <a:close/>
                  <a:moveTo>
                    <a:pt x="10098" y="11768"/>
                  </a:moveTo>
                  <a:lnTo>
                    <a:pt x="10008" y="12648"/>
                  </a:lnTo>
                  <a:cubicBezTo>
                    <a:pt x="9996" y="12724"/>
                    <a:pt x="9940" y="12774"/>
                    <a:pt x="9940" y="12698"/>
                  </a:cubicBezTo>
                  <a:lnTo>
                    <a:pt x="9917" y="12020"/>
                  </a:lnTo>
                  <a:lnTo>
                    <a:pt x="9611" y="11969"/>
                  </a:lnTo>
                  <a:cubicBezTo>
                    <a:pt x="9577" y="11969"/>
                    <a:pt x="9600" y="11844"/>
                    <a:pt x="9634" y="11818"/>
                  </a:cubicBezTo>
                  <a:lnTo>
                    <a:pt x="10030" y="11617"/>
                  </a:lnTo>
                  <a:cubicBezTo>
                    <a:pt x="10087" y="11617"/>
                    <a:pt x="10109" y="11693"/>
                    <a:pt x="10098" y="11768"/>
                  </a:cubicBezTo>
                  <a:close/>
                  <a:moveTo>
                    <a:pt x="10642" y="10637"/>
                  </a:moveTo>
                  <a:lnTo>
                    <a:pt x="10517" y="11844"/>
                  </a:lnTo>
                  <a:cubicBezTo>
                    <a:pt x="10506" y="11969"/>
                    <a:pt x="10426" y="12020"/>
                    <a:pt x="10426" y="11919"/>
                  </a:cubicBezTo>
                  <a:lnTo>
                    <a:pt x="10392" y="11014"/>
                  </a:lnTo>
                  <a:lnTo>
                    <a:pt x="9985" y="10938"/>
                  </a:lnTo>
                  <a:cubicBezTo>
                    <a:pt x="9940" y="10938"/>
                    <a:pt x="9962" y="10762"/>
                    <a:pt x="10019" y="10737"/>
                  </a:cubicBezTo>
                  <a:lnTo>
                    <a:pt x="10562" y="10461"/>
                  </a:lnTo>
                  <a:cubicBezTo>
                    <a:pt x="10619" y="10410"/>
                    <a:pt x="10653" y="10511"/>
                    <a:pt x="10642" y="10637"/>
                  </a:cubicBezTo>
                  <a:close/>
                  <a:moveTo>
                    <a:pt x="11242" y="9329"/>
                  </a:moveTo>
                  <a:lnTo>
                    <a:pt x="11094" y="10813"/>
                  </a:lnTo>
                  <a:cubicBezTo>
                    <a:pt x="11083" y="10963"/>
                    <a:pt x="10981" y="11039"/>
                    <a:pt x="10981" y="10913"/>
                  </a:cubicBezTo>
                  <a:lnTo>
                    <a:pt x="10936" y="9782"/>
                  </a:lnTo>
                  <a:lnTo>
                    <a:pt x="10426" y="9681"/>
                  </a:lnTo>
                  <a:cubicBezTo>
                    <a:pt x="10370" y="9681"/>
                    <a:pt x="10404" y="9455"/>
                    <a:pt x="10472" y="9430"/>
                  </a:cubicBezTo>
                  <a:lnTo>
                    <a:pt x="11140" y="9103"/>
                  </a:lnTo>
                  <a:cubicBezTo>
                    <a:pt x="11219" y="9078"/>
                    <a:pt x="11264" y="9178"/>
                    <a:pt x="11242" y="9329"/>
                  </a:cubicBezTo>
                  <a:close/>
                </a:path>
              </a:pathLst>
            </a:custGeom>
            <a:solidFill>
              <a:srgbClr val="A97C39"/>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12" name="Shape">
              <a:extLst>
                <a:ext uri="{FF2B5EF4-FFF2-40B4-BE49-F238E27FC236}">
                  <a16:creationId xmlns:a16="http://schemas.microsoft.com/office/drawing/2014/main" id="{0C71AF00-FAD8-40BC-930D-742DF2C57BEA}"/>
                </a:ext>
              </a:extLst>
            </p:cNvPr>
            <p:cNvSpPr/>
            <p:nvPr/>
          </p:nvSpPr>
          <p:spPr>
            <a:xfrm>
              <a:off x="4614693" y="1536233"/>
              <a:ext cx="5953846" cy="2688336"/>
            </a:xfrm>
            <a:custGeom>
              <a:avLst/>
              <a:gdLst/>
              <a:ahLst/>
              <a:cxnLst>
                <a:cxn ang="0">
                  <a:pos x="wd2" y="hd2"/>
                </a:cxn>
                <a:cxn ang="5400000">
                  <a:pos x="wd2" y="hd2"/>
                </a:cxn>
                <a:cxn ang="10800000">
                  <a:pos x="wd2" y="hd2"/>
                </a:cxn>
                <a:cxn ang="16200000">
                  <a:pos x="wd2" y="hd2"/>
                </a:cxn>
              </a:cxnLst>
              <a:rect l="0" t="0" r="r" b="b"/>
              <a:pathLst>
                <a:path w="21142" h="21600" extrusionOk="0">
                  <a:moveTo>
                    <a:pt x="19757" y="3176"/>
                  </a:moveTo>
                  <a:cubicBezTo>
                    <a:pt x="18858" y="1134"/>
                    <a:pt x="17660" y="0"/>
                    <a:pt x="16383" y="0"/>
                  </a:cubicBezTo>
                  <a:cubicBezTo>
                    <a:pt x="16383" y="0"/>
                    <a:pt x="16383" y="0"/>
                    <a:pt x="16383" y="0"/>
                  </a:cubicBezTo>
                  <a:cubicBezTo>
                    <a:pt x="15107" y="0"/>
                    <a:pt x="13908" y="1134"/>
                    <a:pt x="13009" y="3176"/>
                  </a:cubicBezTo>
                  <a:lnTo>
                    <a:pt x="11355" y="6931"/>
                  </a:lnTo>
                  <a:lnTo>
                    <a:pt x="11355" y="6931"/>
                  </a:lnTo>
                  <a:lnTo>
                    <a:pt x="9113" y="12022"/>
                  </a:lnTo>
                  <a:lnTo>
                    <a:pt x="7481" y="15753"/>
                  </a:lnTo>
                  <a:cubicBezTo>
                    <a:pt x="6893" y="17088"/>
                    <a:pt x="6116" y="17819"/>
                    <a:pt x="5295" y="17819"/>
                  </a:cubicBezTo>
                  <a:cubicBezTo>
                    <a:pt x="4462" y="17819"/>
                    <a:pt x="3685" y="17088"/>
                    <a:pt x="3108" y="15753"/>
                  </a:cubicBezTo>
                  <a:lnTo>
                    <a:pt x="1177" y="11367"/>
                  </a:lnTo>
                  <a:lnTo>
                    <a:pt x="0" y="14039"/>
                  </a:lnTo>
                  <a:lnTo>
                    <a:pt x="1931" y="18424"/>
                  </a:lnTo>
                  <a:cubicBezTo>
                    <a:pt x="2830" y="20466"/>
                    <a:pt x="4029" y="21600"/>
                    <a:pt x="5306" y="21600"/>
                  </a:cubicBezTo>
                  <a:cubicBezTo>
                    <a:pt x="6582" y="21600"/>
                    <a:pt x="7781" y="20466"/>
                    <a:pt x="8680" y="18424"/>
                  </a:cubicBezTo>
                  <a:lnTo>
                    <a:pt x="10278" y="14770"/>
                  </a:lnTo>
                  <a:lnTo>
                    <a:pt x="10278" y="14770"/>
                  </a:lnTo>
                  <a:lnTo>
                    <a:pt x="12032" y="10787"/>
                  </a:lnTo>
                  <a:lnTo>
                    <a:pt x="12032" y="10787"/>
                  </a:lnTo>
                  <a:lnTo>
                    <a:pt x="14208" y="5822"/>
                  </a:lnTo>
                  <a:cubicBezTo>
                    <a:pt x="14796" y="4486"/>
                    <a:pt x="15573" y="3755"/>
                    <a:pt x="16394" y="3755"/>
                  </a:cubicBezTo>
                  <a:cubicBezTo>
                    <a:pt x="17227" y="3755"/>
                    <a:pt x="18004" y="4486"/>
                    <a:pt x="18581" y="5822"/>
                  </a:cubicBezTo>
                  <a:cubicBezTo>
                    <a:pt x="19780" y="8544"/>
                    <a:pt x="19780" y="13005"/>
                    <a:pt x="18581" y="15727"/>
                  </a:cubicBezTo>
                  <a:cubicBezTo>
                    <a:pt x="17993" y="17063"/>
                    <a:pt x="17216" y="17794"/>
                    <a:pt x="16394" y="17794"/>
                  </a:cubicBezTo>
                  <a:cubicBezTo>
                    <a:pt x="15562" y="17794"/>
                    <a:pt x="14785" y="17063"/>
                    <a:pt x="14208" y="15727"/>
                  </a:cubicBezTo>
                  <a:lnTo>
                    <a:pt x="12287" y="11342"/>
                  </a:lnTo>
                  <a:lnTo>
                    <a:pt x="11111" y="14014"/>
                  </a:lnTo>
                  <a:lnTo>
                    <a:pt x="13031" y="18374"/>
                  </a:lnTo>
                  <a:cubicBezTo>
                    <a:pt x="13930" y="20415"/>
                    <a:pt x="15129" y="21550"/>
                    <a:pt x="16405" y="21550"/>
                  </a:cubicBezTo>
                  <a:cubicBezTo>
                    <a:pt x="17682" y="21550"/>
                    <a:pt x="18881" y="20415"/>
                    <a:pt x="19780" y="18374"/>
                  </a:cubicBezTo>
                  <a:cubicBezTo>
                    <a:pt x="21600" y="14240"/>
                    <a:pt x="21600" y="7385"/>
                    <a:pt x="19757" y="3176"/>
                  </a:cubicBezTo>
                  <a:close/>
                  <a:moveTo>
                    <a:pt x="10789" y="12451"/>
                  </a:moveTo>
                  <a:lnTo>
                    <a:pt x="10134" y="12779"/>
                  </a:lnTo>
                  <a:cubicBezTo>
                    <a:pt x="10067" y="12804"/>
                    <a:pt x="10012" y="12703"/>
                    <a:pt x="10034" y="12552"/>
                  </a:cubicBezTo>
                  <a:lnTo>
                    <a:pt x="10178" y="11065"/>
                  </a:lnTo>
                  <a:cubicBezTo>
                    <a:pt x="10190" y="10913"/>
                    <a:pt x="10289" y="10838"/>
                    <a:pt x="10289" y="10964"/>
                  </a:cubicBezTo>
                  <a:lnTo>
                    <a:pt x="10334" y="12098"/>
                  </a:lnTo>
                  <a:lnTo>
                    <a:pt x="10833" y="12199"/>
                  </a:lnTo>
                  <a:cubicBezTo>
                    <a:pt x="10889" y="12199"/>
                    <a:pt x="10856" y="12426"/>
                    <a:pt x="10789" y="12451"/>
                  </a:cubicBezTo>
                  <a:close/>
                  <a:moveTo>
                    <a:pt x="11233" y="11165"/>
                  </a:moveTo>
                  <a:lnTo>
                    <a:pt x="10700" y="11443"/>
                  </a:lnTo>
                  <a:cubicBezTo>
                    <a:pt x="10645" y="11468"/>
                    <a:pt x="10611" y="11392"/>
                    <a:pt x="10622" y="11266"/>
                  </a:cubicBezTo>
                  <a:lnTo>
                    <a:pt x="10744" y="10056"/>
                  </a:lnTo>
                  <a:cubicBezTo>
                    <a:pt x="10756" y="9930"/>
                    <a:pt x="10833" y="9880"/>
                    <a:pt x="10833" y="9981"/>
                  </a:cubicBezTo>
                  <a:lnTo>
                    <a:pt x="10867" y="10888"/>
                  </a:lnTo>
                  <a:lnTo>
                    <a:pt x="11266" y="10964"/>
                  </a:lnTo>
                  <a:cubicBezTo>
                    <a:pt x="11311" y="10989"/>
                    <a:pt x="11277" y="11140"/>
                    <a:pt x="11233" y="11165"/>
                  </a:cubicBezTo>
                  <a:close/>
                  <a:moveTo>
                    <a:pt x="11599" y="10056"/>
                  </a:moveTo>
                  <a:lnTo>
                    <a:pt x="11211" y="10258"/>
                  </a:lnTo>
                  <a:cubicBezTo>
                    <a:pt x="11166" y="10283"/>
                    <a:pt x="11144" y="10208"/>
                    <a:pt x="11155" y="10132"/>
                  </a:cubicBezTo>
                  <a:lnTo>
                    <a:pt x="11244" y="9250"/>
                  </a:lnTo>
                  <a:cubicBezTo>
                    <a:pt x="11255" y="9174"/>
                    <a:pt x="11311" y="9124"/>
                    <a:pt x="11311" y="9200"/>
                  </a:cubicBezTo>
                  <a:lnTo>
                    <a:pt x="11333" y="9880"/>
                  </a:lnTo>
                  <a:lnTo>
                    <a:pt x="11632" y="9930"/>
                  </a:lnTo>
                  <a:cubicBezTo>
                    <a:pt x="11655" y="9905"/>
                    <a:pt x="11644" y="10031"/>
                    <a:pt x="11599" y="10056"/>
                  </a:cubicBezTo>
                  <a:close/>
                </a:path>
              </a:pathLst>
            </a:custGeom>
            <a:solidFill>
              <a:srgbClr val="0F7185"/>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a:p>
          </p:txBody>
        </p:sp>
        <p:sp>
          <p:nvSpPr>
            <p:cNvPr id="13" name="TextBox 17">
              <a:extLst>
                <a:ext uri="{FF2B5EF4-FFF2-40B4-BE49-F238E27FC236}">
                  <a16:creationId xmlns:a16="http://schemas.microsoft.com/office/drawing/2014/main" id="{5F5920C6-F750-4A23-AC00-6A5B0D01E193}"/>
                </a:ext>
              </a:extLst>
            </p:cNvPr>
            <p:cNvSpPr txBox="1"/>
            <p:nvPr/>
          </p:nvSpPr>
          <p:spPr>
            <a:xfrm>
              <a:off x="2506001" y="2429941"/>
              <a:ext cx="960608" cy="897638"/>
            </a:xfrm>
            <a:prstGeom prst="rect">
              <a:avLst/>
            </a:prstGeom>
            <a:solidFill>
              <a:schemeClr val="bg1">
                <a:lumMod val="85000"/>
              </a:schemeClr>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600" b="1" dirty="0"/>
                <a:t>03</a:t>
              </a:r>
            </a:p>
          </p:txBody>
        </p:sp>
        <p:sp>
          <p:nvSpPr>
            <p:cNvPr id="14" name="TextBox 18">
              <a:extLst>
                <a:ext uri="{FF2B5EF4-FFF2-40B4-BE49-F238E27FC236}">
                  <a16:creationId xmlns:a16="http://schemas.microsoft.com/office/drawing/2014/main" id="{C468EECA-C3F3-4EB7-B681-B4FC4D8B902D}"/>
                </a:ext>
              </a:extLst>
            </p:cNvPr>
            <p:cNvSpPr txBox="1"/>
            <p:nvPr/>
          </p:nvSpPr>
          <p:spPr>
            <a:xfrm>
              <a:off x="5620460" y="2429941"/>
              <a:ext cx="960608" cy="897638"/>
            </a:xfrm>
            <a:prstGeom prst="rect">
              <a:avLst/>
            </a:prstGeom>
            <a:solidFill>
              <a:schemeClr val="bg1">
                <a:lumMod val="85000"/>
              </a:schemeClr>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600" b="1" dirty="0"/>
                <a:t>02</a:t>
              </a:r>
            </a:p>
          </p:txBody>
        </p:sp>
        <p:sp>
          <p:nvSpPr>
            <p:cNvPr id="15" name="TextBox 19">
              <a:extLst>
                <a:ext uri="{FF2B5EF4-FFF2-40B4-BE49-F238E27FC236}">
                  <a16:creationId xmlns:a16="http://schemas.microsoft.com/office/drawing/2014/main" id="{57A96C29-AFE2-4AF8-AD44-9B2B6D1E2B51}"/>
                </a:ext>
              </a:extLst>
            </p:cNvPr>
            <p:cNvSpPr txBox="1"/>
            <p:nvPr/>
          </p:nvSpPr>
          <p:spPr>
            <a:xfrm>
              <a:off x="8731491" y="2429941"/>
              <a:ext cx="960608" cy="897638"/>
            </a:xfrm>
            <a:prstGeom prst="rect">
              <a:avLst/>
            </a:prstGeom>
            <a:solidFill>
              <a:schemeClr val="bg1">
                <a:lumMod val="85000"/>
              </a:schemeClr>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600" b="1" dirty="0"/>
                <a:t>01</a:t>
              </a:r>
            </a:p>
          </p:txBody>
        </p:sp>
      </p:grpSp>
      <p:sp>
        <p:nvSpPr>
          <p:cNvPr id="16" name="مربع نص 15">
            <a:extLst>
              <a:ext uri="{FF2B5EF4-FFF2-40B4-BE49-F238E27FC236}">
                <a16:creationId xmlns:a16="http://schemas.microsoft.com/office/drawing/2014/main" id="{8A6DF7C3-E756-4871-AB9E-6FC8715C8C7B}"/>
              </a:ext>
            </a:extLst>
          </p:cNvPr>
          <p:cNvSpPr txBox="1"/>
          <p:nvPr/>
        </p:nvSpPr>
        <p:spPr>
          <a:xfrm>
            <a:off x="7215291" y="4206549"/>
            <a:ext cx="3077633" cy="646331"/>
          </a:xfrm>
          <a:prstGeom prst="rect">
            <a:avLst/>
          </a:prstGeom>
          <a:noFill/>
        </p:spPr>
        <p:txBody>
          <a:bodyPr wrap="square">
            <a:spAutoFit/>
          </a:bodyPr>
          <a:lstStyle/>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التحول الرقمي</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Digital Transformation)</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ar-EG" dirty="0"/>
          </a:p>
        </p:txBody>
      </p:sp>
      <p:sp>
        <p:nvSpPr>
          <p:cNvPr id="18" name="مربع نص 17">
            <a:extLst>
              <a:ext uri="{FF2B5EF4-FFF2-40B4-BE49-F238E27FC236}">
                <a16:creationId xmlns:a16="http://schemas.microsoft.com/office/drawing/2014/main" id="{222D2CFB-AD6E-4945-BD80-06C182CAB7F6}"/>
              </a:ext>
            </a:extLst>
          </p:cNvPr>
          <p:cNvSpPr txBox="1"/>
          <p:nvPr/>
        </p:nvSpPr>
        <p:spPr>
          <a:xfrm>
            <a:off x="4593171" y="4215017"/>
            <a:ext cx="3077633" cy="646331"/>
          </a:xfrm>
          <a:prstGeom prst="rect">
            <a:avLst/>
          </a:prstGeom>
          <a:noFill/>
        </p:spPr>
        <p:txBody>
          <a:bodyPr wrap="square">
            <a:spAutoFit/>
          </a:bodyPr>
          <a:lstStyle/>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الذكاء الاصطناعي</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Artificial Intelligence – AI)</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ar-EG" dirty="0"/>
          </a:p>
        </p:txBody>
      </p:sp>
      <p:sp>
        <p:nvSpPr>
          <p:cNvPr id="20" name="مربع نص 19">
            <a:extLst>
              <a:ext uri="{FF2B5EF4-FFF2-40B4-BE49-F238E27FC236}">
                <a16:creationId xmlns:a16="http://schemas.microsoft.com/office/drawing/2014/main" id="{037DC950-3C74-40BA-99B1-BA3FAC2F5DB5}"/>
              </a:ext>
            </a:extLst>
          </p:cNvPr>
          <p:cNvSpPr txBox="1"/>
          <p:nvPr/>
        </p:nvSpPr>
        <p:spPr>
          <a:xfrm>
            <a:off x="1870879" y="4143647"/>
            <a:ext cx="3077633" cy="709233"/>
          </a:xfrm>
          <a:prstGeom prst="rect">
            <a:avLst/>
          </a:prstGeom>
          <a:noFill/>
        </p:spPr>
        <p:txBody>
          <a:bodyPr wrap="square">
            <a:spAutoFit/>
          </a:bodyPr>
          <a:lstStyle/>
          <a:p>
            <a:pPr algn="ctr" rtl="1">
              <a:lnSpc>
                <a:spcPct val="115000"/>
              </a:lnSpc>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سلاسل الإمداد الخضراء</a:t>
            </a:r>
            <a:endParaRPr lang="ar-EG" sz="1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rtl="1">
              <a:lnSpc>
                <a:spcPct val="115000"/>
              </a:lnSpc>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((Green Supply Chains)</a:t>
            </a:r>
          </a:p>
        </p:txBody>
      </p:sp>
      <p:sp>
        <p:nvSpPr>
          <p:cNvPr id="2" name="مربع نص 1">
            <a:extLst>
              <a:ext uri="{FF2B5EF4-FFF2-40B4-BE49-F238E27FC236}">
                <a16:creationId xmlns:a16="http://schemas.microsoft.com/office/drawing/2014/main" id="{5AE9E687-353A-1ED0-8541-533905FBC8FA}"/>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103810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AAB20CAA-678B-435B-BA5C-25C34D807B1A}"/>
              </a:ext>
            </a:extLst>
          </p:cNvPr>
          <p:cNvSpPr txBox="1"/>
          <p:nvPr/>
        </p:nvSpPr>
        <p:spPr>
          <a:xfrm>
            <a:off x="3018367" y="286587"/>
            <a:ext cx="6155266" cy="1067215"/>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Simplified Arabic" panose="02020603050405020304" pitchFamily="18" charset="-78"/>
              </a:rPr>
              <a:t>دور اللوجستيات في تحقيق تحسينات في كفاءة التكاليف وخدمة العملاء</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مربع نص 6">
            <a:extLst>
              <a:ext uri="{FF2B5EF4-FFF2-40B4-BE49-F238E27FC236}">
                <a16:creationId xmlns:a16="http://schemas.microsoft.com/office/drawing/2014/main" id="{A660DFD4-BABB-4FCE-A166-A80594E2DC17}"/>
              </a:ext>
            </a:extLst>
          </p:cNvPr>
          <p:cNvSpPr txBox="1"/>
          <p:nvPr/>
        </p:nvSpPr>
        <p:spPr>
          <a:xfrm>
            <a:off x="3018367" y="1395289"/>
            <a:ext cx="6155266" cy="490199"/>
          </a:xfrm>
          <a:prstGeom prst="rect">
            <a:avLst/>
          </a:prstGeom>
          <a:noFill/>
        </p:spPr>
        <p:txBody>
          <a:bodyPr wrap="square">
            <a:spAutoFit/>
          </a:bodyPr>
          <a:lstStyle/>
          <a:p>
            <a:pPr algn="ctr" rtl="1">
              <a:lnSpc>
                <a:spcPct val="115000"/>
              </a:lnSpc>
              <a:spcBef>
                <a:spcPts val="800"/>
              </a:spcBef>
              <a:spcAft>
                <a:spcPts val="400"/>
              </a:spcAft>
            </a:pPr>
            <a:r>
              <a:rPr lang="ar-SA" sz="2400" b="1" dirty="0">
                <a:solidFill>
                  <a:srgbClr val="17848A"/>
                </a:solidFill>
                <a:effectLst/>
                <a:latin typeface="Calibri" panose="020F0502020204030204" pitchFamily="34" charset="0"/>
                <a:ea typeface="Times New Roman" panose="02020603050405020304" pitchFamily="18" charset="0"/>
                <a:cs typeface="Times New Roman" panose="02020603050405020304" pitchFamily="18" charset="0"/>
              </a:rPr>
              <a:t>أولًا: تحسين كفاءة التكاليف</a:t>
            </a:r>
            <a:endParaRPr lang="en-US" sz="2400" b="1" dirty="0">
              <a:solidFill>
                <a:srgbClr val="17848A"/>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8" name="Group 4">
            <a:extLst>
              <a:ext uri="{FF2B5EF4-FFF2-40B4-BE49-F238E27FC236}">
                <a16:creationId xmlns:a16="http://schemas.microsoft.com/office/drawing/2014/main" id="{280B3CA3-AD42-4A45-BD9A-A3A5D537D518}"/>
              </a:ext>
            </a:extLst>
          </p:cNvPr>
          <p:cNvGrpSpPr/>
          <p:nvPr/>
        </p:nvGrpSpPr>
        <p:grpSpPr>
          <a:xfrm>
            <a:off x="3762761" y="2351077"/>
            <a:ext cx="4666477" cy="3314271"/>
            <a:chOff x="3273425" y="1427165"/>
            <a:chExt cx="5648326" cy="4011610"/>
          </a:xfrm>
        </p:grpSpPr>
        <p:sp>
          <p:nvSpPr>
            <p:cNvPr id="9" name="Freeform 6">
              <a:extLst>
                <a:ext uri="{FF2B5EF4-FFF2-40B4-BE49-F238E27FC236}">
                  <a16:creationId xmlns:a16="http://schemas.microsoft.com/office/drawing/2014/main" id="{A3D1ED04-781B-4370-933A-730BF2EC4509}"/>
                </a:ext>
              </a:extLst>
            </p:cNvPr>
            <p:cNvSpPr>
              <a:spLocks/>
            </p:cNvSpPr>
            <p:nvPr/>
          </p:nvSpPr>
          <p:spPr bwMode="auto">
            <a:xfrm>
              <a:off x="4092004" y="1427165"/>
              <a:ext cx="2206567" cy="1971441"/>
            </a:xfrm>
            <a:custGeom>
              <a:avLst/>
              <a:gdLst>
                <a:gd name="T0" fmla="*/ 760 w 763"/>
                <a:gd name="T1" fmla="*/ 216 h 681"/>
                <a:gd name="T2" fmla="*/ 741 w 763"/>
                <a:gd name="T3" fmla="*/ 197 h 681"/>
                <a:gd name="T4" fmla="*/ 720 w 763"/>
                <a:gd name="T5" fmla="*/ 209 h 681"/>
                <a:gd name="T6" fmla="*/ 681 w 763"/>
                <a:gd name="T7" fmla="*/ 196 h 681"/>
                <a:gd name="T8" fmla="*/ 681 w 763"/>
                <a:gd name="T9" fmla="*/ 0 h 681"/>
                <a:gd name="T10" fmla="*/ 612 w 763"/>
                <a:gd name="T11" fmla="*/ 0 h 681"/>
                <a:gd name="T12" fmla="*/ 590 w 763"/>
                <a:gd name="T13" fmla="*/ 106 h 681"/>
                <a:gd name="T14" fmla="*/ 489 w 763"/>
                <a:gd name="T15" fmla="*/ 133 h 681"/>
                <a:gd name="T16" fmla="*/ 417 w 763"/>
                <a:gd name="T17" fmla="*/ 53 h 681"/>
                <a:gd name="T18" fmla="*/ 277 w 763"/>
                <a:gd name="T19" fmla="*/ 134 h 681"/>
                <a:gd name="T20" fmla="*/ 310 w 763"/>
                <a:gd name="T21" fmla="*/ 236 h 681"/>
                <a:gd name="T22" fmla="*/ 236 w 763"/>
                <a:gd name="T23" fmla="*/ 310 h 681"/>
                <a:gd name="T24" fmla="*/ 134 w 763"/>
                <a:gd name="T25" fmla="*/ 277 h 681"/>
                <a:gd name="T26" fmla="*/ 53 w 763"/>
                <a:gd name="T27" fmla="*/ 417 h 681"/>
                <a:gd name="T28" fmla="*/ 133 w 763"/>
                <a:gd name="T29" fmla="*/ 489 h 681"/>
                <a:gd name="T30" fmla="*/ 106 w 763"/>
                <a:gd name="T31" fmla="*/ 590 h 681"/>
                <a:gd name="T32" fmla="*/ 0 w 763"/>
                <a:gd name="T33" fmla="*/ 612 h 681"/>
                <a:gd name="T34" fmla="*/ 0 w 763"/>
                <a:gd name="T35" fmla="*/ 681 h 681"/>
                <a:gd name="T36" fmla="*/ 189 w 763"/>
                <a:gd name="T37" fmla="*/ 681 h 681"/>
                <a:gd name="T38" fmla="*/ 173 w 763"/>
                <a:gd name="T39" fmla="*/ 641 h 681"/>
                <a:gd name="T40" fmla="*/ 208 w 763"/>
                <a:gd name="T41" fmla="*/ 603 h 681"/>
                <a:gd name="T42" fmla="*/ 233 w 763"/>
                <a:gd name="T43" fmla="*/ 599 h 681"/>
                <a:gd name="T44" fmla="*/ 233 w 763"/>
                <a:gd name="T45" fmla="*/ 599 h 681"/>
                <a:gd name="T46" fmla="*/ 258 w 763"/>
                <a:gd name="T47" fmla="*/ 603 h 681"/>
                <a:gd name="T48" fmla="*/ 292 w 763"/>
                <a:gd name="T49" fmla="*/ 641 h 681"/>
                <a:gd name="T50" fmla="*/ 276 w 763"/>
                <a:gd name="T51" fmla="*/ 681 h 681"/>
                <a:gd name="T52" fmla="*/ 379 w 763"/>
                <a:gd name="T53" fmla="*/ 681 h 681"/>
                <a:gd name="T54" fmla="*/ 681 w 763"/>
                <a:gd name="T55" fmla="*/ 379 h 681"/>
                <a:gd name="T56" fmla="*/ 681 w 763"/>
                <a:gd name="T57" fmla="*/ 269 h 681"/>
                <a:gd name="T58" fmla="*/ 720 w 763"/>
                <a:gd name="T59" fmla="*/ 256 h 681"/>
                <a:gd name="T60" fmla="*/ 741 w 763"/>
                <a:gd name="T61" fmla="*/ 269 h 681"/>
                <a:gd name="T62" fmla="*/ 760 w 763"/>
                <a:gd name="T63" fmla="*/ 250 h 681"/>
                <a:gd name="T64" fmla="*/ 763 w 763"/>
                <a:gd name="T65" fmla="*/ 233 h 681"/>
                <a:gd name="T66" fmla="*/ 760 w 763"/>
                <a:gd name="T67" fmla="*/ 216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3" h="681">
                  <a:moveTo>
                    <a:pt x="760" y="216"/>
                  </a:moveTo>
                  <a:cubicBezTo>
                    <a:pt x="757" y="207"/>
                    <a:pt x="751" y="198"/>
                    <a:pt x="741" y="197"/>
                  </a:cubicBezTo>
                  <a:cubicBezTo>
                    <a:pt x="733" y="195"/>
                    <a:pt x="725" y="202"/>
                    <a:pt x="720" y="209"/>
                  </a:cubicBezTo>
                  <a:cubicBezTo>
                    <a:pt x="708" y="226"/>
                    <a:pt x="681" y="217"/>
                    <a:pt x="681" y="196"/>
                  </a:cubicBezTo>
                  <a:cubicBezTo>
                    <a:pt x="681" y="0"/>
                    <a:pt x="681" y="0"/>
                    <a:pt x="681" y="0"/>
                  </a:cubicBezTo>
                  <a:cubicBezTo>
                    <a:pt x="612" y="0"/>
                    <a:pt x="612" y="0"/>
                    <a:pt x="612" y="0"/>
                  </a:cubicBezTo>
                  <a:cubicBezTo>
                    <a:pt x="590" y="106"/>
                    <a:pt x="590" y="106"/>
                    <a:pt x="590" y="106"/>
                  </a:cubicBezTo>
                  <a:cubicBezTo>
                    <a:pt x="555" y="112"/>
                    <a:pt x="521" y="121"/>
                    <a:pt x="489" y="133"/>
                  </a:cubicBezTo>
                  <a:cubicBezTo>
                    <a:pt x="417" y="53"/>
                    <a:pt x="417" y="53"/>
                    <a:pt x="417" y="53"/>
                  </a:cubicBezTo>
                  <a:cubicBezTo>
                    <a:pt x="277" y="134"/>
                    <a:pt x="277" y="134"/>
                    <a:pt x="277" y="134"/>
                  </a:cubicBezTo>
                  <a:cubicBezTo>
                    <a:pt x="310" y="236"/>
                    <a:pt x="310" y="236"/>
                    <a:pt x="310" y="236"/>
                  </a:cubicBezTo>
                  <a:cubicBezTo>
                    <a:pt x="283" y="259"/>
                    <a:pt x="259" y="283"/>
                    <a:pt x="236" y="310"/>
                  </a:cubicBezTo>
                  <a:cubicBezTo>
                    <a:pt x="134" y="277"/>
                    <a:pt x="134" y="277"/>
                    <a:pt x="134" y="277"/>
                  </a:cubicBezTo>
                  <a:cubicBezTo>
                    <a:pt x="53" y="417"/>
                    <a:pt x="53" y="417"/>
                    <a:pt x="53" y="417"/>
                  </a:cubicBezTo>
                  <a:cubicBezTo>
                    <a:pt x="133" y="489"/>
                    <a:pt x="133" y="489"/>
                    <a:pt x="133" y="489"/>
                  </a:cubicBezTo>
                  <a:cubicBezTo>
                    <a:pt x="121" y="521"/>
                    <a:pt x="112" y="555"/>
                    <a:pt x="106" y="590"/>
                  </a:cubicBezTo>
                  <a:cubicBezTo>
                    <a:pt x="0" y="612"/>
                    <a:pt x="0" y="612"/>
                    <a:pt x="0" y="612"/>
                  </a:cubicBezTo>
                  <a:cubicBezTo>
                    <a:pt x="0" y="681"/>
                    <a:pt x="0" y="681"/>
                    <a:pt x="0" y="681"/>
                  </a:cubicBezTo>
                  <a:cubicBezTo>
                    <a:pt x="189" y="681"/>
                    <a:pt x="189" y="681"/>
                    <a:pt x="189" y="681"/>
                  </a:cubicBezTo>
                  <a:cubicBezTo>
                    <a:pt x="177" y="670"/>
                    <a:pt x="171" y="655"/>
                    <a:pt x="173" y="641"/>
                  </a:cubicBezTo>
                  <a:cubicBezTo>
                    <a:pt x="176" y="624"/>
                    <a:pt x="189" y="610"/>
                    <a:pt x="208" y="603"/>
                  </a:cubicBezTo>
                  <a:cubicBezTo>
                    <a:pt x="215" y="601"/>
                    <a:pt x="224" y="599"/>
                    <a:pt x="233" y="599"/>
                  </a:cubicBezTo>
                  <a:cubicBezTo>
                    <a:pt x="233" y="599"/>
                    <a:pt x="233" y="599"/>
                    <a:pt x="233" y="599"/>
                  </a:cubicBezTo>
                  <a:cubicBezTo>
                    <a:pt x="242" y="599"/>
                    <a:pt x="250" y="601"/>
                    <a:pt x="258" y="603"/>
                  </a:cubicBezTo>
                  <a:cubicBezTo>
                    <a:pt x="277" y="610"/>
                    <a:pt x="290" y="624"/>
                    <a:pt x="292" y="641"/>
                  </a:cubicBezTo>
                  <a:cubicBezTo>
                    <a:pt x="295" y="655"/>
                    <a:pt x="289" y="670"/>
                    <a:pt x="276" y="681"/>
                  </a:cubicBezTo>
                  <a:cubicBezTo>
                    <a:pt x="379" y="681"/>
                    <a:pt x="379" y="681"/>
                    <a:pt x="379" y="681"/>
                  </a:cubicBezTo>
                  <a:cubicBezTo>
                    <a:pt x="386" y="517"/>
                    <a:pt x="517" y="386"/>
                    <a:pt x="681" y="379"/>
                  </a:cubicBezTo>
                  <a:cubicBezTo>
                    <a:pt x="681" y="269"/>
                    <a:pt x="681" y="269"/>
                    <a:pt x="681" y="269"/>
                  </a:cubicBezTo>
                  <a:cubicBezTo>
                    <a:pt x="681" y="249"/>
                    <a:pt x="708" y="240"/>
                    <a:pt x="720" y="256"/>
                  </a:cubicBezTo>
                  <a:cubicBezTo>
                    <a:pt x="725" y="263"/>
                    <a:pt x="733" y="270"/>
                    <a:pt x="741" y="269"/>
                  </a:cubicBezTo>
                  <a:cubicBezTo>
                    <a:pt x="751" y="267"/>
                    <a:pt x="757" y="258"/>
                    <a:pt x="760" y="250"/>
                  </a:cubicBezTo>
                  <a:cubicBezTo>
                    <a:pt x="762" y="245"/>
                    <a:pt x="763" y="239"/>
                    <a:pt x="763" y="233"/>
                  </a:cubicBezTo>
                  <a:cubicBezTo>
                    <a:pt x="763" y="227"/>
                    <a:pt x="762" y="221"/>
                    <a:pt x="760" y="216"/>
                  </a:cubicBezTo>
                  <a:close/>
                </a:path>
              </a:pathLst>
            </a:custGeom>
            <a:solidFill>
              <a:srgbClr val="A97C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0" name="Freeform 7">
              <a:extLst>
                <a:ext uri="{FF2B5EF4-FFF2-40B4-BE49-F238E27FC236}">
                  <a16:creationId xmlns:a16="http://schemas.microsoft.com/office/drawing/2014/main" id="{2E399715-1997-4520-B463-FE0EE25214F9}"/>
                </a:ext>
              </a:extLst>
            </p:cNvPr>
            <p:cNvSpPr>
              <a:spLocks/>
            </p:cNvSpPr>
            <p:nvPr/>
          </p:nvSpPr>
          <p:spPr bwMode="auto">
            <a:xfrm>
              <a:off x="4092004" y="3229797"/>
              <a:ext cx="1969030" cy="2208978"/>
            </a:xfrm>
            <a:custGeom>
              <a:avLst/>
              <a:gdLst>
                <a:gd name="T0" fmla="*/ 216 w 681"/>
                <a:gd name="T1" fmla="*/ 3 h 763"/>
                <a:gd name="T2" fmla="*/ 197 w 681"/>
                <a:gd name="T3" fmla="*/ 22 h 763"/>
                <a:gd name="T4" fmla="*/ 209 w 681"/>
                <a:gd name="T5" fmla="*/ 43 h 763"/>
                <a:gd name="T6" fmla="*/ 196 w 681"/>
                <a:gd name="T7" fmla="*/ 82 h 763"/>
                <a:gd name="T8" fmla="*/ 0 w 681"/>
                <a:gd name="T9" fmla="*/ 82 h 763"/>
                <a:gd name="T10" fmla="*/ 0 w 681"/>
                <a:gd name="T11" fmla="*/ 151 h 763"/>
                <a:gd name="T12" fmla="*/ 106 w 681"/>
                <a:gd name="T13" fmla="*/ 173 h 763"/>
                <a:gd name="T14" fmla="*/ 133 w 681"/>
                <a:gd name="T15" fmla="*/ 274 h 763"/>
                <a:gd name="T16" fmla="*/ 53 w 681"/>
                <a:gd name="T17" fmla="*/ 346 h 763"/>
                <a:gd name="T18" fmla="*/ 134 w 681"/>
                <a:gd name="T19" fmla="*/ 486 h 763"/>
                <a:gd name="T20" fmla="*/ 236 w 681"/>
                <a:gd name="T21" fmla="*/ 453 h 763"/>
                <a:gd name="T22" fmla="*/ 310 w 681"/>
                <a:gd name="T23" fmla="*/ 527 h 763"/>
                <a:gd name="T24" fmla="*/ 277 w 681"/>
                <a:gd name="T25" fmla="*/ 629 h 763"/>
                <a:gd name="T26" fmla="*/ 417 w 681"/>
                <a:gd name="T27" fmla="*/ 710 h 763"/>
                <a:gd name="T28" fmla="*/ 489 w 681"/>
                <a:gd name="T29" fmla="*/ 630 h 763"/>
                <a:gd name="T30" fmla="*/ 590 w 681"/>
                <a:gd name="T31" fmla="*/ 657 h 763"/>
                <a:gd name="T32" fmla="*/ 612 w 681"/>
                <a:gd name="T33" fmla="*/ 763 h 763"/>
                <a:gd name="T34" fmla="*/ 681 w 681"/>
                <a:gd name="T35" fmla="*/ 763 h 763"/>
                <a:gd name="T36" fmla="*/ 681 w 681"/>
                <a:gd name="T37" fmla="*/ 574 h 763"/>
                <a:gd name="T38" fmla="*/ 641 w 681"/>
                <a:gd name="T39" fmla="*/ 590 h 763"/>
                <a:gd name="T40" fmla="*/ 603 w 681"/>
                <a:gd name="T41" fmla="*/ 555 h 763"/>
                <a:gd name="T42" fmla="*/ 599 w 681"/>
                <a:gd name="T43" fmla="*/ 530 h 763"/>
                <a:gd name="T44" fmla="*/ 599 w 681"/>
                <a:gd name="T45" fmla="*/ 530 h 763"/>
                <a:gd name="T46" fmla="*/ 603 w 681"/>
                <a:gd name="T47" fmla="*/ 505 h 763"/>
                <a:gd name="T48" fmla="*/ 641 w 681"/>
                <a:gd name="T49" fmla="*/ 471 h 763"/>
                <a:gd name="T50" fmla="*/ 681 w 681"/>
                <a:gd name="T51" fmla="*/ 487 h 763"/>
                <a:gd name="T52" fmla="*/ 681 w 681"/>
                <a:gd name="T53" fmla="*/ 384 h 763"/>
                <a:gd name="T54" fmla="*/ 379 w 681"/>
                <a:gd name="T55" fmla="*/ 82 h 763"/>
                <a:gd name="T56" fmla="*/ 269 w 681"/>
                <a:gd name="T57" fmla="*/ 82 h 763"/>
                <a:gd name="T58" fmla="*/ 256 w 681"/>
                <a:gd name="T59" fmla="*/ 43 h 763"/>
                <a:gd name="T60" fmla="*/ 269 w 681"/>
                <a:gd name="T61" fmla="*/ 22 h 763"/>
                <a:gd name="T62" fmla="*/ 250 w 681"/>
                <a:gd name="T63" fmla="*/ 3 h 763"/>
                <a:gd name="T64" fmla="*/ 233 w 681"/>
                <a:gd name="T65" fmla="*/ 0 h 763"/>
                <a:gd name="T66" fmla="*/ 216 w 681"/>
                <a:gd name="T67" fmla="*/ 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1" h="763">
                  <a:moveTo>
                    <a:pt x="216" y="3"/>
                  </a:moveTo>
                  <a:cubicBezTo>
                    <a:pt x="207" y="6"/>
                    <a:pt x="198" y="12"/>
                    <a:pt x="197" y="22"/>
                  </a:cubicBezTo>
                  <a:cubicBezTo>
                    <a:pt x="195" y="30"/>
                    <a:pt x="202" y="38"/>
                    <a:pt x="209" y="43"/>
                  </a:cubicBezTo>
                  <a:cubicBezTo>
                    <a:pt x="226" y="55"/>
                    <a:pt x="217" y="82"/>
                    <a:pt x="196" y="82"/>
                  </a:cubicBezTo>
                  <a:cubicBezTo>
                    <a:pt x="0" y="82"/>
                    <a:pt x="0" y="82"/>
                    <a:pt x="0" y="82"/>
                  </a:cubicBezTo>
                  <a:cubicBezTo>
                    <a:pt x="0" y="151"/>
                    <a:pt x="0" y="151"/>
                    <a:pt x="0" y="151"/>
                  </a:cubicBezTo>
                  <a:cubicBezTo>
                    <a:pt x="106" y="173"/>
                    <a:pt x="106" y="173"/>
                    <a:pt x="106" y="173"/>
                  </a:cubicBezTo>
                  <a:cubicBezTo>
                    <a:pt x="112" y="208"/>
                    <a:pt x="121" y="242"/>
                    <a:pt x="133" y="274"/>
                  </a:cubicBezTo>
                  <a:cubicBezTo>
                    <a:pt x="53" y="346"/>
                    <a:pt x="53" y="346"/>
                    <a:pt x="53" y="346"/>
                  </a:cubicBezTo>
                  <a:cubicBezTo>
                    <a:pt x="134" y="486"/>
                    <a:pt x="134" y="486"/>
                    <a:pt x="134" y="486"/>
                  </a:cubicBezTo>
                  <a:cubicBezTo>
                    <a:pt x="236" y="453"/>
                    <a:pt x="236" y="453"/>
                    <a:pt x="236" y="453"/>
                  </a:cubicBezTo>
                  <a:cubicBezTo>
                    <a:pt x="259" y="480"/>
                    <a:pt x="283" y="504"/>
                    <a:pt x="310" y="527"/>
                  </a:cubicBezTo>
                  <a:cubicBezTo>
                    <a:pt x="277" y="629"/>
                    <a:pt x="277" y="629"/>
                    <a:pt x="277" y="629"/>
                  </a:cubicBezTo>
                  <a:cubicBezTo>
                    <a:pt x="417" y="710"/>
                    <a:pt x="417" y="710"/>
                    <a:pt x="417" y="710"/>
                  </a:cubicBezTo>
                  <a:cubicBezTo>
                    <a:pt x="489" y="630"/>
                    <a:pt x="489" y="630"/>
                    <a:pt x="489" y="630"/>
                  </a:cubicBezTo>
                  <a:cubicBezTo>
                    <a:pt x="521" y="642"/>
                    <a:pt x="555" y="651"/>
                    <a:pt x="590" y="657"/>
                  </a:cubicBezTo>
                  <a:cubicBezTo>
                    <a:pt x="612" y="763"/>
                    <a:pt x="612" y="763"/>
                    <a:pt x="612" y="763"/>
                  </a:cubicBezTo>
                  <a:cubicBezTo>
                    <a:pt x="681" y="763"/>
                    <a:pt x="681" y="763"/>
                    <a:pt x="681" y="763"/>
                  </a:cubicBezTo>
                  <a:cubicBezTo>
                    <a:pt x="681" y="574"/>
                    <a:pt x="681" y="574"/>
                    <a:pt x="681" y="574"/>
                  </a:cubicBezTo>
                  <a:cubicBezTo>
                    <a:pt x="670" y="586"/>
                    <a:pt x="655" y="592"/>
                    <a:pt x="641" y="590"/>
                  </a:cubicBezTo>
                  <a:cubicBezTo>
                    <a:pt x="624" y="587"/>
                    <a:pt x="610" y="574"/>
                    <a:pt x="603" y="555"/>
                  </a:cubicBezTo>
                  <a:cubicBezTo>
                    <a:pt x="601" y="548"/>
                    <a:pt x="599" y="539"/>
                    <a:pt x="599" y="530"/>
                  </a:cubicBezTo>
                  <a:cubicBezTo>
                    <a:pt x="599" y="530"/>
                    <a:pt x="599" y="530"/>
                    <a:pt x="599" y="530"/>
                  </a:cubicBezTo>
                  <a:cubicBezTo>
                    <a:pt x="599" y="521"/>
                    <a:pt x="601" y="513"/>
                    <a:pt x="603" y="505"/>
                  </a:cubicBezTo>
                  <a:cubicBezTo>
                    <a:pt x="610" y="486"/>
                    <a:pt x="624" y="473"/>
                    <a:pt x="641" y="471"/>
                  </a:cubicBezTo>
                  <a:cubicBezTo>
                    <a:pt x="655" y="468"/>
                    <a:pt x="670" y="474"/>
                    <a:pt x="681" y="487"/>
                  </a:cubicBezTo>
                  <a:cubicBezTo>
                    <a:pt x="681" y="384"/>
                    <a:pt x="681" y="384"/>
                    <a:pt x="681" y="384"/>
                  </a:cubicBezTo>
                  <a:cubicBezTo>
                    <a:pt x="517" y="377"/>
                    <a:pt x="386" y="246"/>
                    <a:pt x="379" y="82"/>
                  </a:cubicBezTo>
                  <a:cubicBezTo>
                    <a:pt x="269" y="82"/>
                    <a:pt x="269" y="82"/>
                    <a:pt x="269" y="82"/>
                  </a:cubicBezTo>
                  <a:cubicBezTo>
                    <a:pt x="249" y="82"/>
                    <a:pt x="240" y="55"/>
                    <a:pt x="256" y="43"/>
                  </a:cubicBezTo>
                  <a:cubicBezTo>
                    <a:pt x="263" y="38"/>
                    <a:pt x="270" y="30"/>
                    <a:pt x="269" y="22"/>
                  </a:cubicBezTo>
                  <a:cubicBezTo>
                    <a:pt x="267" y="12"/>
                    <a:pt x="258" y="6"/>
                    <a:pt x="250" y="3"/>
                  </a:cubicBezTo>
                  <a:cubicBezTo>
                    <a:pt x="245" y="1"/>
                    <a:pt x="239" y="0"/>
                    <a:pt x="233" y="0"/>
                  </a:cubicBezTo>
                  <a:cubicBezTo>
                    <a:pt x="227" y="0"/>
                    <a:pt x="221" y="1"/>
                    <a:pt x="216" y="3"/>
                  </a:cubicBezTo>
                  <a:close/>
                </a:path>
              </a:pathLst>
            </a:custGeom>
            <a:solidFill>
              <a:srgbClr val="17848A"/>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1" name="Freeform 8">
              <a:extLst>
                <a:ext uri="{FF2B5EF4-FFF2-40B4-BE49-F238E27FC236}">
                  <a16:creationId xmlns:a16="http://schemas.microsoft.com/office/drawing/2014/main" id="{1889DBC6-8F62-4008-A39B-B9EFA2A23F5B}"/>
                </a:ext>
              </a:extLst>
            </p:cNvPr>
            <p:cNvSpPr>
              <a:spLocks/>
            </p:cNvSpPr>
            <p:nvPr/>
          </p:nvSpPr>
          <p:spPr bwMode="auto">
            <a:xfrm>
              <a:off x="5893431" y="3467334"/>
              <a:ext cx="2206567" cy="1971441"/>
            </a:xfrm>
            <a:custGeom>
              <a:avLst/>
              <a:gdLst>
                <a:gd name="T0" fmla="*/ 3 w 763"/>
                <a:gd name="T1" fmla="*/ 465 h 681"/>
                <a:gd name="T2" fmla="*/ 22 w 763"/>
                <a:gd name="T3" fmla="*/ 484 h 681"/>
                <a:gd name="T4" fmla="*/ 43 w 763"/>
                <a:gd name="T5" fmla="*/ 472 h 681"/>
                <a:gd name="T6" fmla="*/ 82 w 763"/>
                <a:gd name="T7" fmla="*/ 485 h 681"/>
                <a:gd name="T8" fmla="*/ 82 w 763"/>
                <a:gd name="T9" fmla="*/ 681 h 681"/>
                <a:gd name="T10" fmla="*/ 151 w 763"/>
                <a:gd name="T11" fmla="*/ 681 h 681"/>
                <a:gd name="T12" fmla="*/ 173 w 763"/>
                <a:gd name="T13" fmla="*/ 575 h 681"/>
                <a:gd name="T14" fmla="*/ 274 w 763"/>
                <a:gd name="T15" fmla="*/ 548 h 681"/>
                <a:gd name="T16" fmla="*/ 346 w 763"/>
                <a:gd name="T17" fmla="*/ 628 h 681"/>
                <a:gd name="T18" fmla="*/ 486 w 763"/>
                <a:gd name="T19" fmla="*/ 547 h 681"/>
                <a:gd name="T20" fmla="*/ 453 w 763"/>
                <a:gd name="T21" fmla="*/ 445 h 681"/>
                <a:gd name="T22" fmla="*/ 527 w 763"/>
                <a:gd name="T23" fmla="*/ 371 h 681"/>
                <a:gd name="T24" fmla="*/ 629 w 763"/>
                <a:gd name="T25" fmla="*/ 404 h 681"/>
                <a:gd name="T26" fmla="*/ 710 w 763"/>
                <a:gd name="T27" fmla="*/ 264 h 681"/>
                <a:gd name="T28" fmla="*/ 630 w 763"/>
                <a:gd name="T29" fmla="*/ 192 h 681"/>
                <a:gd name="T30" fmla="*/ 657 w 763"/>
                <a:gd name="T31" fmla="*/ 91 h 681"/>
                <a:gd name="T32" fmla="*/ 763 w 763"/>
                <a:gd name="T33" fmla="*/ 69 h 681"/>
                <a:gd name="T34" fmla="*/ 763 w 763"/>
                <a:gd name="T35" fmla="*/ 0 h 681"/>
                <a:gd name="T36" fmla="*/ 574 w 763"/>
                <a:gd name="T37" fmla="*/ 0 h 681"/>
                <a:gd name="T38" fmla="*/ 590 w 763"/>
                <a:gd name="T39" fmla="*/ 40 h 681"/>
                <a:gd name="T40" fmla="*/ 555 w 763"/>
                <a:gd name="T41" fmla="*/ 78 h 681"/>
                <a:gd name="T42" fmla="*/ 530 w 763"/>
                <a:gd name="T43" fmla="*/ 82 h 681"/>
                <a:gd name="T44" fmla="*/ 530 w 763"/>
                <a:gd name="T45" fmla="*/ 82 h 681"/>
                <a:gd name="T46" fmla="*/ 505 w 763"/>
                <a:gd name="T47" fmla="*/ 78 h 681"/>
                <a:gd name="T48" fmla="*/ 471 w 763"/>
                <a:gd name="T49" fmla="*/ 40 h 681"/>
                <a:gd name="T50" fmla="*/ 487 w 763"/>
                <a:gd name="T51" fmla="*/ 0 h 681"/>
                <a:gd name="T52" fmla="*/ 384 w 763"/>
                <a:gd name="T53" fmla="*/ 0 h 681"/>
                <a:gd name="T54" fmla="*/ 82 w 763"/>
                <a:gd name="T55" fmla="*/ 302 h 681"/>
                <a:gd name="T56" fmla="*/ 82 w 763"/>
                <a:gd name="T57" fmla="*/ 412 h 681"/>
                <a:gd name="T58" fmla="*/ 43 w 763"/>
                <a:gd name="T59" fmla="*/ 425 h 681"/>
                <a:gd name="T60" fmla="*/ 22 w 763"/>
                <a:gd name="T61" fmla="*/ 412 h 681"/>
                <a:gd name="T62" fmla="*/ 3 w 763"/>
                <a:gd name="T63" fmla="*/ 431 h 681"/>
                <a:gd name="T64" fmla="*/ 0 w 763"/>
                <a:gd name="T65" fmla="*/ 448 h 681"/>
                <a:gd name="T66" fmla="*/ 3 w 763"/>
                <a:gd name="T67" fmla="*/ 465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3" h="681">
                  <a:moveTo>
                    <a:pt x="3" y="465"/>
                  </a:moveTo>
                  <a:cubicBezTo>
                    <a:pt x="6" y="474"/>
                    <a:pt x="12" y="483"/>
                    <a:pt x="22" y="484"/>
                  </a:cubicBezTo>
                  <a:cubicBezTo>
                    <a:pt x="30" y="486"/>
                    <a:pt x="38" y="479"/>
                    <a:pt x="43" y="472"/>
                  </a:cubicBezTo>
                  <a:cubicBezTo>
                    <a:pt x="55" y="455"/>
                    <a:pt x="82" y="464"/>
                    <a:pt x="82" y="485"/>
                  </a:cubicBezTo>
                  <a:cubicBezTo>
                    <a:pt x="82" y="681"/>
                    <a:pt x="82" y="681"/>
                    <a:pt x="82" y="681"/>
                  </a:cubicBezTo>
                  <a:cubicBezTo>
                    <a:pt x="151" y="681"/>
                    <a:pt x="151" y="681"/>
                    <a:pt x="151" y="681"/>
                  </a:cubicBezTo>
                  <a:cubicBezTo>
                    <a:pt x="173" y="575"/>
                    <a:pt x="173" y="575"/>
                    <a:pt x="173" y="575"/>
                  </a:cubicBezTo>
                  <a:cubicBezTo>
                    <a:pt x="208" y="569"/>
                    <a:pt x="242" y="560"/>
                    <a:pt x="274" y="548"/>
                  </a:cubicBezTo>
                  <a:cubicBezTo>
                    <a:pt x="346" y="628"/>
                    <a:pt x="346" y="628"/>
                    <a:pt x="346" y="628"/>
                  </a:cubicBezTo>
                  <a:cubicBezTo>
                    <a:pt x="486" y="547"/>
                    <a:pt x="486" y="547"/>
                    <a:pt x="486" y="547"/>
                  </a:cubicBezTo>
                  <a:cubicBezTo>
                    <a:pt x="453" y="445"/>
                    <a:pt x="453" y="445"/>
                    <a:pt x="453" y="445"/>
                  </a:cubicBezTo>
                  <a:cubicBezTo>
                    <a:pt x="480" y="422"/>
                    <a:pt x="504" y="398"/>
                    <a:pt x="527" y="371"/>
                  </a:cubicBezTo>
                  <a:cubicBezTo>
                    <a:pt x="629" y="404"/>
                    <a:pt x="629" y="404"/>
                    <a:pt x="629" y="404"/>
                  </a:cubicBezTo>
                  <a:cubicBezTo>
                    <a:pt x="710" y="264"/>
                    <a:pt x="710" y="264"/>
                    <a:pt x="710" y="264"/>
                  </a:cubicBezTo>
                  <a:cubicBezTo>
                    <a:pt x="630" y="192"/>
                    <a:pt x="630" y="192"/>
                    <a:pt x="630" y="192"/>
                  </a:cubicBezTo>
                  <a:cubicBezTo>
                    <a:pt x="642" y="160"/>
                    <a:pt x="651" y="126"/>
                    <a:pt x="657" y="91"/>
                  </a:cubicBezTo>
                  <a:cubicBezTo>
                    <a:pt x="763" y="69"/>
                    <a:pt x="763" y="69"/>
                    <a:pt x="763" y="69"/>
                  </a:cubicBezTo>
                  <a:cubicBezTo>
                    <a:pt x="763" y="0"/>
                    <a:pt x="763" y="0"/>
                    <a:pt x="763" y="0"/>
                  </a:cubicBezTo>
                  <a:cubicBezTo>
                    <a:pt x="574" y="0"/>
                    <a:pt x="574" y="0"/>
                    <a:pt x="574" y="0"/>
                  </a:cubicBezTo>
                  <a:cubicBezTo>
                    <a:pt x="586" y="11"/>
                    <a:pt x="592" y="26"/>
                    <a:pt x="590" y="40"/>
                  </a:cubicBezTo>
                  <a:cubicBezTo>
                    <a:pt x="587" y="57"/>
                    <a:pt x="574" y="71"/>
                    <a:pt x="555" y="78"/>
                  </a:cubicBezTo>
                  <a:cubicBezTo>
                    <a:pt x="548" y="80"/>
                    <a:pt x="539" y="82"/>
                    <a:pt x="530" y="82"/>
                  </a:cubicBezTo>
                  <a:cubicBezTo>
                    <a:pt x="530" y="82"/>
                    <a:pt x="530" y="82"/>
                    <a:pt x="530" y="82"/>
                  </a:cubicBezTo>
                  <a:cubicBezTo>
                    <a:pt x="521" y="82"/>
                    <a:pt x="513" y="80"/>
                    <a:pt x="505" y="78"/>
                  </a:cubicBezTo>
                  <a:cubicBezTo>
                    <a:pt x="486" y="71"/>
                    <a:pt x="473" y="57"/>
                    <a:pt x="471" y="40"/>
                  </a:cubicBezTo>
                  <a:cubicBezTo>
                    <a:pt x="468" y="26"/>
                    <a:pt x="474" y="11"/>
                    <a:pt x="487" y="0"/>
                  </a:cubicBezTo>
                  <a:cubicBezTo>
                    <a:pt x="384" y="0"/>
                    <a:pt x="384" y="0"/>
                    <a:pt x="384" y="0"/>
                  </a:cubicBezTo>
                  <a:cubicBezTo>
                    <a:pt x="377" y="164"/>
                    <a:pt x="246" y="295"/>
                    <a:pt x="82" y="302"/>
                  </a:cubicBezTo>
                  <a:cubicBezTo>
                    <a:pt x="82" y="412"/>
                    <a:pt x="82" y="412"/>
                    <a:pt x="82" y="412"/>
                  </a:cubicBezTo>
                  <a:cubicBezTo>
                    <a:pt x="82" y="432"/>
                    <a:pt x="55" y="441"/>
                    <a:pt x="43" y="425"/>
                  </a:cubicBezTo>
                  <a:cubicBezTo>
                    <a:pt x="38" y="418"/>
                    <a:pt x="30" y="411"/>
                    <a:pt x="22" y="412"/>
                  </a:cubicBezTo>
                  <a:cubicBezTo>
                    <a:pt x="12" y="414"/>
                    <a:pt x="6" y="423"/>
                    <a:pt x="3" y="431"/>
                  </a:cubicBezTo>
                  <a:cubicBezTo>
                    <a:pt x="1" y="436"/>
                    <a:pt x="0" y="442"/>
                    <a:pt x="0" y="448"/>
                  </a:cubicBezTo>
                  <a:cubicBezTo>
                    <a:pt x="0" y="454"/>
                    <a:pt x="1" y="460"/>
                    <a:pt x="3" y="465"/>
                  </a:cubicBezTo>
                  <a:close/>
                </a:path>
              </a:pathLst>
            </a:custGeom>
            <a:solidFill>
              <a:srgbClr val="A97C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2" name="Freeform 9">
              <a:extLst>
                <a:ext uri="{FF2B5EF4-FFF2-40B4-BE49-F238E27FC236}">
                  <a16:creationId xmlns:a16="http://schemas.microsoft.com/office/drawing/2014/main" id="{25252655-09CD-41CF-940A-3D8A72E4FD45}"/>
                </a:ext>
              </a:extLst>
            </p:cNvPr>
            <p:cNvSpPr>
              <a:spLocks/>
            </p:cNvSpPr>
            <p:nvPr/>
          </p:nvSpPr>
          <p:spPr bwMode="auto">
            <a:xfrm>
              <a:off x="6130968" y="1427165"/>
              <a:ext cx="1969030" cy="2208978"/>
            </a:xfrm>
            <a:custGeom>
              <a:avLst/>
              <a:gdLst>
                <a:gd name="T0" fmla="*/ 465 w 681"/>
                <a:gd name="T1" fmla="*/ 760 h 763"/>
                <a:gd name="T2" fmla="*/ 484 w 681"/>
                <a:gd name="T3" fmla="*/ 741 h 763"/>
                <a:gd name="T4" fmla="*/ 472 w 681"/>
                <a:gd name="T5" fmla="*/ 720 h 763"/>
                <a:gd name="T6" fmla="*/ 485 w 681"/>
                <a:gd name="T7" fmla="*/ 681 h 763"/>
                <a:gd name="T8" fmla="*/ 681 w 681"/>
                <a:gd name="T9" fmla="*/ 681 h 763"/>
                <a:gd name="T10" fmla="*/ 681 w 681"/>
                <a:gd name="T11" fmla="*/ 612 h 763"/>
                <a:gd name="T12" fmla="*/ 575 w 681"/>
                <a:gd name="T13" fmla="*/ 590 h 763"/>
                <a:gd name="T14" fmla="*/ 548 w 681"/>
                <a:gd name="T15" fmla="*/ 489 h 763"/>
                <a:gd name="T16" fmla="*/ 628 w 681"/>
                <a:gd name="T17" fmla="*/ 417 h 763"/>
                <a:gd name="T18" fmla="*/ 547 w 681"/>
                <a:gd name="T19" fmla="*/ 277 h 763"/>
                <a:gd name="T20" fmla="*/ 445 w 681"/>
                <a:gd name="T21" fmla="*/ 310 h 763"/>
                <a:gd name="T22" fmla="*/ 371 w 681"/>
                <a:gd name="T23" fmla="*/ 236 h 763"/>
                <a:gd name="T24" fmla="*/ 404 w 681"/>
                <a:gd name="T25" fmla="*/ 134 h 763"/>
                <a:gd name="T26" fmla="*/ 264 w 681"/>
                <a:gd name="T27" fmla="*/ 53 h 763"/>
                <a:gd name="T28" fmla="*/ 192 w 681"/>
                <a:gd name="T29" fmla="*/ 133 h 763"/>
                <a:gd name="T30" fmla="*/ 91 w 681"/>
                <a:gd name="T31" fmla="*/ 106 h 763"/>
                <a:gd name="T32" fmla="*/ 69 w 681"/>
                <a:gd name="T33" fmla="*/ 0 h 763"/>
                <a:gd name="T34" fmla="*/ 0 w 681"/>
                <a:gd name="T35" fmla="*/ 0 h 763"/>
                <a:gd name="T36" fmla="*/ 0 w 681"/>
                <a:gd name="T37" fmla="*/ 189 h 763"/>
                <a:gd name="T38" fmla="*/ 40 w 681"/>
                <a:gd name="T39" fmla="*/ 173 h 763"/>
                <a:gd name="T40" fmla="*/ 78 w 681"/>
                <a:gd name="T41" fmla="*/ 208 h 763"/>
                <a:gd name="T42" fmla="*/ 82 w 681"/>
                <a:gd name="T43" fmla="*/ 233 h 763"/>
                <a:gd name="T44" fmla="*/ 82 w 681"/>
                <a:gd name="T45" fmla="*/ 233 h 763"/>
                <a:gd name="T46" fmla="*/ 78 w 681"/>
                <a:gd name="T47" fmla="*/ 258 h 763"/>
                <a:gd name="T48" fmla="*/ 40 w 681"/>
                <a:gd name="T49" fmla="*/ 292 h 763"/>
                <a:gd name="T50" fmla="*/ 0 w 681"/>
                <a:gd name="T51" fmla="*/ 276 h 763"/>
                <a:gd name="T52" fmla="*/ 0 w 681"/>
                <a:gd name="T53" fmla="*/ 379 h 763"/>
                <a:gd name="T54" fmla="*/ 302 w 681"/>
                <a:gd name="T55" fmla="*/ 681 h 763"/>
                <a:gd name="T56" fmla="*/ 412 w 681"/>
                <a:gd name="T57" fmla="*/ 681 h 763"/>
                <a:gd name="T58" fmla="*/ 425 w 681"/>
                <a:gd name="T59" fmla="*/ 720 h 763"/>
                <a:gd name="T60" fmla="*/ 412 w 681"/>
                <a:gd name="T61" fmla="*/ 741 h 763"/>
                <a:gd name="T62" fmla="*/ 431 w 681"/>
                <a:gd name="T63" fmla="*/ 760 h 763"/>
                <a:gd name="T64" fmla="*/ 448 w 681"/>
                <a:gd name="T65" fmla="*/ 763 h 763"/>
                <a:gd name="T66" fmla="*/ 465 w 681"/>
                <a:gd name="T67" fmla="*/ 76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1" h="763">
                  <a:moveTo>
                    <a:pt x="465" y="760"/>
                  </a:moveTo>
                  <a:cubicBezTo>
                    <a:pt x="474" y="757"/>
                    <a:pt x="483" y="751"/>
                    <a:pt x="484" y="741"/>
                  </a:cubicBezTo>
                  <a:cubicBezTo>
                    <a:pt x="486" y="733"/>
                    <a:pt x="479" y="725"/>
                    <a:pt x="472" y="720"/>
                  </a:cubicBezTo>
                  <a:cubicBezTo>
                    <a:pt x="455" y="708"/>
                    <a:pt x="464" y="681"/>
                    <a:pt x="485" y="681"/>
                  </a:cubicBezTo>
                  <a:cubicBezTo>
                    <a:pt x="681" y="681"/>
                    <a:pt x="681" y="681"/>
                    <a:pt x="681" y="681"/>
                  </a:cubicBezTo>
                  <a:cubicBezTo>
                    <a:pt x="681" y="612"/>
                    <a:pt x="681" y="612"/>
                    <a:pt x="681" y="612"/>
                  </a:cubicBezTo>
                  <a:cubicBezTo>
                    <a:pt x="575" y="590"/>
                    <a:pt x="575" y="590"/>
                    <a:pt x="575" y="590"/>
                  </a:cubicBezTo>
                  <a:cubicBezTo>
                    <a:pt x="569" y="555"/>
                    <a:pt x="560" y="521"/>
                    <a:pt x="548" y="489"/>
                  </a:cubicBezTo>
                  <a:cubicBezTo>
                    <a:pt x="628" y="417"/>
                    <a:pt x="628" y="417"/>
                    <a:pt x="628" y="417"/>
                  </a:cubicBezTo>
                  <a:cubicBezTo>
                    <a:pt x="547" y="277"/>
                    <a:pt x="547" y="277"/>
                    <a:pt x="547" y="277"/>
                  </a:cubicBezTo>
                  <a:cubicBezTo>
                    <a:pt x="445" y="310"/>
                    <a:pt x="445" y="310"/>
                    <a:pt x="445" y="310"/>
                  </a:cubicBezTo>
                  <a:cubicBezTo>
                    <a:pt x="422" y="283"/>
                    <a:pt x="398" y="259"/>
                    <a:pt x="371" y="236"/>
                  </a:cubicBezTo>
                  <a:cubicBezTo>
                    <a:pt x="404" y="134"/>
                    <a:pt x="404" y="134"/>
                    <a:pt x="404" y="134"/>
                  </a:cubicBezTo>
                  <a:cubicBezTo>
                    <a:pt x="264" y="53"/>
                    <a:pt x="264" y="53"/>
                    <a:pt x="264" y="53"/>
                  </a:cubicBezTo>
                  <a:cubicBezTo>
                    <a:pt x="192" y="133"/>
                    <a:pt x="192" y="133"/>
                    <a:pt x="192" y="133"/>
                  </a:cubicBezTo>
                  <a:cubicBezTo>
                    <a:pt x="160" y="121"/>
                    <a:pt x="126" y="112"/>
                    <a:pt x="91" y="106"/>
                  </a:cubicBezTo>
                  <a:cubicBezTo>
                    <a:pt x="69" y="0"/>
                    <a:pt x="69" y="0"/>
                    <a:pt x="69" y="0"/>
                  </a:cubicBezTo>
                  <a:cubicBezTo>
                    <a:pt x="0" y="0"/>
                    <a:pt x="0" y="0"/>
                    <a:pt x="0" y="0"/>
                  </a:cubicBezTo>
                  <a:cubicBezTo>
                    <a:pt x="0" y="189"/>
                    <a:pt x="0" y="189"/>
                    <a:pt x="0" y="189"/>
                  </a:cubicBezTo>
                  <a:cubicBezTo>
                    <a:pt x="11" y="177"/>
                    <a:pt x="26" y="171"/>
                    <a:pt x="40" y="173"/>
                  </a:cubicBezTo>
                  <a:cubicBezTo>
                    <a:pt x="57" y="176"/>
                    <a:pt x="71" y="189"/>
                    <a:pt x="78" y="208"/>
                  </a:cubicBezTo>
                  <a:cubicBezTo>
                    <a:pt x="80" y="215"/>
                    <a:pt x="82" y="224"/>
                    <a:pt x="82" y="233"/>
                  </a:cubicBezTo>
                  <a:cubicBezTo>
                    <a:pt x="82" y="233"/>
                    <a:pt x="82" y="233"/>
                    <a:pt x="82" y="233"/>
                  </a:cubicBezTo>
                  <a:cubicBezTo>
                    <a:pt x="82" y="242"/>
                    <a:pt x="80" y="250"/>
                    <a:pt x="78" y="258"/>
                  </a:cubicBezTo>
                  <a:cubicBezTo>
                    <a:pt x="71" y="277"/>
                    <a:pt x="57" y="290"/>
                    <a:pt x="40" y="292"/>
                  </a:cubicBezTo>
                  <a:cubicBezTo>
                    <a:pt x="26" y="295"/>
                    <a:pt x="11" y="289"/>
                    <a:pt x="0" y="276"/>
                  </a:cubicBezTo>
                  <a:cubicBezTo>
                    <a:pt x="0" y="379"/>
                    <a:pt x="0" y="379"/>
                    <a:pt x="0" y="379"/>
                  </a:cubicBezTo>
                  <a:cubicBezTo>
                    <a:pt x="164" y="386"/>
                    <a:pt x="295" y="517"/>
                    <a:pt x="302" y="681"/>
                  </a:cubicBezTo>
                  <a:cubicBezTo>
                    <a:pt x="412" y="681"/>
                    <a:pt x="412" y="681"/>
                    <a:pt x="412" y="681"/>
                  </a:cubicBezTo>
                  <a:cubicBezTo>
                    <a:pt x="432" y="681"/>
                    <a:pt x="441" y="708"/>
                    <a:pt x="425" y="720"/>
                  </a:cubicBezTo>
                  <a:cubicBezTo>
                    <a:pt x="418" y="725"/>
                    <a:pt x="411" y="733"/>
                    <a:pt x="412" y="741"/>
                  </a:cubicBezTo>
                  <a:cubicBezTo>
                    <a:pt x="414" y="751"/>
                    <a:pt x="423" y="757"/>
                    <a:pt x="431" y="760"/>
                  </a:cubicBezTo>
                  <a:cubicBezTo>
                    <a:pt x="436" y="762"/>
                    <a:pt x="442" y="763"/>
                    <a:pt x="448" y="763"/>
                  </a:cubicBezTo>
                  <a:cubicBezTo>
                    <a:pt x="454" y="763"/>
                    <a:pt x="460" y="762"/>
                    <a:pt x="465" y="760"/>
                  </a:cubicBezTo>
                  <a:close/>
                </a:path>
              </a:pathLst>
            </a:custGeom>
            <a:solidFill>
              <a:srgbClr val="17848A"/>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3" name="Freeform 10">
              <a:extLst>
                <a:ext uri="{FF2B5EF4-FFF2-40B4-BE49-F238E27FC236}">
                  <a16:creationId xmlns:a16="http://schemas.microsoft.com/office/drawing/2014/main" id="{DA0FA14E-76EE-438B-BC77-6A6A829E7DF7}"/>
                </a:ext>
              </a:extLst>
            </p:cNvPr>
            <p:cNvSpPr>
              <a:spLocks noEditPoints="1"/>
            </p:cNvSpPr>
            <p:nvPr/>
          </p:nvSpPr>
          <p:spPr bwMode="auto">
            <a:xfrm>
              <a:off x="6892185" y="4217506"/>
              <a:ext cx="275378" cy="274554"/>
            </a:xfrm>
            <a:custGeom>
              <a:avLst/>
              <a:gdLst>
                <a:gd name="T0" fmla="*/ 54 w 140"/>
                <a:gd name="T1" fmla="*/ 29 h 139"/>
                <a:gd name="T2" fmla="*/ 70 w 140"/>
                <a:gd name="T3" fmla="*/ 13 h 139"/>
                <a:gd name="T4" fmla="*/ 86 w 140"/>
                <a:gd name="T5" fmla="*/ 29 h 139"/>
                <a:gd name="T6" fmla="*/ 70 w 140"/>
                <a:gd name="T7" fmla="*/ 44 h 139"/>
                <a:gd name="T8" fmla="*/ 54 w 140"/>
                <a:gd name="T9" fmla="*/ 29 h 139"/>
                <a:gd name="T10" fmla="*/ 91 w 140"/>
                <a:gd name="T11" fmla="*/ 51 h 139"/>
                <a:gd name="T12" fmla="*/ 50 w 140"/>
                <a:gd name="T13" fmla="*/ 51 h 139"/>
                <a:gd name="T14" fmla="*/ 44 w 140"/>
                <a:gd name="T15" fmla="*/ 56 h 139"/>
                <a:gd name="T16" fmla="*/ 44 w 140"/>
                <a:gd name="T17" fmla="*/ 92 h 139"/>
                <a:gd name="T18" fmla="*/ 50 w 140"/>
                <a:gd name="T19" fmla="*/ 97 h 139"/>
                <a:gd name="T20" fmla="*/ 55 w 140"/>
                <a:gd name="T21" fmla="*/ 97 h 139"/>
                <a:gd name="T22" fmla="*/ 55 w 140"/>
                <a:gd name="T23" fmla="*/ 134 h 139"/>
                <a:gd name="T24" fmla="*/ 60 w 140"/>
                <a:gd name="T25" fmla="*/ 139 h 139"/>
                <a:gd name="T26" fmla="*/ 81 w 140"/>
                <a:gd name="T27" fmla="*/ 139 h 139"/>
                <a:gd name="T28" fmla="*/ 86 w 140"/>
                <a:gd name="T29" fmla="*/ 134 h 139"/>
                <a:gd name="T30" fmla="*/ 86 w 140"/>
                <a:gd name="T31" fmla="*/ 97 h 139"/>
                <a:gd name="T32" fmla="*/ 91 w 140"/>
                <a:gd name="T33" fmla="*/ 97 h 139"/>
                <a:gd name="T34" fmla="*/ 96 w 140"/>
                <a:gd name="T35" fmla="*/ 92 h 139"/>
                <a:gd name="T36" fmla="*/ 96 w 140"/>
                <a:gd name="T37" fmla="*/ 56 h 139"/>
                <a:gd name="T38" fmla="*/ 91 w 140"/>
                <a:gd name="T39" fmla="*/ 51 h 139"/>
                <a:gd name="T40" fmla="*/ 116 w 140"/>
                <a:gd name="T41" fmla="*/ 29 h 139"/>
                <a:gd name="T42" fmla="*/ 131 w 140"/>
                <a:gd name="T43" fmla="*/ 14 h 139"/>
                <a:gd name="T44" fmla="*/ 116 w 140"/>
                <a:gd name="T45" fmla="*/ 0 h 139"/>
                <a:gd name="T46" fmla="*/ 102 w 140"/>
                <a:gd name="T47" fmla="*/ 14 h 139"/>
                <a:gd name="T48" fmla="*/ 116 w 140"/>
                <a:gd name="T49" fmla="*/ 29 h 139"/>
                <a:gd name="T50" fmla="*/ 135 w 140"/>
                <a:gd name="T51" fmla="*/ 35 h 139"/>
                <a:gd name="T52" fmla="*/ 97 w 140"/>
                <a:gd name="T53" fmla="*/ 35 h 139"/>
                <a:gd name="T54" fmla="*/ 92 w 140"/>
                <a:gd name="T55" fmla="*/ 40 h 139"/>
                <a:gd name="T56" fmla="*/ 92 w 140"/>
                <a:gd name="T57" fmla="*/ 40 h 139"/>
                <a:gd name="T58" fmla="*/ 107 w 140"/>
                <a:gd name="T59" fmla="*/ 56 h 139"/>
                <a:gd name="T60" fmla="*/ 107 w 140"/>
                <a:gd name="T61" fmla="*/ 92 h 139"/>
                <a:gd name="T62" fmla="*/ 102 w 140"/>
                <a:gd name="T63" fmla="*/ 103 h 139"/>
                <a:gd name="T64" fmla="*/ 102 w 140"/>
                <a:gd name="T65" fmla="*/ 112 h 139"/>
                <a:gd name="T66" fmla="*/ 107 w 140"/>
                <a:gd name="T67" fmla="*/ 117 h 139"/>
                <a:gd name="T68" fmla="*/ 126 w 140"/>
                <a:gd name="T69" fmla="*/ 117 h 139"/>
                <a:gd name="T70" fmla="*/ 131 w 140"/>
                <a:gd name="T71" fmla="*/ 112 h 139"/>
                <a:gd name="T72" fmla="*/ 131 w 140"/>
                <a:gd name="T73" fmla="*/ 78 h 139"/>
                <a:gd name="T74" fmla="*/ 135 w 140"/>
                <a:gd name="T75" fmla="*/ 78 h 139"/>
                <a:gd name="T76" fmla="*/ 140 w 140"/>
                <a:gd name="T77" fmla="*/ 73 h 139"/>
                <a:gd name="T78" fmla="*/ 140 w 140"/>
                <a:gd name="T79" fmla="*/ 40 h 139"/>
                <a:gd name="T80" fmla="*/ 135 w 140"/>
                <a:gd name="T81" fmla="*/ 35 h 139"/>
                <a:gd name="T82" fmla="*/ 39 w 140"/>
                <a:gd name="T83" fmla="*/ 14 h 139"/>
                <a:gd name="T84" fmla="*/ 24 w 140"/>
                <a:gd name="T85" fmla="*/ 0 h 139"/>
                <a:gd name="T86" fmla="*/ 9 w 140"/>
                <a:gd name="T87" fmla="*/ 14 h 139"/>
                <a:gd name="T88" fmla="*/ 24 w 140"/>
                <a:gd name="T89" fmla="*/ 29 h 139"/>
                <a:gd name="T90" fmla="*/ 39 w 140"/>
                <a:gd name="T91" fmla="*/ 14 h 139"/>
                <a:gd name="T92" fmla="*/ 0 w 140"/>
                <a:gd name="T93" fmla="*/ 40 h 139"/>
                <a:gd name="T94" fmla="*/ 0 w 140"/>
                <a:gd name="T95" fmla="*/ 73 h 139"/>
                <a:gd name="T96" fmla="*/ 5 w 140"/>
                <a:gd name="T97" fmla="*/ 78 h 139"/>
                <a:gd name="T98" fmla="*/ 9 w 140"/>
                <a:gd name="T99" fmla="*/ 78 h 139"/>
                <a:gd name="T100" fmla="*/ 9 w 140"/>
                <a:gd name="T101" fmla="*/ 112 h 139"/>
                <a:gd name="T102" fmla="*/ 14 w 140"/>
                <a:gd name="T103" fmla="*/ 117 h 139"/>
                <a:gd name="T104" fmla="*/ 33 w 140"/>
                <a:gd name="T105" fmla="*/ 117 h 139"/>
                <a:gd name="T106" fmla="*/ 38 w 140"/>
                <a:gd name="T107" fmla="*/ 112 h 139"/>
                <a:gd name="T108" fmla="*/ 38 w 140"/>
                <a:gd name="T109" fmla="*/ 103 h 139"/>
                <a:gd name="T110" fmla="*/ 33 w 140"/>
                <a:gd name="T111" fmla="*/ 92 h 139"/>
                <a:gd name="T112" fmla="*/ 33 w 140"/>
                <a:gd name="T113" fmla="*/ 56 h 139"/>
                <a:gd name="T114" fmla="*/ 48 w 140"/>
                <a:gd name="T115" fmla="*/ 40 h 139"/>
                <a:gd name="T116" fmla="*/ 48 w 140"/>
                <a:gd name="T117" fmla="*/ 40 h 139"/>
                <a:gd name="T118" fmla="*/ 43 w 140"/>
                <a:gd name="T119" fmla="*/ 35 h 139"/>
                <a:gd name="T120" fmla="*/ 5 w 140"/>
                <a:gd name="T121" fmla="*/ 35 h 139"/>
                <a:gd name="T122" fmla="*/ 0 w 140"/>
                <a:gd name="T123" fmla="*/ 4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 h="139">
                  <a:moveTo>
                    <a:pt x="54" y="29"/>
                  </a:moveTo>
                  <a:cubicBezTo>
                    <a:pt x="54" y="20"/>
                    <a:pt x="61" y="13"/>
                    <a:pt x="70" y="13"/>
                  </a:cubicBezTo>
                  <a:cubicBezTo>
                    <a:pt x="79" y="13"/>
                    <a:pt x="86" y="20"/>
                    <a:pt x="86" y="29"/>
                  </a:cubicBezTo>
                  <a:cubicBezTo>
                    <a:pt x="86" y="37"/>
                    <a:pt x="79" y="44"/>
                    <a:pt x="70" y="44"/>
                  </a:cubicBezTo>
                  <a:cubicBezTo>
                    <a:pt x="61" y="44"/>
                    <a:pt x="54" y="37"/>
                    <a:pt x="54" y="29"/>
                  </a:cubicBezTo>
                  <a:close/>
                  <a:moveTo>
                    <a:pt x="91" y="51"/>
                  </a:moveTo>
                  <a:cubicBezTo>
                    <a:pt x="50" y="51"/>
                    <a:pt x="50" y="51"/>
                    <a:pt x="50" y="51"/>
                  </a:cubicBezTo>
                  <a:cubicBezTo>
                    <a:pt x="47" y="51"/>
                    <a:pt x="44" y="53"/>
                    <a:pt x="44" y="56"/>
                  </a:cubicBezTo>
                  <a:cubicBezTo>
                    <a:pt x="44" y="92"/>
                    <a:pt x="44" y="92"/>
                    <a:pt x="44" y="92"/>
                  </a:cubicBezTo>
                  <a:cubicBezTo>
                    <a:pt x="44" y="95"/>
                    <a:pt x="47" y="97"/>
                    <a:pt x="50" y="97"/>
                  </a:cubicBezTo>
                  <a:cubicBezTo>
                    <a:pt x="55" y="97"/>
                    <a:pt x="55" y="97"/>
                    <a:pt x="55" y="97"/>
                  </a:cubicBezTo>
                  <a:cubicBezTo>
                    <a:pt x="55" y="134"/>
                    <a:pt x="55" y="134"/>
                    <a:pt x="55" y="134"/>
                  </a:cubicBezTo>
                  <a:cubicBezTo>
                    <a:pt x="55" y="137"/>
                    <a:pt x="57" y="139"/>
                    <a:pt x="60" y="139"/>
                  </a:cubicBezTo>
                  <a:cubicBezTo>
                    <a:pt x="81" y="139"/>
                    <a:pt x="81" y="139"/>
                    <a:pt x="81" y="139"/>
                  </a:cubicBezTo>
                  <a:cubicBezTo>
                    <a:pt x="83" y="139"/>
                    <a:pt x="86" y="137"/>
                    <a:pt x="86" y="134"/>
                  </a:cubicBezTo>
                  <a:cubicBezTo>
                    <a:pt x="86" y="97"/>
                    <a:pt x="86" y="97"/>
                    <a:pt x="86" y="97"/>
                  </a:cubicBezTo>
                  <a:cubicBezTo>
                    <a:pt x="91" y="97"/>
                    <a:pt x="91" y="97"/>
                    <a:pt x="91" y="97"/>
                  </a:cubicBezTo>
                  <a:cubicBezTo>
                    <a:pt x="94" y="97"/>
                    <a:pt x="96" y="95"/>
                    <a:pt x="96" y="92"/>
                  </a:cubicBezTo>
                  <a:cubicBezTo>
                    <a:pt x="96" y="56"/>
                    <a:pt x="96" y="56"/>
                    <a:pt x="96" y="56"/>
                  </a:cubicBezTo>
                  <a:cubicBezTo>
                    <a:pt x="96" y="53"/>
                    <a:pt x="94" y="51"/>
                    <a:pt x="91" y="51"/>
                  </a:cubicBezTo>
                  <a:close/>
                  <a:moveTo>
                    <a:pt x="116" y="29"/>
                  </a:moveTo>
                  <a:cubicBezTo>
                    <a:pt x="124" y="29"/>
                    <a:pt x="131" y="22"/>
                    <a:pt x="131" y="14"/>
                  </a:cubicBezTo>
                  <a:cubicBezTo>
                    <a:pt x="131" y="6"/>
                    <a:pt x="124" y="0"/>
                    <a:pt x="116" y="0"/>
                  </a:cubicBezTo>
                  <a:cubicBezTo>
                    <a:pt x="108" y="0"/>
                    <a:pt x="102" y="6"/>
                    <a:pt x="102" y="14"/>
                  </a:cubicBezTo>
                  <a:cubicBezTo>
                    <a:pt x="102" y="22"/>
                    <a:pt x="108" y="29"/>
                    <a:pt x="116" y="29"/>
                  </a:cubicBezTo>
                  <a:close/>
                  <a:moveTo>
                    <a:pt x="135" y="35"/>
                  </a:moveTo>
                  <a:cubicBezTo>
                    <a:pt x="97" y="35"/>
                    <a:pt x="97" y="35"/>
                    <a:pt x="97" y="35"/>
                  </a:cubicBezTo>
                  <a:cubicBezTo>
                    <a:pt x="94" y="35"/>
                    <a:pt x="92" y="37"/>
                    <a:pt x="92" y="40"/>
                  </a:cubicBezTo>
                  <a:cubicBezTo>
                    <a:pt x="92" y="40"/>
                    <a:pt x="92" y="40"/>
                    <a:pt x="92" y="40"/>
                  </a:cubicBezTo>
                  <a:cubicBezTo>
                    <a:pt x="100" y="41"/>
                    <a:pt x="107" y="48"/>
                    <a:pt x="107" y="56"/>
                  </a:cubicBezTo>
                  <a:cubicBezTo>
                    <a:pt x="107" y="92"/>
                    <a:pt x="107" y="92"/>
                    <a:pt x="107" y="92"/>
                  </a:cubicBezTo>
                  <a:cubicBezTo>
                    <a:pt x="107" y="96"/>
                    <a:pt x="105" y="100"/>
                    <a:pt x="102" y="103"/>
                  </a:cubicBezTo>
                  <a:cubicBezTo>
                    <a:pt x="102" y="112"/>
                    <a:pt x="102" y="112"/>
                    <a:pt x="102" y="112"/>
                  </a:cubicBezTo>
                  <a:cubicBezTo>
                    <a:pt x="102" y="115"/>
                    <a:pt x="104" y="117"/>
                    <a:pt x="107" y="117"/>
                  </a:cubicBezTo>
                  <a:cubicBezTo>
                    <a:pt x="126" y="117"/>
                    <a:pt x="126" y="117"/>
                    <a:pt x="126" y="117"/>
                  </a:cubicBezTo>
                  <a:cubicBezTo>
                    <a:pt x="129" y="117"/>
                    <a:pt x="131" y="115"/>
                    <a:pt x="131" y="112"/>
                  </a:cubicBezTo>
                  <a:cubicBezTo>
                    <a:pt x="131" y="78"/>
                    <a:pt x="131" y="78"/>
                    <a:pt x="131" y="78"/>
                  </a:cubicBezTo>
                  <a:cubicBezTo>
                    <a:pt x="135" y="78"/>
                    <a:pt x="135" y="78"/>
                    <a:pt x="135" y="78"/>
                  </a:cubicBezTo>
                  <a:cubicBezTo>
                    <a:pt x="138" y="78"/>
                    <a:pt x="140" y="75"/>
                    <a:pt x="140" y="73"/>
                  </a:cubicBezTo>
                  <a:cubicBezTo>
                    <a:pt x="140" y="40"/>
                    <a:pt x="140" y="40"/>
                    <a:pt x="140" y="40"/>
                  </a:cubicBezTo>
                  <a:cubicBezTo>
                    <a:pt x="140" y="37"/>
                    <a:pt x="138" y="35"/>
                    <a:pt x="135" y="35"/>
                  </a:cubicBezTo>
                  <a:close/>
                  <a:moveTo>
                    <a:pt x="39" y="14"/>
                  </a:moveTo>
                  <a:cubicBezTo>
                    <a:pt x="39" y="6"/>
                    <a:pt x="32" y="0"/>
                    <a:pt x="24" y="0"/>
                  </a:cubicBezTo>
                  <a:cubicBezTo>
                    <a:pt x="16" y="0"/>
                    <a:pt x="9" y="6"/>
                    <a:pt x="9" y="14"/>
                  </a:cubicBezTo>
                  <a:cubicBezTo>
                    <a:pt x="9" y="22"/>
                    <a:pt x="16" y="29"/>
                    <a:pt x="24" y="29"/>
                  </a:cubicBezTo>
                  <a:cubicBezTo>
                    <a:pt x="32" y="29"/>
                    <a:pt x="39" y="22"/>
                    <a:pt x="39" y="14"/>
                  </a:cubicBezTo>
                  <a:close/>
                  <a:moveTo>
                    <a:pt x="0" y="40"/>
                  </a:moveTo>
                  <a:cubicBezTo>
                    <a:pt x="0" y="73"/>
                    <a:pt x="0" y="73"/>
                    <a:pt x="0" y="73"/>
                  </a:cubicBezTo>
                  <a:cubicBezTo>
                    <a:pt x="0" y="75"/>
                    <a:pt x="2" y="78"/>
                    <a:pt x="5" y="78"/>
                  </a:cubicBezTo>
                  <a:cubicBezTo>
                    <a:pt x="9" y="78"/>
                    <a:pt x="9" y="78"/>
                    <a:pt x="9" y="78"/>
                  </a:cubicBezTo>
                  <a:cubicBezTo>
                    <a:pt x="9" y="112"/>
                    <a:pt x="9" y="112"/>
                    <a:pt x="9" y="112"/>
                  </a:cubicBezTo>
                  <a:cubicBezTo>
                    <a:pt x="9" y="115"/>
                    <a:pt x="11" y="117"/>
                    <a:pt x="14" y="117"/>
                  </a:cubicBezTo>
                  <a:cubicBezTo>
                    <a:pt x="33" y="117"/>
                    <a:pt x="33" y="117"/>
                    <a:pt x="33" y="117"/>
                  </a:cubicBezTo>
                  <a:cubicBezTo>
                    <a:pt x="36" y="117"/>
                    <a:pt x="38" y="115"/>
                    <a:pt x="38" y="112"/>
                  </a:cubicBezTo>
                  <a:cubicBezTo>
                    <a:pt x="38" y="103"/>
                    <a:pt x="38" y="103"/>
                    <a:pt x="38" y="103"/>
                  </a:cubicBezTo>
                  <a:cubicBezTo>
                    <a:pt x="35" y="100"/>
                    <a:pt x="33" y="96"/>
                    <a:pt x="33" y="92"/>
                  </a:cubicBezTo>
                  <a:cubicBezTo>
                    <a:pt x="33" y="56"/>
                    <a:pt x="33" y="56"/>
                    <a:pt x="33" y="56"/>
                  </a:cubicBezTo>
                  <a:cubicBezTo>
                    <a:pt x="33" y="48"/>
                    <a:pt x="40" y="41"/>
                    <a:pt x="48" y="40"/>
                  </a:cubicBezTo>
                  <a:cubicBezTo>
                    <a:pt x="48" y="40"/>
                    <a:pt x="48" y="40"/>
                    <a:pt x="48" y="40"/>
                  </a:cubicBezTo>
                  <a:cubicBezTo>
                    <a:pt x="48" y="37"/>
                    <a:pt x="46" y="35"/>
                    <a:pt x="43" y="35"/>
                  </a:cubicBezTo>
                  <a:cubicBezTo>
                    <a:pt x="5" y="35"/>
                    <a:pt x="5" y="35"/>
                    <a:pt x="5" y="35"/>
                  </a:cubicBezTo>
                  <a:cubicBezTo>
                    <a:pt x="2" y="35"/>
                    <a:pt x="0" y="37"/>
                    <a:pt x="0" y="4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4" name="Freeform 11">
              <a:extLst>
                <a:ext uri="{FF2B5EF4-FFF2-40B4-BE49-F238E27FC236}">
                  <a16:creationId xmlns:a16="http://schemas.microsoft.com/office/drawing/2014/main" id="{2184C9F8-2DD8-44E6-BFDE-AC3A1845B8C4}"/>
                </a:ext>
              </a:extLst>
            </p:cNvPr>
            <p:cNvSpPr>
              <a:spLocks noEditPoints="1"/>
            </p:cNvSpPr>
            <p:nvPr/>
          </p:nvSpPr>
          <p:spPr bwMode="auto">
            <a:xfrm>
              <a:off x="4949547" y="4157631"/>
              <a:ext cx="305792" cy="327988"/>
            </a:xfrm>
            <a:custGeom>
              <a:avLst/>
              <a:gdLst>
                <a:gd name="T0" fmla="*/ 1 w 155"/>
                <a:gd name="T1" fmla="*/ 52 h 166"/>
                <a:gd name="T2" fmla="*/ 24 w 155"/>
                <a:gd name="T3" fmla="*/ 33 h 166"/>
                <a:gd name="T4" fmla="*/ 45 w 155"/>
                <a:gd name="T5" fmla="*/ 63 h 166"/>
                <a:gd name="T6" fmla="*/ 34 w 155"/>
                <a:gd name="T7" fmla="*/ 82 h 166"/>
                <a:gd name="T8" fmla="*/ 68 w 155"/>
                <a:gd name="T9" fmla="*/ 123 h 166"/>
                <a:gd name="T10" fmla="*/ 87 w 155"/>
                <a:gd name="T11" fmla="*/ 114 h 166"/>
                <a:gd name="T12" fmla="*/ 115 w 155"/>
                <a:gd name="T13" fmla="*/ 129 h 166"/>
                <a:gd name="T14" fmla="*/ 100 w 155"/>
                <a:gd name="T15" fmla="*/ 158 h 166"/>
                <a:gd name="T16" fmla="*/ 34 w 155"/>
                <a:gd name="T17" fmla="*/ 125 h 166"/>
                <a:gd name="T18" fmla="*/ 1 w 155"/>
                <a:gd name="T19" fmla="*/ 52 h 166"/>
                <a:gd name="T20" fmla="*/ 111 w 155"/>
                <a:gd name="T21" fmla="*/ 68 h 166"/>
                <a:gd name="T22" fmla="*/ 87 w 155"/>
                <a:gd name="T23" fmla="*/ 68 h 166"/>
                <a:gd name="T24" fmla="*/ 87 w 155"/>
                <a:gd name="T25" fmla="*/ 41 h 166"/>
                <a:gd name="T26" fmla="*/ 82 w 155"/>
                <a:gd name="T27" fmla="*/ 35 h 166"/>
                <a:gd name="T28" fmla="*/ 77 w 155"/>
                <a:gd name="T29" fmla="*/ 41 h 166"/>
                <a:gd name="T30" fmla="*/ 77 w 155"/>
                <a:gd name="T31" fmla="*/ 73 h 166"/>
                <a:gd name="T32" fmla="*/ 82 w 155"/>
                <a:gd name="T33" fmla="*/ 78 h 166"/>
                <a:gd name="T34" fmla="*/ 111 w 155"/>
                <a:gd name="T35" fmla="*/ 78 h 166"/>
                <a:gd name="T36" fmla="*/ 116 w 155"/>
                <a:gd name="T37" fmla="*/ 73 h 166"/>
                <a:gd name="T38" fmla="*/ 111 w 155"/>
                <a:gd name="T39" fmla="*/ 68 h 166"/>
                <a:gd name="T40" fmla="*/ 82 w 155"/>
                <a:gd name="T41" fmla="*/ 0 h 166"/>
                <a:gd name="T42" fmla="*/ 28 w 155"/>
                <a:gd name="T43" fmla="*/ 24 h 166"/>
                <a:gd name="T44" fmla="*/ 37 w 155"/>
                <a:gd name="T45" fmla="*/ 29 h 166"/>
                <a:gd name="T46" fmla="*/ 77 w 155"/>
                <a:gd name="T47" fmla="*/ 10 h 166"/>
                <a:gd name="T48" fmla="*/ 77 w 155"/>
                <a:gd name="T49" fmla="*/ 19 h 166"/>
                <a:gd name="T50" fmla="*/ 82 w 155"/>
                <a:gd name="T51" fmla="*/ 24 h 166"/>
                <a:gd name="T52" fmla="*/ 87 w 155"/>
                <a:gd name="T53" fmla="*/ 19 h 166"/>
                <a:gd name="T54" fmla="*/ 87 w 155"/>
                <a:gd name="T55" fmla="*/ 10 h 166"/>
                <a:gd name="T56" fmla="*/ 145 w 155"/>
                <a:gd name="T57" fmla="*/ 68 h 166"/>
                <a:gd name="T58" fmla="*/ 135 w 155"/>
                <a:gd name="T59" fmla="*/ 68 h 166"/>
                <a:gd name="T60" fmla="*/ 130 w 155"/>
                <a:gd name="T61" fmla="*/ 73 h 166"/>
                <a:gd name="T62" fmla="*/ 135 w 155"/>
                <a:gd name="T63" fmla="*/ 78 h 166"/>
                <a:gd name="T64" fmla="*/ 145 w 155"/>
                <a:gd name="T65" fmla="*/ 78 h 166"/>
                <a:gd name="T66" fmla="*/ 120 w 155"/>
                <a:gd name="T67" fmla="*/ 122 h 166"/>
                <a:gd name="T68" fmla="*/ 121 w 155"/>
                <a:gd name="T69" fmla="*/ 123 h 166"/>
                <a:gd name="T70" fmla="*/ 121 w 155"/>
                <a:gd name="T71" fmla="*/ 124 h 166"/>
                <a:gd name="T72" fmla="*/ 122 w 155"/>
                <a:gd name="T73" fmla="*/ 124 h 166"/>
                <a:gd name="T74" fmla="*/ 125 w 155"/>
                <a:gd name="T75" fmla="*/ 131 h 166"/>
                <a:gd name="T76" fmla="*/ 155 w 155"/>
                <a:gd name="T77" fmla="*/ 73 h 166"/>
                <a:gd name="T78" fmla="*/ 82 w 155"/>
                <a:gd name="T7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5" h="166">
                  <a:moveTo>
                    <a:pt x="1" y="52"/>
                  </a:moveTo>
                  <a:cubicBezTo>
                    <a:pt x="3" y="44"/>
                    <a:pt x="15" y="35"/>
                    <a:pt x="24" y="33"/>
                  </a:cubicBezTo>
                  <a:cubicBezTo>
                    <a:pt x="33" y="32"/>
                    <a:pt x="48" y="53"/>
                    <a:pt x="45" y="63"/>
                  </a:cubicBezTo>
                  <a:cubicBezTo>
                    <a:pt x="42" y="73"/>
                    <a:pt x="33" y="76"/>
                    <a:pt x="34" y="82"/>
                  </a:cubicBezTo>
                  <a:cubicBezTo>
                    <a:pt x="50" y="109"/>
                    <a:pt x="58" y="116"/>
                    <a:pt x="68" y="123"/>
                  </a:cubicBezTo>
                  <a:cubicBezTo>
                    <a:pt x="76" y="126"/>
                    <a:pt x="79" y="120"/>
                    <a:pt x="87" y="114"/>
                  </a:cubicBezTo>
                  <a:cubicBezTo>
                    <a:pt x="95" y="109"/>
                    <a:pt x="108" y="121"/>
                    <a:pt x="115" y="129"/>
                  </a:cubicBezTo>
                  <a:cubicBezTo>
                    <a:pt x="120" y="137"/>
                    <a:pt x="119" y="145"/>
                    <a:pt x="100" y="158"/>
                  </a:cubicBezTo>
                  <a:cubicBezTo>
                    <a:pt x="68" y="166"/>
                    <a:pt x="34" y="125"/>
                    <a:pt x="34" y="125"/>
                  </a:cubicBezTo>
                  <a:cubicBezTo>
                    <a:pt x="2" y="88"/>
                    <a:pt x="0" y="60"/>
                    <a:pt x="1" y="52"/>
                  </a:cubicBezTo>
                  <a:close/>
                  <a:moveTo>
                    <a:pt x="111" y="68"/>
                  </a:moveTo>
                  <a:cubicBezTo>
                    <a:pt x="87" y="68"/>
                    <a:pt x="87" y="68"/>
                    <a:pt x="87" y="68"/>
                  </a:cubicBezTo>
                  <a:cubicBezTo>
                    <a:pt x="87" y="41"/>
                    <a:pt x="87" y="41"/>
                    <a:pt x="87" y="41"/>
                  </a:cubicBezTo>
                  <a:cubicBezTo>
                    <a:pt x="87" y="38"/>
                    <a:pt x="85" y="35"/>
                    <a:pt x="82" y="35"/>
                  </a:cubicBezTo>
                  <a:cubicBezTo>
                    <a:pt x="79" y="35"/>
                    <a:pt x="77" y="38"/>
                    <a:pt x="77" y="41"/>
                  </a:cubicBezTo>
                  <a:cubicBezTo>
                    <a:pt x="77" y="73"/>
                    <a:pt x="77" y="73"/>
                    <a:pt x="77" y="73"/>
                  </a:cubicBezTo>
                  <a:cubicBezTo>
                    <a:pt x="77" y="75"/>
                    <a:pt x="79" y="78"/>
                    <a:pt x="82" y="78"/>
                  </a:cubicBezTo>
                  <a:cubicBezTo>
                    <a:pt x="111" y="78"/>
                    <a:pt x="111" y="78"/>
                    <a:pt x="111" y="78"/>
                  </a:cubicBezTo>
                  <a:cubicBezTo>
                    <a:pt x="113" y="78"/>
                    <a:pt x="116" y="75"/>
                    <a:pt x="116" y="73"/>
                  </a:cubicBezTo>
                  <a:cubicBezTo>
                    <a:pt x="116" y="70"/>
                    <a:pt x="113" y="68"/>
                    <a:pt x="111" y="68"/>
                  </a:cubicBezTo>
                  <a:close/>
                  <a:moveTo>
                    <a:pt x="82" y="0"/>
                  </a:moveTo>
                  <a:cubicBezTo>
                    <a:pt x="60" y="0"/>
                    <a:pt x="41" y="9"/>
                    <a:pt x="28" y="24"/>
                  </a:cubicBezTo>
                  <a:cubicBezTo>
                    <a:pt x="31" y="25"/>
                    <a:pt x="34" y="27"/>
                    <a:pt x="37" y="29"/>
                  </a:cubicBezTo>
                  <a:cubicBezTo>
                    <a:pt x="47" y="19"/>
                    <a:pt x="61" y="11"/>
                    <a:pt x="77" y="10"/>
                  </a:cubicBezTo>
                  <a:cubicBezTo>
                    <a:pt x="77" y="19"/>
                    <a:pt x="77" y="19"/>
                    <a:pt x="77" y="19"/>
                  </a:cubicBezTo>
                  <a:cubicBezTo>
                    <a:pt x="77" y="22"/>
                    <a:pt x="79" y="24"/>
                    <a:pt x="82" y="24"/>
                  </a:cubicBezTo>
                  <a:cubicBezTo>
                    <a:pt x="85" y="24"/>
                    <a:pt x="87" y="22"/>
                    <a:pt x="87" y="19"/>
                  </a:cubicBezTo>
                  <a:cubicBezTo>
                    <a:pt x="87" y="10"/>
                    <a:pt x="87" y="10"/>
                    <a:pt x="87" y="10"/>
                  </a:cubicBezTo>
                  <a:cubicBezTo>
                    <a:pt x="118" y="13"/>
                    <a:pt x="142" y="37"/>
                    <a:pt x="145" y="68"/>
                  </a:cubicBezTo>
                  <a:cubicBezTo>
                    <a:pt x="135" y="68"/>
                    <a:pt x="135" y="68"/>
                    <a:pt x="135" y="68"/>
                  </a:cubicBezTo>
                  <a:cubicBezTo>
                    <a:pt x="133" y="68"/>
                    <a:pt x="130" y="70"/>
                    <a:pt x="130" y="73"/>
                  </a:cubicBezTo>
                  <a:cubicBezTo>
                    <a:pt x="130" y="75"/>
                    <a:pt x="133" y="78"/>
                    <a:pt x="135" y="78"/>
                  </a:cubicBezTo>
                  <a:cubicBezTo>
                    <a:pt x="145" y="78"/>
                    <a:pt x="145" y="78"/>
                    <a:pt x="145" y="78"/>
                  </a:cubicBezTo>
                  <a:cubicBezTo>
                    <a:pt x="143" y="96"/>
                    <a:pt x="134" y="112"/>
                    <a:pt x="120" y="122"/>
                  </a:cubicBezTo>
                  <a:cubicBezTo>
                    <a:pt x="121" y="123"/>
                    <a:pt x="121" y="123"/>
                    <a:pt x="121" y="123"/>
                  </a:cubicBezTo>
                  <a:cubicBezTo>
                    <a:pt x="121" y="124"/>
                    <a:pt x="121" y="124"/>
                    <a:pt x="121" y="124"/>
                  </a:cubicBezTo>
                  <a:cubicBezTo>
                    <a:pt x="122" y="124"/>
                    <a:pt x="122" y="124"/>
                    <a:pt x="122" y="124"/>
                  </a:cubicBezTo>
                  <a:cubicBezTo>
                    <a:pt x="123" y="127"/>
                    <a:pt x="124" y="129"/>
                    <a:pt x="125" y="131"/>
                  </a:cubicBezTo>
                  <a:cubicBezTo>
                    <a:pt x="143" y="118"/>
                    <a:pt x="155" y="97"/>
                    <a:pt x="155" y="73"/>
                  </a:cubicBezTo>
                  <a:cubicBezTo>
                    <a:pt x="155" y="32"/>
                    <a:pt x="122" y="0"/>
                    <a:pt x="82"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5" name="Freeform 12">
              <a:extLst>
                <a:ext uri="{FF2B5EF4-FFF2-40B4-BE49-F238E27FC236}">
                  <a16:creationId xmlns:a16="http://schemas.microsoft.com/office/drawing/2014/main" id="{CD357E0B-295D-4420-B708-27C76C16EBB7}"/>
                </a:ext>
              </a:extLst>
            </p:cNvPr>
            <p:cNvSpPr>
              <a:spLocks noEditPoints="1"/>
            </p:cNvSpPr>
            <p:nvPr/>
          </p:nvSpPr>
          <p:spPr bwMode="auto">
            <a:xfrm>
              <a:off x="4985278" y="2426880"/>
              <a:ext cx="236742" cy="315656"/>
            </a:xfrm>
            <a:custGeom>
              <a:avLst/>
              <a:gdLst>
                <a:gd name="T0" fmla="*/ 60 w 120"/>
                <a:gd name="T1" fmla="*/ 36 h 160"/>
                <a:gd name="T2" fmla="*/ 36 w 120"/>
                <a:gd name="T3" fmla="*/ 27 h 160"/>
                <a:gd name="T4" fmla="*/ 60 w 120"/>
                <a:gd name="T5" fmla="*/ 0 h 160"/>
                <a:gd name="T6" fmla="*/ 84 w 120"/>
                <a:gd name="T7" fmla="*/ 27 h 160"/>
                <a:gd name="T8" fmla="*/ 60 w 120"/>
                <a:gd name="T9" fmla="*/ 36 h 160"/>
                <a:gd name="T10" fmla="*/ 86 w 120"/>
                <a:gd name="T11" fmla="*/ 120 h 160"/>
                <a:gd name="T12" fmla="*/ 33 w 120"/>
                <a:gd name="T13" fmla="*/ 120 h 160"/>
                <a:gd name="T14" fmla="*/ 39 w 120"/>
                <a:gd name="T15" fmla="*/ 132 h 160"/>
                <a:gd name="T16" fmla="*/ 81 w 120"/>
                <a:gd name="T17" fmla="*/ 132 h 160"/>
                <a:gd name="T18" fmla="*/ 86 w 120"/>
                <a:gd name="T19" fmla="*/ 120 h 160"/>
                <a:gd name="T20" fmla="*/ 45 w 120"/>
                <a:gd name="T21" fmla="*/ 137 h 160"/>
                <a:gd name="T22" fmla="*/ 45 w 120"/>
                <a:gd name="T23" fmla="*/ 138 h 160"/>
                <a:gd name="T24" fmla="*/ 60 w 120"/>
                <a:gd name="T25" fmla="*/ 160 h 160"/>
                <a:gd name="T26" fmla="*/ 75 w 120"/>
                <a:gd name="T27" fmla="*/ 138 h 160"/>
                <a:gd name="T28" fmla="*/ 75 w 120"/>
                <a:gd name="T29" fmla="*/ 137 h 160"/>
                <a:gd name="T30" fmla="*/ 45 w 120"/>
                <a:gd name="T31" fmla="*/ 137 h 160"/>
                <a:gd name="T32" fmla="*/ 60 w 120"/>
                <a:gd name="T33" fmla="*/ 63 h 160"/>
                <a:gd name="T34" fmla="*/ 50 w 120"/>
                <a:gd name="T35" fmla="*/ 73 h 160"/>
                <a:gd name="T36" fmla="*/ 60 w 120"/>
                <a:gd name="T37" fmla="*/ 82 h 160"/>
                <a:gd name="T38" fmla="*/ 69 w 120"/>
                <a:gd name="T39" fmla="*/ 73 h 160"/>
                <a:gd name="T40" fmla="*/ 60 w 120"/>
                <a:gd name="T41" fmla="*/ 63 h 160"/>
                <a:gd name="T42" fmla="*/ 96 w 120"/>
                <a:gd name="T43" fmla="*/ 62 h 160"/>
                <a:gd name="T44" fmla="*/ 89 w 120"/>
                <a:gd name="T45" fmla="*/ 115 h 160"/>
                <a:gd name="T46" fmla="*/ 31 w 120"/>
                <a:gd name="T47" fmla="*/ 115 h 160"/>
                <a:gd name="T48" fmla="*/ 24 w 120"/>
                <a:gd name="T49" fmla="*/ 62 h 160"/>
                <a:gd name="T50" fmla="*/ 32 w 120"/>
                <a:gd name="T51" fmla="*/ 32 h 160"/>
                <a:gd name="T52" fmla="*/ 60 w 120"/>
                <a:gd name="T53" fmla="*/ 42 h 160"/>
                <a:gd name="T54" fmla="*/ 88 w 120"/>
                <a:gd name="T55" fmla="*/ 32 h 160"/>
                <a:gd name="T56" fmla="*/ 96 w 120"/>
                <a:gd name="T57" fmla="*/ 62 h 160"/>
                <a:gd name="T58" fmla="*/ 77 w 120"/>
                <a:gd name="T59" fmla="*/ 73 h 160"/>
                <a:gd name="T60" fmla="*/ 60 w 120"/>
                <a:gd name="T61" fmla="*/ 55 h 160"/>
                <a:gd name="T62" fmla="*/ 43 w 120"/>
                <a:gd name="T63" fmla="*/ 73 h 160"/>
                <a:gd name="T64" fmla="*/ 60 w 120"/>
                <a:gd name="T65" fmla="*/ 90 h 160"/>
                <a:gd name="T66" fmla="*/ 77 w 120"/>
                <a:gd name="T67" fmla="*/ 73 h 160"/>
                <a:gd name="T68" fmla="*/ 19 w 120"/>
                <a:gd name="T69" fmla="*/ 88 h 160"/>
                <a:gd name="T70" fmla="*/ 0 w 120"/>
                <a:gd name="T71" fmla="*/ 129 h 160"/>
                <a:gd name="T72" fmla="*/ 25 w 120"/>
                <a:gd name="T73" fmla="*/ 115 h 160"/>
                <a:gd name="T74" fmla="*/ 19 w 120"/>
                <a:gd name="T75" fmla="*/ 88 h 160"/>
                <a:gd name="T76" fmla="*/ 95 w 120"/>
                <a:gd name="T77" fmla="*/ 115 h 160"/>
                <a:gd name="T78" fmla="*/ 120 w 120"/>
                <a:gd name="T79" fmla="*/ 129 h 160"/>
                <a:gd name="T80" fmla="*/ 101 w 120"/>
                <a:gd name="T81" fmla="*/ 88 h 160"/>
                <a:gd name="T82" fmla="*/ 95 w 120"/>
                <a:gd name="T83" fmla="*/ 11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60">
                  <a:moveTo>
                    <a:pt x="60" y="36"/>
                  </a:moveTo>
                  <a:cubicBezTo>
                    <a:pt x="51" y="36"/>
                    <a:pt x="42" y="32"/>
                    <a:pt x="36" y="27"/>
                  </a:cubicBezTo>
                  <a:cubicBezTo>
                    <a:pt x="47" y="10"/>
                    <a:pt x="60" y="0"/>
                    <a:pt x="60" y="0"/>
                  </a:cubicBezTo>
                  <a:cubicBezTo>
                    <a:pt x="60" y="0"/>
                    <a:pt x="73" y="10"/>
                    <a:pt x="84" y="27"/>
                  </a:cubicBezTo>
                  <a:cubicBezTo>
                    <a:pt x="77" y="32"/>
                    <a:pt x="69" y="36"/>
                    <a:pt x="60" y="36"/>
                  </a:cubicBezTo>
                  <a:close/>
                  <a:moveTo>
                    <a:pt x="86" y="120"/>
                  </a:moveTo>
                  <a:cubicBezTo>
                    <a:pt x="33" y="120"/>
                    <a:pt x="33" y="120"/>
                    <a:pt x="33" y="120"/>
                  </a:cubicBezTo>
                  <a:cubicBezTo>
                    <a:pt x="39" y="132"/>
                    <a:pt x="39" y="132"/>
                    <a:pt x="39" y="132"/>
                  </a:cubicBezTo>
                  <a:cubicBezTo>
                    <a:pt x="81" y="132"/>
                    <a:pt x="81" y="132"/>
                    <a:pt x="81" y="132"/>
                  </a:cubicBezTo>
                  <a:lnTo>
                    <a:pt x="86" y="120"/>
                  </a:lnTo>
                  <a:close/>
                  <a:moveTo>
                    <a:pt x="45" y="137"/>
                  </a:moveTo>
                  <a:cubicBezTo>
                    <a:pt x="45" y="138"/>
                    <a:pt x="45" y="138"/>
                    <a:pt x="45" y="138"/>
                  </a:cubicBezTo>
                  <a:cubicBezTo>
                    <a:pt x="45" y="151"/>
                    <a:pt x="60" y="160"/>
                    <a:pt x="60" y="160"/>
                  </a:cubicBezTo>
                  <a:cubicBezTo>
                    <a:pt x="60" y="160"/>
                    <a:pt x="75" y="151"/>
                    <a:pt x="75" y="138"/>
                  </a:cubicBezTo>
                  <a:cubicBezTo>
                    <a:pt x="75" y="138"/>
                    <a:pt x="75" y="138"/>
                    <a:pt x="75" y="137"/>
                  </a:cubicBezTo>
                  <a:lnTo>
                    <a:pt x="45" y="137"/>
                  </a:lnTo>
                  <a:close/>
                  <a:moveTo>
                    <a:pt x="60" y="63"/>
                  </a:moveTo>
                  <a:cubicBezTo>
                    <a:pt x="55" y="63"/>
                    <a:pt x="50" y="67"/>
                    <a:pt x="50" y="73"/>
                  </a:cubicBezTo>
                  <a:cubicBezTo>
                    <a:pt x="50" y="78"/>
                    <a:pt x="55" y="82"/>
                    <a:pt x="60" y="82"/>
                  </a:cubicBezTo>
                  <a:cubicBezTo>
                    <a:pt x="65" y="82"/>
                    <a:pt x="69" y="78"/>
                    <a:pt x="69" y="73"/>
                  </a:cubicBezTo>
                  <a:cubicBezTo>
                    <a:pt x="69" y="67"/>
                    <a:pt x="65" y="63"/>
                    <a:pt x="60" y="63"/>
                  </a:cubicBezTo>
                  <a:close/>
                  <a:moveTo>
                    <a:pt x="96" y="62"/>
                  </a:moveTo>
                  <a:cubicBezTo>
                    <a:pt x="96" y="77"/>
                    <a:pt x="93" y="104"/>
                    <a:pt x="89" y="115"/>
                  </a:cubicBezTo>
                  <a:cubicBezTo>
                    <a:pt x="31" y="115"/>
                    <a:pt x="31" y="115"/>
                    <a:pt x="31" y="115"/>
                  </a:cubicBezTo>
                  <a:cubicBezTo>
                    <a:pt x="27" y="104"/>
                    <a:pt x="24" y="77"/>
                    <a:pt x="24" y="62"/>
                  </a:cubicBezTo>
                  <a:cubicBezTo>
                    <a:pt x="24" y="51"/>
                    <a:pt x="27" y="41"/>
                    <a:pt x="32" y="32"/>
                  </a:cubicBezTo>
                  <a:cubicBezTo>
                    <a:pt x="40" y="38"/>
                    <a:pt x="49" y="42"/>
                    <a:pt x="60" y="42"/>
                  </a:cubicBezTo>
                  <a:cubicBezTo>
                    <a:pt x="71" y="42"/>
                    <a:pt x="80" y="38"/>
                    <a:pt x="88" y="32"/>
                  </a:cubicBezTo>
                  <a:cubicBezTo>
                    <a:pt x="93" y="41"/>
                    <a:pt x="96" y="51"/>
                    <a:pt x="96" y="62"/>
                  </a:cubicBezTo>
                  <a:close/>
                  <a:moveTo>
                    <a:pt x="77" y="73"/>
                  </a:moveTo>
                  <a:cubicBezTo>
                    <a:pt x="77" y="63"/>
                    <a:pt x="69" y="55"/>
                    <a:pt x="60" y="55"/>
                  </a:cubicBezTo>
                  <a:cubicBezTo>
                    <a:pt x="50" y="55"/>
                    <a:pt x="43" y="63"/>
                    <a:pt x="43" y="73"/>
                  </a:cubicBezTo>
                  <a:cubicBezTo>
                    <a:pt x="43" y="82"/>
                    <a:pt x="50" y="90"/>
                    <a:pt x="60" y="90"/>
                  </a:cubicBezTo>
                  <a:cubicBezTo>
                    <a:pt x="69" y="90"/>
                    <a:pt x="77" y="82"/>
                    <a:pt x="77" y="73"/>
                  </a:cubicBezTo>
                  <a:close/>
                  <a:moveTo>
                    <a:pt x="19" y="88"/>
                  </a:moveTo>
                  <a:cubicBezTo>
                    <a:pt x="11" y="94"/>
                    <a:pt x="2" y="113"/>
                    <a:pt x="0" y="129"/>
                  </a:cubicBezTo>
                  <a:cubicBezTo>
                    <a:pt x="25" y="115"/>
                    <a:pt x="25" y="115"/>
                    <a:pt x="25" y="115"/>
                  </a:cubicBezTo>
                  <a:cubicBezTo>
                    <a:pt x="22" y="107"/>
                    <a:pt x="20" y="97"/>
                    <a:pt x="19" y="88"/>
                  </a:cubicBezTo>
                  <a:close/>
                  <a:moveTo>
                    <a:pt x="95" y="115"/>
                  </a:moveTo>
                  <a:cubicBezTo>
                    <a:pt x="120" y="129"/>
                    <a:pt x="120" y="129"/>
                    <a:pt x="120" y="129"/>
                  </a:cubicBezTo>
                  <a:cubicBezTo>
                    <a:pt x="118" y="113"/>
                    <a:pt x="109" y="94"/>
                    <a:pt x="101" y="88"/>
                  </a:cubicBezTo>
                  <a:cubicBezTo>
                    <a:pt x="100" y="97"/>
                    <a:pt x="98" y="107"/>
                    <a:pt x="95" y="11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6" name="Freeform 13">
              <a:extLst>
                <a:ext uri="{FF2B5EF4-FFF2-40B4-BE49-F238E27FC236}">
                  <a16:creationId xmlns:a16="http://schemas.microsoft.com/office/drawing/2014/main" id="{30760CE2-B791-49C3-BA0B-B41CEA6DD5EF}"/>
                </a:ext>
              </a:extLst>
            </p:cNvPr>
            <p:cNvSpPr>
              <a:spLocks noEditPoints="1"/>
            </p:cNvSpPr>
            <p:nvPr/>
          </p:nvSpPr>
          <p:spPr bwMode="auto">
            <a:xfrm>
              <a:off x="6979379" y="2451214"/>
              <a:ext cx="204684" cy="295928"/>
            </a:xfrm>
            <a:custGeom>
              <a:avLst/>
              <a:gdLst>
                <a:gd name="T0" fmla="*/ 48 w 104"/>
                <a:gd name="T1" fmla="*/ 74 h 150"/>
                <a:gd name="T2" fmla="*/ 57 w 104"/>
                <a:gd name="T3" fmla="*/ 74 h 150"/>
                <a:gd name="T4" fmla="*/ 57 w 104"/>
                <a:gd name="T5" fmla="*/ 119 h 150"/>
                <a:gd name="T6" fmla="*/ 48 w 104"/>
                <a:gd name="T7" fmla="*/ 119 h 150"/>
                <a:gd name="T8" fmla="*/ 48 w 104"/>
                <a:gd name="T9" fmla="*/ 74 h 150"/>
                <a:gd name="T10" fmla="*/ 52 w 104"/>
                <a:gd name="T11" fmla="*/ 0 h 150"/>
                <a:gd name="T12" fmla="*/ 0 w 104"/>
                <a:gd name="T13" fmla="*/ 52 h 150"/>
                <a:gd name="T14" fmla="*/ 11 w 104"/>
                <a:gd name="T15" fmla="*/ 84 h 150"/>
                <a:gd name="T16" fmla="*/ 23 w 104"/>
                <a:gd name="T17" fmla="*/ 108 h 150"/>
                <a:gd name="T18" fmla="*/ 33 w 104"/>
                <a:gd name="T19" fmla="*/ 119 h 150"/>
                <a:gd name="T20" fmla="*/ 40 w 104"/>
                <a:gd name="T21" fmla="*/ 119 h 150"/>
                <a:gd name="T22" fmla="*/ 40 w 104"/>
                <a:gd name="T23" fmla="*/ 74 h 150"/>
                <a:gd name="T24" fmla="*/ 32 w 104"/>
                <a:gd name="T25" fmla="*/ 74 h 150"/>
                <a:gd name="T26" fmla="*/ 17 w 104"/>
                <a:gd name="T27" fmla="*/ 58 h 150"/>
                <a:gd name="T28" fmla="*/ 32 w 104"/>
                <a:gd name="T29" fmla="*/ 43 h 150"/>
                <a:gd name="T30" fmla="*/ 47 w 104"/>
                <a:gd name="T31" fmla="*/ 58 h 150"/>
                <a:gd name="T32" fmla="*/ 45 w 104"/>
                <a:gd name="T33" fmla="*/ 66 h 150"/>
                <a:gd name="T34" fmla="*/ 59 w 104"/>
                <a:gd name="T35" fmla="*/ 66 h 150"/>
                <a:gd name="T36" fmla="*/ 57 w 104"/>
                <a:gd name="T37" fmla="*/ 58 h 150"/>
                <a:gd name="T38" fmla="*/ 73 w 104"/>
                <a:gd name="T39" fmla="*/ 43 h 150"/>
                <a:gd name="T40" fmla="*/ 88 w 104"/>
                <a:gd name="T41" fmla="*/ 58 h 150"/>
                <a:gd name="T42" fmla="*/ 73 w 104"/>
                <a:gd name="T43" fmla="*/ 74 h 150"/>
                <a:gd name="T44" fmla="*/ 65 w 104"/>
                <a:gd name="T45" fmla="*/ 74 h 150"/>
                <a:gd name="T46" fmla="*/ 65 w 104"/>
                <a:gd name="T47" fmla="*/ 119 h 150"/>
                <a:gd name="T48" fmla="*/ 71 w 104"/>
                <a:gd name="T49" fmla="*/ 119 h 150"/>
                <a:gd name="T50" fmla="*/ 82 w 104"/>
                <a:gd name="T51" fmla="*/ 108 h 150"/>
                <a:gd name="T52" fmla="*/ 94 w 104"/>
                <a:gd name="T53" fmla="*/ 84 h 150"/>
                <a:gd name="T54" fmla="*/ 104 w 104"/>
                <a:gd name="T55" fmla="*/ 52 h 150"/>
                <a:gd name="T56" fmla="*/ 52 w 104"/>
                <a:gd name="T57" fmla="*/ 0 h 150"/>
                <a:gd name="T58" fmla="*/ 25 w 104"/>
                <a:gd name="T59" fmla="*/ 58 h 150"/>
                <a:gd name="T60" fmla="*/ 32 w 104"/>
                <a:gd name="T61" fmla="*/ 66 h 150"/>
                <a:gd name="T62" fmla="*/ 39 w 104"/>
                <a:gd name="T63" fmla="*/ 58 h 150"/>
                <a:gd name="T64" fmla="*/ 32 w 104"/>
                <a:gd name="T65" fmla="*/ 51 h 150"/>
                <a:gd name="T66" fmla="*/ 25 w 104"/>
                <a:gd name="T67" fmla="*/ 58 h 150"/>
                <a:gd name="T68" fmla="*/ 80 w 104"/>
                <a:gd name="T69" fmla="*/ 58 h 150"/>
                <a:gd name="T70" fmla="*/ 73 w 104"/>
                <a:gd name="T71" fmla="*/ 51 h 150"/>
                <a:gd name="T72" fmla="*/ 66 w 104"/>
                <a:gd name="T73" fmla="*/ 58 h 150"/>
                <a:gd name="T74" fmla="*/ 73 w 104"/>
                <a:gd name="T75" fmla="*/ 66 h 150"/>
                <a:gd name="T76" fmla="*/ 80 w 104"/>
                <a:gd name="T77" fmla="*/ 58 h 150"/>
                <a:gd name="T78" fmla="*/ 77 w 104"/>
                <a:gd name="T79" fmla="*/ 131 h 150"/>
                <a:gd name="T80" fmla="*/ 73 w 104"/>
                <a:gd name="T81" fmla="*/ 127 h 150"/>
                <a:gd name="T82" fmla="*/ 32 w 104"/>
                <a:gd name="T83" fmla="*/ 127 h 150"/>
                <a:gd name="T84" fmla="*/ 28 w 104"/>
                <a:gd name="T85" fmla="*/ 131 h 150"/>
                <a:gd name="T86" fmla="*/ 32 w 104"/>
                <a:gd name="T87" fmla="*/ 136 h 150"/>
                <a:gd name="T88" fmla="*/ 73 w 104"/>
                <a:gd name="T89" fmla="*/ 136 h 150"/>
                <a:gd name="T90" fmla="*/ 77 w 104"/>
                <a:gd name="T91" fmla="*/ 131 h 150"/>
                <a:gd name="T92" fmla="*/ 72 w 104"/>
                <a:gd name="T93" fmla="*/ 146 h 150"/>
                <a:gd name="T94" fmla="*/ 68 w 104"/>
                <a:gd name="T95" fmla="*/ 142 h 150"/>
                <a:gd name="T96" fmla="*/ 37 w 104"/>
                <a:gd name="T97" fmla="*/ 142 h 150"/>
                <a:gd name="T98" fmla="*/ 33 w 104"/>
                <a:gd name="T99" fmla="*/ 146 h 150"/>
                <a:gd name="T100" fmla="*/ 37 w 104"/>
                <a:gd name="T101" fmla="*/ 150 h 150"/>
                <a:gd name="T102" fmla="*/ 68 w 104"/>
                <a:gd name="T103" fmla="*/ 150 h 150"/>
                <a:gd name="T104" fmla="*/ 72 w 104"/>
                <a:gd name="T105" fmla="*/ 1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150">
                  <a:moveTo>
                    <a:pt x="48" y="74"/>
                  </a:moveTo>
                  <a:cubicBezTo>
                    <a:pt x="57" y="74"/>
                    <a:pt x="57" y="74"/>
                    <a:pt x="57" y="74"/>
                  </a:cubicBezTo>
                  <a:cubicBezTo>
                    <a:pt x="57" y="119"/>
                    <a:pt x="57" y="119"/>
                    <a:pt x="57" y="119"/>
                  </a:cubicBezTo>
                  <a:cubicBezTo>
                    <a:pt x="48" y="119"/>
                    <a:pt x="48" y="119"/>
                    <a:pt x="48" y="119"/>
                  </a:cubicBezTo>
                  <a:lnTo>
                    <a:pt x="48" y="74"/>
                  </a:lnTo>
                  <a:close/>
                  <a:moveTo>
                    <a:pt x="52" y="0"/>
                  </a:moveTo>
                  <a:cubicBezTo>
                    <a:pt x="23" y="0"/>
                    <a:pt x="0" y="23"/>
                    <a:pt x="0" y="52"/>
                  </a:cubicBezTo>
                  <a:cubicBezTo>
                    <a:pt x="0" y="64"/>
                    <a:pt x="4" y="75"/>
                    <a:pt x="11" y="84"/>
                  </a:cubicBezTo>
                  <a:cubicBezTo>
                    <a:pt x="20" y="97"/>
                    <a:pt x="23" y="102"/>
                    <a:pt x="23" y="108"/>
                  </a:cubicBezTo>
                  <a:cubicBezTo>
                    <a:pt x="23" y="114"/>
                    <a:pt x="28" y="119"/>
                    <a:pt x="33" y="119"/>
                  </a:cubicBezTo>
                  <a:cubicBezTo>
                    <a:pt x="40" y="119"/>
                    <a:pt x="40" y="119"/>
                    <a:pt x="40" y="119"/>
                  </a:cubicBezTo>
                  <a:cubicBezTo>
                    <a:pt x="40" y="74"/>
                    <a:pt x="40" y="74"/>
                    <a:pt x="40" y="74"/>
                  </a:cubicBezTo>
                  <a:cubicBezTo>
                    <a:pt x="32" y="74"/>
                    <a:pt x="32" y="74"/>
                    <a:pt x="32" y="74"/>
                  </a:cubicBezTo>
                  <a:cubicBezTo>
                    <a:pt x="23" y="74"/>
                    <a:pt x="17" y="67"/>
                    <a:pt x="17" y="58"/>
                  </a:cubicBezTo>
                  <a:cubicBezTo>
                    <a:pt x="17" y="50"/>
                    <a:pt x="23" y="43"/>
                    <a:pt x="32" y="43"/>
                  </a:cubicBezTo>
                  <a:cubicBezTo>
                    <a:pt x="40" y="43"/>
                    <a:pt x="47" y="50"/>
                    <a:pt x="47" y="58"/>
                  </a:cubicBezTo>
                  <a:cubicBezTo>
                    <a:pt x="47" y="61"/>
                    <a:pt x="46" y="63"/>
                    <a:pt x="45" y="66"/>
                  </a:cubicBezTo>
                  <a:cubicBezTo>
                    <a:pt x="59" y="66"/>
                    <a:pt x="59" y="66"/>
                    <a:pt x="59" y="66"/>
                  </a:cubicBezTo>
                  <a:cubicBezTo>
                    <a:pt x="58" y="63"/>
                    <a:pt x="57" y="61"/>
                    <a:pt x="57" y="58"/>
                  </a:cubicBezTo>
                  <a:cubicBezTo>
                    <a:pt x="57" y="50"/>
                    <a:pt x="64" y="43"/>
                    <a:pt x="73" y="43"/>
                  </a:cubicBezTo>
                  <a:cubicBezTo>
                    <a:pt x="81" y="43"/>
                    <a:pt x="88" y="50"/>
                    <a:pt x="88" y="58"/>
                  </a:cubicBezTo>
                  <a:cubicBezTo>
                    <a:pt x="88" y="67"/>
                    <a:pt x="81" y="74"/>
                    <a:pt x="73" y="74"/>
                  </a:cubicBezTo>
                  <a:cubicBezTo>
                    <a:pt x="65" y="74"/>
                    <a:pt x="65" y="74"/>
                    <a:pt x="65" y="74"/>
                  </a:cubicBezTo>
                  <a:cubicBezTo>
                    <a:pt x="65" y="119"/>
                    <a:pt x="65" y="119"/>
                    <a:pt x="65" y="119"/>
                  </a:cubicBezTo>
                  <a:cubicBezTo>
                    <a:pt x="71" y="119"/>
                    <a:pt x="71" y="119"/>
                    <a:pt x="71" y="119"/>
                  </a:cubicBezTo>
                  <a:cubicBezTo>
                    <a:pt x="77" y="119"/>
                    <a:pt x="82" y="114"/>
                    <a:pt x="82" y="108"/>
                  </a:cubicBezTo>
                  <a:cubicBezTo>
                    <a:pt x="82" y="102"/>
                    <a:pt x="84" y="97"/>
                    <a:pt x="94" y="84"/>
                  </a:cubicBezTo>
                  <a:cubicBezTo>
                    <a:pt x="100" y="75"/>
                    <a:pt x="104" y="64"/>
                    <a:pt x="104" y="52"/>
                  </a:cubicBezTo>
                  <a:cubicBezTo>
                    <a:pt x="104" y="23"/>
                    <a:pt x="81" y="0"/>
                    <a:pt x="52" y="0"/>
                  </a:cubicBezTo>
                  <a:close/>
                  <a:moveTo>
                    <a:pt x="25" y="58"/>
                  </a:moveTo>
                  <a:cubicBezTo>
                    <a:pt x="25" y="62"/>
                    <a:pt x="28" y="66"/>
                    <a:pt x="32" y="66"/>
                  </a:cubicBezTo>
                  <a:cubicBezTo>
                    <a:pt x="36" y="66"/>
                    <a:pt x="39" y="62"/>
                    <a:pt x="39" y="58"/>
                  </a:cubicBezTo>
                  <a:cubicBezTo>
                    <a:pt x="39" y="55"/>
                    <a:pt x="36" y="51"/>
                    <a:pt x="32" y="51"/>
                  </a:cubicBezTo>
                  <a:cubicBezTo>
                    <a:pt x="28" y="51"/>
                    <a:pt x="25" y="55"/>
                    <a:pt x="25" y="58"/>
                  </a:cubicBezTo>
                  <a:close/>
                  <a:moveTo>
                    <a:pt x="80" y="58"/>
                  </a:moveTo>
                  <a:cubicBezTo>
                    <a:pt x="80" y="55"/>
                    <a:pt x="77" y="51"/>
                    <a:pt x="73" y="51"/>
                  </a:cubicBezTo>
                  <a:cubicBezTo>
                    <a:pt x="69" y="51"/>
                    <a:pt x="66" y="55"/>
                    <a:pt x="66" y="58"/>
                  </a:cubicBezTo>
                  <a:cubicBezTo>
                    <a:pt x="66" y="62"/>
                    <a:pt x="69" y="66"/>
                    <a:pt x="73" y="66"/>
                  </a:cubicBezTo>
                  <a:cubicBezTo>
                    <a:pt x="77" y="66"/>
                    <a:pt x="80" y="62"/>
                    <a:pt x="80" y="58"/>
                  </a:cubicBezTo>
                  <a:close/>
                  <a:moveTo>
                    <a:pt x="77" y="131"/>
                  </a:moveTo>
                  <a:cubicBezTo>
                    <a:pt x="77" y="129"/>
                    <a:pt x="75" y="127"/>
                    <a:pt x="73" y="127"/>
                  </a:cubicBezTo>
                  <a:cubicBezTo>
                    <a:pt x="32" y="127"/>
                    <a:pt x="32" y="127"/>
                    <a:pt x="32" y="127"/>
                  </a:cubicBezTo>
                  <a:cubicBezTo>
                    <a:pt x="30" y="127"/>
                    <a:pt x="28" y="129"/>
                    <a:pt x="28" y="131"/>
                  </a:cubicBezTo>
                  <a:cubicBezTo>
                    <a:pt x="28" y="134"/>
                    <a:pt x="30" y="136"/>
                    <a:pt x="32" y="136"/>
                  </a:cubicBezTo>
                  <a:cubicBezTo>
                    <a:pt x="73" y="136"/>
                    <a:pt x="73" y="136"/>
                    <a:pt x="73" y="136"/>
                  </a:cubicBezTo>
                  <a:cubicBezTo>
                    <a:pt x="75" y="136"/>
                    <a:pt x="77" y="134"/>
                    <a:pt x="77" y="131"/>
                  </a:cubicBezTo>
                  <a:close/>
                  <a:moveTo>
                    <a:pt x="72" y="146"/>
                  </a:moveTo>
                  <a:cubicBezTo>
                    <a:pt x="72" y="144"/>
                    <a:pt x="70" y="142"/>
                    <a:pt x="68" y="142"/>
                  </a:cubicBezTo>
                  <a:cubicBezTo>
                    <a:pt x="37" y="142"/>
                    <a:pt x="37" y="142"/>
                    <a:pt x="37" y="142"/>
                  </a:cubicBezTo>
                  <a:cubicBezTo>
                    <a:pt x="35" y="142"/>
                    <a:pt x="33" y="144"/>
                    <a:pt x="33" y="146"/>
                  </a:cubicBezTo>
                  <a:cubicBezTo>
                    <a:pt x="33" y="149"/>
                    <a:pt x="35" y="150"/>
                    <a:pt x="37" y="150"/>
                  </a:cubicBezTo>
                  <a:cubicBezTo>
                    <a:pt x="68" y="150"/>
                    <a:pt x="68" y="150"/>
                    <a:pt x="68" y="150"/>
                  </a:cubicBezTo>
                  <a:cubicBezTo>
                    <a:pt x="70" y="150"/>
                    <a:pt x="72" y="149"/>
                    <a:pt x="72" y="14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7" name="Freeform 5">
              <a:extLst>
                <a:ext uri="{FF2B5EF4-FFF2-40B4-BE49-F238E27FC236}">
                  <a16:creationId xmlns:a16="http://schemas.microsoft.com/office/drawing/2014/main" id="{B123BAAE-A08F-41EF-A691-197C009A54EB}"/>
                </a:ext>
              </a:extLst>
            </p:cNvPr>
            <p:cNvSpPr>
              <a:spLocks noEditPoints="1"/>
            </p:cNvSpPr>
            <p:nvPr/>
          </p:nvSpPr>
          <p:spPr bwMode="auto">
            <a:xfrm>
              <a:off x="3273425" y="5122863"/>
              <a:ext cx="1255713" cy="273050"/>
            </a:xfrm>
            <a:custGeom>
              <a:avLst/>
              <a:gdLst>
                <a:gd name="T0" fmla="*/ 327 w 333"/>
                <a:gd name="T1" fmla="*/ 7 h 72"/>
                <a:gd name="T2" fmla="*/ 326 w 333"/>
                <a:gd name="T3" fmla="*/ 3 h 72"/>
                <a:gd name="T4" fmla="*/ 332 w 333"/>
                <a:gd name="T5" fmla="*/ 2 h 72"/>
                <a:gd name="T6" fmla="*/ 333 w 333"/>
                <a:gd name="T7" fmla="*/ 6 h 72"/>
                <a:gd name="T8" fmla="*/ 329 w 333"/>
                <a:gd name="T9" fmla="*/ 8 h 72"/>
                <a:gd name="T10" fmla="*/ 232 w 333"/>
                <a:gd name="T11" fmla="*/ 68 h 72"/>
                <a:gd name="T12" fmla="*/ 228 w 333"/>
                <a:gd name="T13" fmla="*/ 64 h 72"/>
                <a:gd name="T14" fmla="*/ 203 w 333"/>
                <a:gd name="T15" fmla="*/ 72 h 72"/>
                <a:gd name="T16" fmla="*/ 207 w 333"/>
                <a:gd name="T17" fmla="*/ 68 h 72"/>
                <a:gd name="T18" fmla="*/ 199 w 333"/>
                <a:gd name="T19" fmla="*/ 68 h 72"/>
                <a:gd name="T20" fmla="*/ 178 w 333"/>
                <a:gd name="T21" fmla="*/ 72 h 72"/>
                <a:gd name="T22" fmla="*/ 178 w 333"/>
                <a:gd name="T23" fmla="*/ 64 h 72"/>
                <a:gd name="T24" fmla="*/ 178 w 333"/>
                <a:gd name="T25" fmla="*/ 72 h 72"/>
                <a:gd name="T26" fmla="*/ 157 w 333"/>
                <a:gd name="T27" fmla="*/ 68 h 72"/>
                <a:gd name="T28" fmla="*/ 153 w 333"/>
                <a:gd name="T29" fmla="*/ 64 h 72"/>
                <a:gd name="T30" fmla="*/ 128 w 333"/>
                <a:gd name="T31" fmla="*/ 72 h 72"/>
                <a:gd name="T32" fmla="*/ 132 w 333"/>
                <a:gd name="T33" fmla="*/ 68 h 72"/>
                <a:gd name="T34" fmla="*/ 124 w 333"/>
                <a:gd name="T35" fmla="*/ 68 h 72"/>
                <a:gd name="T36" fmla="*/ 103 w 333"/>
                <a:gd name="T37" fmla="*/ 72 h 72"/>
                <a:gd name="T38" fmla="*/ 103 w 333"/>
                <a:gd name="T39" fmla="*/ 64 h 72"/>
                <a:gd name="T40" fmla="*/ 103 w 333"/>
                <a:gd name="T41" fmla="*/ 72 h 72"/>
                <a:gd name="T42" fmla="*/ 83 w 333"/>
                <a:gd name="T43" fmla="*/ 68 h 72"/>
                <a:gd name="T44" fmla="*/ 79 w 333"/>
                <a:gd name="T45" fmla="*/ 64 h 72"/>
                <a:gd name="T46" fmla="*/ 54 w 333"/>
                <a:gd name="T47" fmla="*/ 72 h 72"/>
                <a:gd name="T48" fmla="*/ 58 w 333"/>
                <a:gd name="T49" fmla="*/ 68 h 72"/>
                <a:gd name="T50" fmla="*/ 50 w 333"/>
                <a:gd name="T51" fmla="*/ 68 h 72"/>
                <a:gd name="T52" fmla="*/ 29 w 333"/>
                <a:gd name="T53" fmla="*/ 72 h 72"/>
                <a:gd name="T54" fmla="*/ 29 w 333"/>
                <a:gd name="T55" fmla="*/ 64 h 72"/>
                <a:gd name="T56" fmla="*/ 29 w 333"/>
                <a:gd name="T57" fmla="*/ 72 h 72"/>
                <a:gd name="T58" fmla="*/ 254 w 333"/>
                <a:gd name="T59" fmla="*/ 70 h 72"/>
                <a:gd name="T60" fmla="*/ 255 w 333"/>
                <a:gd name="T61" fmla="*/ 64 h 72"/>
                <a:gd name="T62" fmla="*/ 249 w 333"/>
                <a:gd name="T63" fmla="*/ 69 h 72"/>
                <a:gd name="T64" fmla="*/ 271 w 333"/>
                <a:gd name="T65" fmla="*/ 55 h 72"/>
                <a:gd name="T66" fmla="*/ 274 w 333"/>
                <a:gd name="T67" fmla="*/ 48 h 72"/>
                <a:gd name="T68" fmla="*/ 269 w 333"/>
                <a:gd name="T69" fmla="*/ 48 h 72"/>
                <a:gd name="T70" fmla="*/ 291 w 333"/>
                <a:gd name="T71" fmla="*/ 39 h 72"/>
                <a:gd name="T72" fmla="*/ 293 w 333"/>
                <a:gd name="T73" fmla="*/ 38 h 72"/>
                <a:gd name="T74" fmla="*/ 288 w 333"/>
                <a:gd name="T75" fmla="*/ 32 h 72"/>
                <a:gd name="T76" fmla="*/ 291 w 333"/>
                <a:gd name="T77" fmla="*/ 39 h 72"/>
                <a:gd name="T78" fmla="*/ 312 w 333"/>
                <a:gd name="T79" fmla="*/ 23 h 72"/>
                <a:gd name="T80" fmla="*/ 313 w 333"/>
                <a:gd name="T81" fmla="*/ 17 h 72"/>
                <a:gd name="T82" fmla="*/ 307 w 333"/>
                <a:gd name="T83" fmla="*/ 22 h 72"/>
                <a:gd name="T84" fmla="*/ 8 w 333"/>
                <a:gd name="T85" fmla="*/ 70 h 72"/>
                <a:gd name="T86" fmla="*/ 1 w 333"/>
                <a:gd name="T87" fmla="*/ 66 h 72"/>
                <a:gd name="T88" fmla="*/ 1 w 333"/>
                <a:gd name="T89" fmla="*/ 7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3" h="72">
                  <a:moveTo>
                    <a:pt x="329" y="8"/>
                  </a:moveTo>
                  <a:cubicBezTo>
                    <a:pt x="329" y="8"/>
                    <a:pt x="328" y="8"/>
                    <a:pt x="328" y="8"/>
                  </a:cubicBezTo>
                  <a:cubicBezTo>
                    <a:pt x="327" y="8"/>
                    <a:pt x="327" y="8"/>
                    <a:pt x="327" y="7"/>
                  </a:cubicBezTo>
                  <a:cubicBezTo>
                    <a:pt x="326" y="7"/>
                    <a:pt x="326" y="6"/>
                    <a:pt x="326" y="6"/>
                  </a:cubicBezTo>
                  <a:cubicBezTo>
                    <a:pt x="325" y="5"/>
                    <a:pt x="325" y="5"/>
                    <a:pt x="325" y="4"/>
                  </a:cubicBezTo>
                  <a:cubicBezTo>
                    <a:pt x="325" y="4"/>
                    <a:pt x="325" y="3"/>
                    <a:pt x="326" y="3"/>
                  </a:cubicBezTo>
                  <a:cubicBezTo>
                    <a:pt x="326" y="2"/>
                    <a:pt x="326" y="2"/>
                    <a:pt x="327" y="2"/>
                  </a:cubicBezTo>
                  <a:cubicBezTo>
                    <a:pt x="328" y="0"/>
                    <a:pt x="329" y="0"/>
                    <a:pt x="331" y="1"/>
                  </a:cubicBezTo>
                  <a:cubicBezTo>
                    <a:pt x="331" y="1"/>
                    <a:pt x="332" y="1"/>
                    <a:pt x="332" y="2"/>
                  </a:cubicBezTo>
                  <a:cubicBezTo>
                    <a:pt x="333" y="2"/>
                    <a:pt x="333" y="2"/>
                    <a:pt x="333" y="3"/>
                  </a:cubicBezTo>
                  <a:cubicBezTo>
                    <a:pt x="333" y="3"/>
                    <a:pt x="333" y="4"/>
                    <a:pt x="333" y="4"/>
                  </a:cubicBezTo>
                  <a:cubicBezTo>
                    <a:pt x="333" y="5"/>
                    <a:pt x="333" y="5"/>
                    <a:pt x="333" y="6"/>
                  </a:cubicBezTo>
                  <a:cubicBezTo>
                    <a:pt x="333" y="6"/>
                    <a:pt x="333" y="7"/>
                    <a:pt x="332" y="7"/>
                  </a:cubicBezTo>
                  <a:cubicBezTo>
                    <a:pt x="332" y="8"/>
                    <a:pt x="331" y="8"/>
                    <a:pt x="331" y="8"/>
                  </a:cubicBezTo>
                  <a:cubicBezTo>
                    <a:pt x="330" y="8"/>
                    <a:pt x="330" y="8"/>
                    <a:pt x="329" y="8"/>
                  </a:cubicBezTo>
                  <a:close/>
                  <a:moveTo>
                    <a:pt x="228" y="72"/>
                  </a:moveTo>
                  <a:cubicBezTo>
                    <a:pt x="228" y="72"/>
                    <a:pt x="228" y="72"/>
                    <a:pt x="228" y="72"/>
                  </a:cubicBezTo>
                  <a:cubicBezTo>
                    <a:pt x="230" y="72"/>
                    <a:pt x="232" y="71"/>
                    <a:pt x="232" y="68"/>
                  </a:cubicBezTo>
                  <a:cubicBezTo>
                    <a:pt x="232" y="68"/>
                    <a:pt x="232" y="68"/>
                    <a:pt x="232" y="68"/>
                  </a:cubicBezTo>
                  <a:cubicBezTo>
                    <a:pt x="232" y="66"/>
                    <a:pt x="230" y="64"/>
                    <a:pt x="228" y="64"/>
                  </a:cubicBezTo>
                  <a:cubicBezTo>
                    <a:pt x="228" y="64"/>
                    <a:pt x="228" y="64"/>
                    <a:pt x="228" y="64"/>
                  </a:cubicBezTo>
                  <a:cubicBezTo>
                    <a:pt x="225" y="64"/>
                    <a:pt x="224" y="66"/>
                    <a:pt x="224" y="68"/>
                  </a:cubicBezTo>
                  <a:cubicBezTo>
                    <a:pt x="224" y="71"/>
                    <a:pt x="225" y="72"/>
                    <a:pt x="228" y="72"/>
                  </a:cubicBezTo>
                  <a:close/>
                  <a:moveTo>
                    <a:pt x="203" y="72"/>
                  </a:moveTo>
                  <a:cubicBezTo>
                    <a:pt x="203" y="72"/>
                    <a:pt x="203" y="72"/>
                    <a:pt x="203" y="72"/>
                  </a:cubicBezTo>
                  <a:cubicBezTo>
                    <a:pt x="205" y="72"/>
                    <a:pt x="207" y="71"/>
                    <a:pt x="207" y="68"/>
                  </a:cubicBezTo>
                  <a:cubicBezTo>
                    <a:pt x="207" y="68"/>
                    <a:pt x="207" y="68"/>
                    <a:pt x="207" y="68"/>
                  </a:cubicBezTo>
                  <a:cubicBezTo>
                    <a:pt x="207" y="66"/>
                    <a:pt x="205" y="64"/>
                    <a:pt x="203" y="64"/>
                  </a:cubicBezTo>
                  <a:cubicBezTo>
                    <a:pt x="203" y="64"/>
                    <a:pt x="203" y="64"/>
                    <a:pt x="203" y="64"/>
                  </a:cubicBezTo>
                  <a:cubicBezTo>
                    <a:pt x="201" y="64"/>
                    <a:pt x="199" y="66"/>
                    <a:pt x="199" y="68"/>
                  </a:cubicBezTo>
                  <a:cubicBezTo>
                    <a:pt x="199" y="71"/>
                    <a:pt x="201" y="72"/>
                    <a:pt x="203" y="72"/>
                  </a:cubicBezTo>
                  <a:close/>
                  <a:moveTo>
                    <a:pt x="178" y="72"/>
                  </a:moveTo>
                  <a:cubicBezTo>
                    <a:pt x="178" y="72"/>
                    <a:pt x="178" y="72"/>
                    <a:pt x="178" y="72"/>
                  </a:cubicBezTo>
                  <a:cubicBezTo>
                    <a:pt x="180" y="72"/>
                    <a:pt x="182" y="71"/>
                    <a:pt x="182" y="68"/>
                  </a:cubicBezTo>
                  <a:cubicBezTo>
                    <a:pt x="182" y="68"/>
                    <a:pt x="182" y="68"/>
                    <a:pt x="182" y="68"/>
                  </a:cubicBezTo>
                  <a:cubicBezTo>
                    <a:pt x="182" y="66"/>
                    <a:pt x="180" y="64"/>
                    <a:pt x="178" y="64"/>
                  </a:cubicBezTo>
                  <a:cubicBezTo>
                    <a:pt x="178" y="64"/>
                    <a:pt x="178" y="64"/>
                    <a:pt x="178" y="64"/>
                  </a:cubicBezTo>
                  <a:cubicBezTo>
                    <a:pt x="176" y="64"/>
                    <a:pt x="174" y="66"/>
                    <a:pt x="174" y="68"/>
                  </a:cubicBezTo>
                  <a:cubicBezTo>
                    <a:pt x="174" y="71"/>
                    <a:pt x="176" y="72"/>
                    <a:pt x="178" y="72"/>
                  </a:cubicBezTo>
                  <a:close/>
                  <a:moveTo>
                    <a:pt x="153" y="72"/>
                  </a:moveTo>
                  <a:cubicBezTo>
                    <a:pt x="153" y="72"/>
                    <a:pt x="153" y="72"/>
                    <a:pt x="153" y="72"/>
                  </a:cubicBezTo>
                  <a:cubicBezTo>
                    <a:pt x="155" y="72"/>
                    <a:pt x="157" y="71"/>
                    <a:pt x="157" y="68"/>
                  </a:cubicBezTo>
                  <a:cubicBezTo>
                    <a:pt x="157" y="68"/>
                    <a:pt x="157" y="68"/>
                    <a:pt x="157" y="68"/>
                  </a:cubicBezTo>
                  <a:cubicBezTo>
                    <a:pt x="157" y="66"/>
                    <a:pt x="155" y="64"/>
                    <a:pt x="153" y="64"/>
                  </a:cubicBezTo>
                  <a:cubicBezTo>
                    <a:pt x="153" y="64"/>
                    <a:pt x="153" y="64"/>
                    <a:pt x="153" y="64"/>
                  </a:cubicBezTo>
                  <a:cubicBezTo>
                    <a:pt x="151" y="64"/>
                    <a:pt x="149" y="66"/>
                    <a:pt x="149" y="68"/>
                  </a:cubicBezTo>
                  <a:cubicBezTo>
                    <a:pt x="149" y="71"/>
                    <a:pt x="151" y="72"/>
                    <a:pt x="153" y="72"/>
                  </a:cubicBezTo>
                  <a:close/>
                  <a:moveTo>
                    <a:pt x="128" y="72"/>
                  </a:moveTo>
                  <a:cubicBezTo>
                    <a:pt x="128" y="72"/>
                    <a:pt x="128" y="72"/>
                    <a:pt x="128" y="72"/>
                  </a:cubicBezTo>
                  <a:cubicBezTo>
                    <a:pt x="130" y="72"/>
                    <a:pt x="132" y="71"/>
                    <a:pt x="132" y="68"/>
                  </a:cubicBezTo>
                  <a:cubicBezTo>
                    <a:pt x="132" y="68"/>
                    <a:pt x="132" y="68"/>
                    <a:pt x="132" y="68"/>
                  </a:cubicBezTo>
                  <a:cubicBezTo>
                    <a:pt x="132" y="66"/>
                    <a:pt x="130" y="64"/>
                    <a:pt x="128" y="64"/>
                  </a:cubicBezTo>
                  <a:cubicBezTo>
                    <a:pt x="128" y="64"/>
                    <a:pt x="128" y="64"/>
                    <a:pt x="128" y="64"/>
                  </a:cubicBezTo>
                  <a:cubicBezTo>
                    <a:pt x="126" y="64"/>
                    <a:pt x="124" y="66"/>
                    <a:pt x="124" y="68"/>
                  </a:cubicBezTo>
                  <a:cubicBezTo>
                    <a:pt x="124" y="71"/>
                    <a:pt x="126" y="72"/>
                    <a:pt x="128" y="72"/>
                  </a:cubicBezTo>
                  <a:close/>
                  <a:moveTo>
                    <a:pt x="103" y="72"/>
                  </a:moveTo>
                  <a:cubicBezTo>
                    <a:pt x="103" y="72"/>
                    <a:pt x="103" y="72"/>
                    <a:pt x="103" y="72"/>
                  </a:cubicBezTo>
                  <a:cubicBezTo>
                    <a:pt x="106" y="72"/>
                    <a:pt x="107" y="71"/>
                    <a:pt x="107" y="68"/>
                  </a:cubicBezTo>
                  <a:cubicBezTo>
                    <a:pt x="107" y="68"/>
                    <a:pt x="107" y="68"/>
                    <a:pt x="107" y="68"/>
                  </a:cubicBezTo>
                  <a:cubicBezTo>
                    <a:pt x="107" y="66"/>
                    <a:pt x="106" y="64"/>
                    <a:pt x="103" y="64"/>
                  </a:cubicBezTo>
                  <a:cubicBezTo>
                    <a:pt x="103" y="64"/>
                    <a:pt x="103" y="64"/>
                    <a:pt x="103" y="64"/>
                  </a:cubicBezTo>
                  <a:cubicBezTo>
                    <a:pt x="101" y="64"/>
                    <a:pt x="99" y="66"/>
                    <a:pt x="99" y="68"/>
                  </a:cubicBezTo>
                  <a:cubicBezTo>
                    <a:pt x="99" y="71"/>
                    <a:pt x="101" y="72"/>
                    <a:pt x="103" y="72"/>
                  </a:cubicBezTo>
                  <a:close/>
                  <a:moveTo>
                    <a:pt x="79" y="72"/>
                  </a:moveTo>
                  <a:cubicBezTo>
                    <a:pt x="79" y="72"/>
                    <a:pt x="79" y="72"/>
                    <a:pt x="79" y="72"/>
                  </a:cubicBezTo>
                  <a:cubicBezTo>
                    <a:pt x="81" y="72"/>
                    <a:pt x="83" y="71"/>
                    <a:pt x="83" y="68"/>
                  </a:cubicBezTo>
                  <a:cubicBezTo>
                    <a:pt x="83" y="68"/>
                    <a:pt x="83" y="68"/>
                    <a:pt x="83" y="68"/>
                  </a:cubicBezTo>
                  <a:cubicBezTo>
                    <a:pt x="83" y="66"/>
                    <a:pt x="81" y="64"/>
                    <a:pt x="79" y="64"/>
                  </a:cubicBezTo>
                  <a:cubicBezTo>
                    <a:pt x="79" y="64"/>
                    <a:pt x="79" y="64"/>
                    <a:pt x="79" y="64"/>
                  </a:cubicBezTo>
                  <a:cubicBezTo>
                    <a:pt x="76" y="64"/>
                    <a:pt x="75" y="66"/>
                    <a:pt x="75" y="68"/>
                  </a:cubicBezTo>
                  <a:cubicBezTo>
                    <a:pt x="75" y="71"/>
                    <a:pt x="76" y="72"/>
                    <a:pt x="79" y="72"/>
                  </a:cubicBezTo>
                  <a:close/>
                  <a:moveTo>
                    <a:pt x="54" y="72"/>
                  </a:moveTo>
                  <a:cubicBezTo>
                    <a:pt x="54" y="72"/>
                    <a:pt x="54" y="72"/>
                    <a:pt x="54" y="72"/>
                  </a:cubicBezTo>
                  <a:cubicBezTo>
                    <a:pt x="56" y="72"/>
                    <a:pt x="58" y="71"/>
                    <a:pt x="58" y="68"/>
                  </a:cubicBezTo>
                  <a:cubicBezTo>
                    <a:pt x="58" y="68"/>
                    <a:pt x="58" y="68"/>
                    <a:pt x="58" y="68"/>
                  </a:cubicBezTo>
                  <a:cubicBezTo>
                    <a:pt x="58" y="66"/>
                    <a:pt x="56" y="64"/>
                    <a:pt x="54" y="64"/>
                  </a:cubicBezTo>
                  <a:cubicBezTo>
                    <a:pt x="54" y="64"/>
                    <a:pt x="54" y="64"/>
                    <a:pt x="54" y="64"/>
                  </a:cubicBezTo>
                  <a:cubicBezTo>
                    <a:pt x="51" y="64"/>
                    <a:pt x="50" y="66"/>
                    <a:pt x="50" y="68"/>
                  </a:cubicBezTo>
                  <a:cubicBezTo>
                    <a:pt x="50" y="71"/>
                    <a:pt x="51" y="72"/>
                    <a:pt x="54" y="72"/>
                  </a:cubicBezTo>
                  <a:close/>
                  <a:moveTo>
                    <a:pt x="29" y="72"/>
                  </a:moveTo>
                  <a:cubicBezTo>
                    <a:pt x="29" y="72"/>
                    <a:pt x="29" y="72"/>
                    <a:pt x="29" y="72"/>
                  </a:cubicBezTo>
                  <a:cubicBezTo>
                    <a:pt x="31" y="72"/>
                    <a:pt x="33" y="71"/>
                    <a:pt x="33" y="68"/>
                  </a:cubicBezTo>
                  <a:cubicBezTo>
                    <a:pt x="33" y="68"/>
                    <a:pt x="33" y="68"/>
                    <a:pt x="33" y="68"/>
                  </a:cubicBezTo>
                  <a:cubicBezTo>
                    <a:pt x="33" y="66"/>
                    <a:pt x="31" y="64"/>
                    <a:pt x="29" y="64"/>
                  </a:cubicBezTo>
                  <a:cubicBezTo>
                    <a:pt x="29" y="64"/>
                    <a:pt x="29" y="64"/>
                    <a:pt x="29" y="64"/>
                  </a:cubicBezTo>
                  <a:cubicBezTo>
                    <a:pt x="27" y="64"/>
                    <a:pt x="25" y="66"/>
                    <a:pt x="25" y="68"/>
                  </a:cubicBezTo>
                  <a:cubicBezTo>
                    <a:pt x="25" y="71"/>
                    <a:pt x="27" y="72"/>
                    <a:pt x="29" y="72"/>
                  </a:cubicBezTo>
                  <a:close/>
                  <a:moveTo>
                    <a:pt x="252" y="70"/>
                  </a:moveTo>
                  <a:cubicBezTo>
                    <a:pt x="252" y="70"/>
                    <a:pt x="252" y="70"/>
                    <a:pt x="252" y="70"/>
                  </a:cubicBezTo>
                  <a:cubicBezTo>
                    <a:pt x="253" y="70"/>
                    <a:pt x="254" y="70"/>
                    <a:pt x="254" y="70"/>
                  </a:cubicBezTo>
                  <a:cubicBezTo>
                    <a:pt x="254" y="70"/>
                    <a:pt x="254" y="70"/>
                    <a:pt x="254" y="70"/>
                  </a:cubicBezTo>
                  <a:cubicBezTo>
                    <a:pt x="256" y="68"/>
                    <a:pt x="256" y="66"/>
                    <a:pt x="255" y="64"/>
                  </a:cubicBezTo>
                  <a:cubicBezTo>
                    <a:pt x="255" y="64"/>
                    <a:pt x="255" y="64"/>
                    <a:pt x="255" y="64"/>
                  </a:cubicBezTo>
                  <a:cubicBezTo>
                    <a:pt x="253" y="62"/>
                    <a:pt x="251" y="62"/>
                    <a:pt x="249" y="63"/>
                  </a:cubicBezTo>
                  <a:cubicBezTo>
                    <a:pt x="249" y="63"/>
                    <a:pt x="249" y="63"/>
                    <a:pt x="249" y="63"/>
                  </a:cubicBezTo>
                  <a:cubicBezTo>
                    <a:pt x="248" y="65"/>
                    <a:pt x="247" y="67"/>
                    <a:pt x="249" y="69"/>
                  </a:cubicBezTo>
                  <a:cubicBezTo>
                    <a:pt x="249" y="70"/>
                    <a:pt x="251" y="70"/>
                    <a:pt x="252" y="70"/>
                  </a:cubicBezTo>
                  <a:close/>
                  <a:moveTo>
                    <a:pt x="271" y="55"/>
                  </a:moveTo>
                  <a:cubicBezTo>
                    <a:pt x="271" y="55"/>
                    <a:pt x="271" y="55"/>
                    <a:pt x="271" y="55"/>
                  </a:cubicBezTo>
                  <a:cubicBezTo>
                    <a:pt x="272" y="55"/>
                    <a:pt x="273" y="55"/>
                    <a:pt x="274" y="54"/>
                  </a:cubicBezTo>
                  <a:cubicBezTo>
                    <a:pt x="274" y="54"/>
                    <a:pt x="274" y="54"/>
                    <a:pt x="274" y="54"/>
                  </a:cubicBezTo>
                  <a:cubicBezTo>
                    <a:pt x="275" y="53"/>
                    <a:pt x="276" y="50"/>
                    <a:pt x="274" y="48"/>
                  </a:cubicBezTo>
                  <a:cubicBezTo>
                    <a:pt x="274" y="48"/>
                    <a:pt x="274" y="48"/>
                    <a:pt x="274" y="48"/>
                  </a:cubicBezTo>
                  <a:cubicBezTo>
                    <a:pt x="273" y="47"/>
                    <a:pt x="270" y="46"/>
                    <a:pt x="269" y="48"/>
                  </a:cubicBezTo>
                  <a:cubicBezTo>
                    <a:pt x="269" y="48"/>
                    <a:pt x="269" y="48"/>
                    <a:pt x="269" y="48"/>
                  </a:cubicBezTo>
                  <a:cubicBezTo>
                    <a:pt x="267" y="49"/>
                    <a:pt x="267" y="52"/>
                    <a:pt x="268" y="53"/>
                  </a:cubicBezTo>
                  <a:cubicBezTo>
                    <a:pt x="269" y="54"/>
                    <a:pt x="270" y="55"/>
                    <a:pt x="271" y="55"/>
                  </a:cubicBezTo>
                  <a:close/>
                  <a:moveTo>
                    <a:pt x="291" y="39"/>
                  </a:moveTo>
                  <a:cubicBezTo>
                    <a:pt x="291" y="39"/>
                    <a:pt x="291" y="39"/>
                    <a:pt x="291" y="39"/>
                  </a:cubicBezTo>
                  <a:cubicBezTo>
                    <a:pt x="291" y="39"/>
                    <a:pt x="292" y="39"/>
                    <a:pt x="293" y="38"/>
                  </a:cubicBezTo>
                  <a:cubicBezTo>
                    <a:pt x="293" y="38"/>
                    <a:pt x="293" y="38"/>
                    <a:pt x="293" y="38"/>
                  </a:cubicBezTo>
                  <a:cubicBezTo>
                    <a:pt x="295" y="37"/>
                    <a:pt x="295" y="35"/>
                    <a:pt x="294" y="33"/>
                  </a:cubicBezTo>
                  <a:cubicBezTo>
                    <a:pt x="294" y="33"/>
                    <a:pt x="294" y="33"/>
                    <a:pt x="294" y="33"/>
                  </a:cubicBezTo>
                  <a:cubicBezTo>
                    <a:pt x="292" y="31"/>
                    <a:pt x="290" y="31"/>
                    <a:pt x="288" y="32"/>
                  </a:cubicBezTo>
                  <a:cubicBezTo>
                    <a:pt x="288" y="32"/>
                    <a:pt x="288" y="32"/>
                    <a:pt x="288" y="32"/>
                  </a:cubicBezTo>
                  <a:cubicBezTo>
                    <a:pt x="286" y="34"/>
                    <a:pt x="286" y="36"/>
                    <a:pt x="287" y="38"/>
                  </a:cubicBezTo>
                  <a:cubicBezTo>
                    <a:pt x="288" y="39"/>
                    <a:pt x="289" y="39"/>
                    <a:pt x="291" y="39"/>
                  </a:cubicBezTo>
                  <a:close/>
                  <a:moveTo>
                    <a:pt x="310" y="24"/>
                  </a:moveTo>
                  <a:cubicBezTo>
                    <a:pt x="310" y="24"/>
                    <a:pt x="310" y="24"/>
                    <a:pt x="310" y="24"/>
                  </a:cubicBezTo>
                  <a:cubicBezTo>
                    <a:pt x="311" y="24"/>
                    <a:pt x="312" y="24"/>
                    <a:pt x="312" y="23"/>
                  </a:cubicBezTo>
                  <a:cubicBezTo>
                    <a:pt x="312" y="23"/>
                    <a:pt x="312" y="23"/>
                    <a:pt x="312" y="23"/>
                  </a:cubicBezTo>
                  <a:cubicBezTo>
                    <a:pt x="314" y="22"/>
                    <a:pt x="314" y="19"/>
                    <a:pt x="313" y="17"/>
                  </a:cubicBezTo>
                  <a:cubicBezTo>
                    <a:pt x="313" y="17"/>
                    <a:pt x="313" y="17"/>
                    <a:pt x="313" y="17"/>
                  </a:cubicBezTo>
                  <a:cubicBezTo>
                    <a:pt x="312" y="16"/>
                    <a:pt x="309" y="15"/>
                    <a:pt x="307" y="17"/>
                  </a:cubicBezTo>
                  <a:cubicBezTo>
                    <a:pt x="307" y="17"/>
                    <a:pt x="307" y="17"/>
                    <a:pt x="307" y="17"/>
                  </a:cubicBezTo>
                  <a:cubicBezTo>
                    <a:pt x="306" y="18"/>
                    <a:pt x="305" y="21"/>
                    <a:pt x="307" y="22"/>
                  </a:cubicBezTo>
                  <a:cubicBezTo>
                    <a:pt x="308" y="23"/>
                    <a:pt x="309" y="24"/>
                    <a:pt x="310" y="24"/>
                  </a:cubicBezTo>
                  <a:close/>
                  <a:moveTo>
                    <a:pt x="7" y="71"/>
                  </a:moveTo>
                  <a:cubicBezTo>
                    <a:pt x="7" y="71"/>
                    <a:pt x="7" y="70"/>
                    <a:pt x="8" y="70"/>
                  </a:cubicBezTo>
                  <a:cubicBezTo>
                    <a:pt x="8" y="69"/>
                    <a:pt x="8" y="69"/>
                    <a:pt x="8" y="68"/>
                  </a:cubicBezTo>
                  <a:cubicBezTo>
                    <a:pt x="8" y="67"/>
                    <a:pt x="8" y="66"/>
                    <a:pt x="7" y="66"/>
                  </a:cubicBezTo>
                  <a:cubicBezTo>
                    <a:pt x="5" y="64"/>
                    <a:pt x="3" y="64"/>
                    <a:pt x="1" y="66"/>
                  </a:cubicBezTo>
                  <a:cubicBezTo>
                    <a:pt x="0" y="66"/>
                    <a:pt x="0" y="67"/>
                    <a:pt x="0" y="68"/>
                  </a:cubicBezTo>
                  <a:cubicBezTo>
                    <a:pt x="0" y="69"/>
                    <a:pt x="0" y="69"/>
                    <a:pt x="0" y="70"/>
                  </a:cubicBezTo>
                  <a:cubicBezTo>
                    <a:pt x="1" y="70"/>
                    <a:pt x="1" y="71"/>
                    <a:pt x="1" y="71"/>
                  </a:cubicBezTo>
                  <a:cubicBezTo>
                    <a:pt x="2" y="72"/>
                    <a:pt x="3" y="72"/>
                    <a:pt x="4" y="72"/>
                  </a:cubicBezTo>
                  <a:cubicBezTo>
                    <a:pt x="5" y="72"/>
                    <a:pt x="6" y="72"/>
                    <a:pt x="7" y="71"/>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sp>
          <p:nvSpPr>
            <p:cNvPr id="18" name="Freeform 6">
              <a:extLst>
                <a:ext uri="{FF2B5EF4-FFF2-40B4-BE49-F238E27FC236}">
                  <a16:creationId xmlns:a16="http://schemas.microsoft.com/office/drawing/2014/main" id="{69921F44-E109-4577-854E-0C9CD701E273}"/>
                </a:ext>
              </a:extLst>
            </p:cNvPr>
            <p:cNvSpPr>
              <a:spLocks noEditPoints="1"/>
            </p:cNvSpPr>
            <p:nvPr/>
          </p:nvSpPr>
          <p:spPr bwMode="auto">
            <a:xfrm>
              <a:off x="7666038" y="5122863"/>
              <a:ext cx="1255713" cy="273050"/>
            </a:xfrm>
            <a:custGeom>
              <a:avLst/>
              <a:gdLst>
                <a:gd name="T0" fmla="*/ 1 w 333"/>
                <a:gd name="T1" fmla="*/ 7 h 72"/>
                <a:gd name="T2" fmla="*/ 0 w 333"/>
                <a:gd name="T3" fmla="*/ 3 h 72"/>
                <a:gd name="T4" fmla="*/ 7 w 333"/>
                <a:gd name="T5" fmla="*/ 3 h 72"/>
                <a:gd name="T6" fmla="*/ 6 w 333"/>
                <a:gd name="T7" fmla="*/ 7 h 72"/>
                <a:gd name="T8" fmla="*/ 304 w 333"/>
                <a:gd name="T9" fmla="*/ 72 h 72"/>
                <a:gd name="T10" fmla="*/ 308 w 333"/>
                <a:gd name="T11" fmla="*/ 68 h 72"/>
                <a:gd name="T12" fmla="*/ 300 w 333"/>
                <a:gd name="T13" fmla="*/ 68 h 72"/>
                <a:gd name="T14" fmla="*/ 279 w 333"/>
                <a:gd name="T15" fmla="*/ 72 h 72"/>
                <a:gd name="T16" fmla="*/ 279 w 333"/>
                <a:gd name="T17" fmla="*/ 64 h 72"/>
                <a:gd name="T18" fmla="*/ 279 w 333"/>
                <a:gd name="T19" fmla="*/ 72 h 72"/>
                <a:gd name="T20" fmla="*/ 258 w 333"/>
                <a:gd name="T21" fmla="*/ 68 h 72"/>
                <a:gd name="T22" fmla="*/ 254 w 333"/>
                <a:gd name="T23" fmla="*/ 64 h 72"/>
                <a:gd name="T24" fmla="*/ 230 w 333"/>
                <a:gd name="T25" fmla="*/ 72 h 72"/>
                <a:gd name="T26" fmla="*/ 234 w 333"/>
                <a:gd name="T27" fmla="*/ 68 h 72"/>
                <a:gd name="T28" fmla="*/ 226 w 333"/>
                <a:gd name="T29" fmla="*/ 68 h 72"/>
                <a:gd name="T30" fmla="*/ 205 w 333"/>
                <a:gd name="T31" fmla="*/ 72 h 72"/>
                <a:gd name="T32" fmla="*/ 205 w 333"/>
                <a:gd name="T33" fmla="*/ 64 h 72"/>
                <a:gd name="T34" fmla="*/ 205 w 333"/>
                <a:gd name="T35" fmla="*/ 72 h 72"/>
                <a:gd name="T36" fmla="*/ 184 w 333"/>
                <a:gd name="T37" fmla="*/ 68 h 72"/>
                <a:gd name="T38" fmla="*/ 180 w 333"/>
                <a:gd name="T39" fmla="*/ 64 h 72"/>
                <a:gd name="T40" fmla="*/ 155 w 333"/>
                <a:gd name="T41" fmla="*/ 72 h 72"/>
                <a:gd name="T42" fmla="*/ 159 w 333"/>
                <a:gd name="T43" fmla="*/ 68 h 72"/>
                <a:gd name="T44" fmla="*/ 151 w 333"/>
                <a:gd name="T45" fmla="*/ 68 h 72"/>
                <a:gd name="T46" fmla="*/ 130 w 333"/>
                <a:gd name="T47" fmla="*/ 72 h 72"/>
                <a:gd name="T48" fmla="*/ 130 w 333"/>
                <a:gd name="T49" fmla="*/ 64 h 72"/>
                <a:gd name="T50" fmla="*/ 130 w 333"/>
                <a:gd name="T51" fmla="*/ 72 h 72"/>
                <a:gd name="T52" fmla="*/ 109 w 333"/>
                <a:gd name="T53" fmla="*/ 68 h 72"/>
                <a:gd name="T54" fmla="*/ 105 w 333"/>
                <a:gd name="T55" fmla="*/ 64 h 72"/>
                <a:gd name="T56" fmla="*/ 81 w 333"/>
                <a:gd name="T57" fmla="*/ 70 h 72"/>
                <a:gd name="T58" fmla="*/ 84 w 333"/>
                <a:gd name="T59" fmla="*/ 69 h 72"/>
                <a:gd name="T60" fmla="*/ 78 w 333"/>
                <a:gd name="T61" fmla="*/ 64 h 72"/>
                <a:gd name="T62" fmla="*/ 81 w 333"/>
                <a:gd name="T63" fmla="*/ 70 h 72"/>
                <a:gd name="T64" fmla="*/ 65 w 333"/>
                <a:gd name="T65" fmla="*/ 53 h 72"/>
                <a:gd name="T66" fmla="*/ 64 w 333"/>
                <a:gd name="T67" fmla="*/ 48 h 72"/>
                <a:gd name="T68" fmla="*/ 59 w 333"/>
                <a:gd name="T69" fmla="*/ 54 h 72"/>
                <a:gd name="T70" fmla="*/ 42 w 333"/>
                <a:gd name="T71" fmla="*/ 39 h 72"/>
                <a:gd name="T72" fmla="*/ 45 w 333"/>
                <a:gd name="T73" fmla="*/ 32 h 72"/>
                <a:gd name="T74" fmla="*/ 39 w 333"/>
                <a:gd name="T75" fmla="*/ 33 h 72"/>
                <a:gd name="T76" fmla="*/ 23 w 333"/>
                <a:gd name="T77" fmla="*/ 24 h 72"/>
                <a:gd name="T78" fmla="*/ 26 w 333"/>
                <a:gd name="T79" fmla="*/ 22 h 72"/>
                <a:gd name="T80" fmla="*/ 20 w 333"/>
                <a:gd name="T81" fmla="*/ 17 h 72"/>
                <a:gd name="T82" fmla="*/ 23 w 333"/>
                <a:gd name="T83" fmla="*/ 24 h 72"/>
                <a:gd name="T84" fmla="*/ 333 w 333"/>
                <a:gd name="T85" fmla="*/ 68 h 72"/>
                <a:gd name="T86" fmla="*/ 332 w 333"/>
                <a:gd name="T87" fmla="*/ 66 h 72"/>
                <a:gd name="T88" fmla="*/ 327 w 333"/>
                <a:gd name="T89" fmla="*/ 65 h 72"/>
                <a:gd name="T90" fmla="*/ 326 w 333"/>
                <a:gd name="T91" fmla="*/ 66 h 72"/>
                <a:gd name="T92" fmla="*/ 325 w 333"/>
                <a:gd name="T93" fmla="*/ 68 h 72"/>
                <a:gd name="T94" fmla="*/ 329 w 333"/>
                <a:gd name="T9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3" h="72">
                  <a:moveTo>
                    <a:pt x="4" y="8"/>
                  </a:moveTo>
                  <a:cubicBezTo>
                    <a:pt x="3" y="8"/>
                    <a:pt x="3" y="8"/>
                    <a:pt x="2" y="8"/>
                  </a:cubicBezTo>
                  <a:cubicBezTo>
                    <a:pt x="2" y="8"/>
                    <a:pt x="1" y="8"/>
                    <a:pt x="1" y="7"/>
                  </a:cubicBezTo>
                  <a:cubicBezTo>
                    <a:pt x="0" y="7"/>
                    <a:pt x="0" y="6"/>
                    <a:pt x="0" y="6"/>
                  </a:cubicBezTo>
                  <a:cubicBezTo>
                    <a:pt x="0" y="5"/>
                    <a:pt x="0" y="5"/>
                    <a:pt x="0" y="4"/>
                  </a:cubicBezTo>
                  <a:cubicBezTo>
                    <a:pt x="0" y="4"/>
                    <a:pt x="0" y="3"/>
                    <a:pt x="0" y="3"/>
                  </a:cubicBezTo>
                  <a:cubicBezTo>
                    <a:pt x="0" y="2"/>
                    <a:pt x="0" y="2"/>
                    <a:pt x="1" y="2"/>
                  </a:cubicBezTo>
                  <a:cubicBezTo>
                    <a:pt x="2" y="0"/>
                    <a:pt x="5" y="0"/>
                    <a:pt x="6" y="2"/>
                  </a:cubicBezTo>
                  <a:cubicBezTo>
                    <a:pt x="7" y="2"/>
                    <a:pt x="7" y="2"/>
                    <a:pt x="7" y="3"/>
                  </a:cubicBezTo>
                  <a:cubicBezTo>
                    <a:pt x="8" y="3"/>
                    <a:pt x="8" y="4"/>
                    <a:pt x="8" y="4"/>
                  </a:cubicBezTo>
                  <a:cubicBezTo>
                    <a:pt x="8" y="5"/>
                    <a:pt x="8" y="5"/>
                    <a:pt x="7" y="6"/>
                  </a:cubicBezTo>
                  <a:cubicBezTo>
                    <a:pt x="7" y="6"/>
                    <a:pt x="7" y="7"/>
                    <a:pt x="6" y="7"/>
                  </a:cubicBezTo>
                  <a:cubicBezTo>
                    <a:pt x="6" y="8"/>
                    <a:pt x="6" y="8"/>
                    <a:pt x="5" y="8"/>
                  </a:cubicBezTo>
                  <a:cubicBezTo>
                    <a:pt x="5" y="8"/>
                    <a:pt x="4" y="8"/>
                    <a:pt x="4" y="8"/>
                  </a:cubicBezTo>
                  <a:close/>
                  <a:moveTo>
                    <a:pt x="304" y="72"/>
                  </a:moveTo>
                  <a:cubicBezTo>
                    <a:pt x="304" y="72"/>
                    <a:pt x="304" y="72"/>
                    <a:pt x="304" y="72"/>
                  </a:cubicBezTo>
                  <a:cubicBezTo>
                    <a:pt x="306" y="72"/>
                    <a:pt x="308" y="71"/>
                    <a:pt x="308" y="68"/>
                  </a:cubicBezTo>
                  <a:cubicBezTo>
                    <a:pt x="308" y="68"/>
                    <a:pt x="308" y="68"/>
                    <a:pt x="308" y="68"/>
                  </a:cubicBezTo>
                  <a:cubicBezTo>
                    <a:pt x="308" y="66"/>
                    <a:pt x="306" y="64"/>
                    <a:pt x="304" y="64"/>
                  </a:cubicBezTo>
                  <a:cubicBezTo>
                    <a:pt x="304" y="64"/>
                    <a:pt x="304" y="64"/>
                    <a:pt x="304" y="64"/>
                  </a:cubicBezTo>
                  <a:cubicBezTo>
                    <a:pt x="302" y="64"/>
                    <a:pt x="300" y="66"/>
                    <a:pt x="300" y="68"/>
                  </a:cubicBezTo>
                  <a:cubicBezTo>
                    <a:pt x="300" y="71"/>
                    <a:pt x="302" y="72"/>
                    <a:pt x="304" y="72"/>
                  </a:cubicBezTo>
                  <a:close/>
                  <a:moveTo>
                    <a:pt x="279" y="72"/>
                  </a:moveTo>
                  <a:cubicBezTo>
                    <a:pt x="279" y="72"/>
                    <a:pt x="279" y="72"/>
                    <a:pt x="279" y="72"/>
                  </a:cubicBezTo>
                  <a:cubicBezTo>
                    <a:pt x="281" y="72"/>
                    <a:pt x="283" y="71"/>
                    <a:pt x="283" y="68"/>
                  </a:cubicBezTo>
                  <a:cubicBezTo>
                    <a:pt x="283" y="68"/>
                    <a:pt x="283" y="68"/>
                    <a:pt x="283" y="68"/>
                  </a:cubicBezTo>
                  <a:cubicBezTo>
                    <a:pt x="283" y="66"/>
                    <a:pt x="281" y="64"/>
                    <a:pt x="279" y="64"/>
                  </a:cubicBezTo>
                  <a:cubicBezTo>
                    <a:pt x="279" y="64"/>
                    <a:pt x="279" y="64"/>
                    <a:pt x="279" y="64"/>
                  </a:cubicBezTo>
                  <a:cubicBezTo>
                    <a:pt x="277" y="64"/>
                    <a:pt x="275" y="66"/>
                    <a:pt x="275" y="68"/>
                  </a:cubicBezTo>
                  <a:cubicBezTo>
                    <a:pt x="275" y="71"/>
                    <a:pt x="277" y="72"/>
                    <a:pt x="279" y="72"/>
                  </a:cubicBezTo>
                  <a:close/>
                  <a:moveTo>
                    <a:pt x="254" y="72"/>
                  </a:moveTo>
                  <a:cubicBezTo>
                    <a:pt x="254" y="72"/>
                    <a:pt x="254" y="72"/>
                    <a:pt x="254" y="72"/>
                  </a:cubicBezTo>
                  <a:cubicBezTo>
                    <a:pt x="257" y="72"/>
                    <a:pt x="258" y="71"/>
                    <a:pt x="258" y="68"/>
                  </a:cubicBezTo>
                  <a:cubicBezTo>
                    <a:pt x="258" y="68"/>
                    <a:pt x="258" y="68"/>
                    <a:pt x="258" y="68"/>
                  </a:cubicBezTo>
                  <a:cubicBezTo>
                    <a:pt x="258" y="66"/>
                    <a:pt x="257" y="64"/>
                    <a:pt x="254" y="64"/>
                  </a:cubicBezTo>
                  <a:cubicBezTo>
                    <a:pt x="254" y="64"/>
                    <a:pt x="254" y="64"/>
                    <a:pt x="254" y="64"/>
                  </a:cubicBezTo>
                  <a:cubicBezTo>
                    <a:pt x="252" y="64"/>
                    <a:pt x="250" y="66"/>
                    <a:pt x="250" y="68"/>
                  </a:cubicBezTo>
                  <a:cubicBezTo>
                    <a:pt x="250" y="71"/>
                    <a:pt x="252" y="72"/>
                    <a:pt x="254" y="72"/>
                  </a:cubicBezTo>
                  <a:close/>
                  <a:moveTo>
                    <a:pt x="230" y="72"/>
                  </a:moveTo>
                  <a:cubicBezTo>
                    <a:pt x="230" y="72"/>
                    <a:pt x="230" y="72"/>
                    <a:pt x="230" y="72"/>
                  </a:cubicBezTo>
                  <a:cubicBezTo>
                    <a:pt x="232" y="72"/>
                    <a:pt x="234" y="71"/>
                    <a:pt x="234" y="68"/>
                  </a:cubicBezTo>
                  <a:cubicBezTo>
                    <a:pt x="234" y="68"/>
                    <a:pt x="234" y="68"/>
                    <a:pt x="234" y="68"/>
                  </a:cubicBezTo>
                  <a:cubicBezTo>
                    <a:pt x="234" y="66"/>
                    <a:pt x="232" y="64"/>
                    <a:pt x="230" y="64"/>
                  </a:cubicBezTo>
                  <a:cubicBezTo>
                    <a:pt x="230" y="64"/>
                    <a:pt x="230" y="64"/>
                    <a:pt x="230" y="64"/>
                  </a:cubicBezTo>
                  <a:cubicBezTo>
                    <a:pt x="227" y="64"/>
                    <a:pt x="226" y="66"/>
                    <a:pt x="226" y="68"/>
                  </a:cubicBezTo>
                  <a:cubicBezTo>
                    <a:pt x="226" y="71"/>
                    <a:pt x="227" y="72"/>
                    <a:pt x="230" y="72"/>
                  </a:cubicBezTo>
                  <a:close/>
                  <a:moveTo>
                    <a:pt x="205" y="72"/>
                  </a:moveTo>
                  <a:cubicBezTo>
                    <a:pt x="205" y="72"/>
                    <a:pt x="205" y="72"/>
                    <a:pt x="205" y="72"/>
                  </a:cubicBezTo>
                  <a:cubicBezTo>
                    <a:pt x="207" y="72"/>
                    <a:pt x="209" y="71"/>
                    <a:pt x="209" y="68"/>
                  </a:cubicBezTo>
                  <a:cubicBezTo>
                    <a:pt x="209" y="68"/>
                    <a:pt x="209" y="68"/>
                    <a:pt x="209" y="68"/>
                  </a:cubicBezTo>
                  <a:cubicBezTo>
                    <a:pt x="209" y="66"/>
                    <a:pt x="207" y="64"/>
                    <a:pt x="205" y="64"/>
                  </a:cubicBezTo>
                  <a:cubicBezTo>
                    <a:pt x="205" y="64"/>
                    <a:pt x="205" y="64"/>
                    <a:pt x="205" y="64"/>
                  </a:cubicBezTo>
                  <a:cubicBezTo>
                    <a:pt x="203" y="64"/>
                    <a:pt x="201" y="66"/>
                    <a:pt x="201" y="68"/>
                  </a:cubicBezTo>
                  <a:cubicBezTo>
                    <a:pt x="201" y="71"/>
                    <a:pt x="203" y="72"/>
                    <a:pt x="205" y="72"/>
                  </a:cubicBezTo>
                  <a:close/>
                  <a:moveTo>
                    <a:pt x="180" y="72"/>
                  </a:moveTo>
                  <a:cubicBezTo>
                    <a:pt x="180" y="72"/>
                    <a:pt x="180" y="72"/>
                    <a:pt x="180" y="72"/>
                  </a:cubicBezTo>
                  <a:cubicBezTo>
                    <a:pt x="182" y="72"/>
                    <a:pt x="184" y="71"/>
                    <a:pt x="184" y="68"/>
                  </a:cubicBezTo>
                  <a:cubicBezTo>
                    <a:pt x="184" y="68"/>
                    <a:pt x="184" y="68"/>
                    <a:pt x="184" y="68"/>
                  </a:cubicBezTo>
                  <a:cubicBezTo>
                    <a:pt x="184" y="66"/>
                    <a:pt x="182" y="64"/>
                    <a:pt x="180" y="64"/>
                  </a:cubicBezTo>
                  <a:cubicBezTo>
                    <a:pt x="180" y="64"/>
                    <a:pt x="180" y="64"/>
                    <a:pt x="180" y="64"/>
                  </a:cubicBezTo>
                  <a:cubicBezTo>
                    <a:pt x="178" y="64"/>
                    <a:pt x="176" y="66"/>
                    <a:pt x="176" y="68"/>
                  </a:cubicBezTo>
                  <a:cubicBezTo>
                    <a:pt x="176" y="71"/>
                    <a:pt x="178" y="72"/>
                    <a:pt x="180" y="72"/>
                  </a:cubicBezTo>
                  <a:close/>
                  <a:moveTo>
                    <a:pt x="155" y="72"/>
                  </a:moveTo>
                  <a:cubicBezTo>
                    <a:pt x="155" y="72"/>
                    <a:pt x="155" y="72"/>
                    <a:pt x="155" y="72"/>
                  </a:cubicBezTo>
                  <a:cubicBezTo>
                    <a:pt x="157" y="72"/>
                    <a:pt x="159" y="71"/>
                    <a:pt x="159" y="68"/>
                  </a:cubicBezTo>
                  <a:cubicBezTo>
                    <a:pt x="159" y="68"/>
                    <a:pt x="159" y="68"/>
                    <a:pt x="159" y="68"/>
                  </a:cubicBezTo>
                  <a:cubicBezTo>
                    <a:pt x="159" y="66"/>
                    <a:pt x="157" y="64"/>
                    <a:pt x="155" y="64"/>
                  </a:cubicBezTo>
                  <a:cubicBezTo>
                    <a:pt x="155" y="64"/>
                    <a:pt x="155" y="64"/>
                    <a:pt x="155" y="64"/>
                  </a:cubicBezTo>
                  <a:cubicBezTo>
                    <a:pt x="153" y="64"/>
                    <a:pt x="151" y="66"/>
                    <a:pt x="151" y="68"/>
                  </a:cubicBezTo>
                  <a:cubicBezTo>
                    <a:pt x="151" y="71"/>
                    <a:pt x="153" y="72"/>
                    <a:pt x="155" y="72"/>
                  </a:cubicBezTo>
                  <a:close/>
                  <a:moveTo>
                    <a:pt x="130" y="72"/>
                  </a:moveTo>
                  <a:cubicBezTo>
                    <a:pt x="130" y="72"/>
                    <a:pt x="130" y="72"/>
                    <a:pt x="130" y="72"/>
                  </a:cubicBezTo>
                  <a:cubicBezTo>
                    <a:pt x="132" y="72"/>
                    <a:pt x="134" y="71"/>
                    <a:pt x="134" y="68"/>
                  </a:cubicBezTo>
                  <a:cubicBezTo>
                    <a:pt x="134" y="68"/>
                    <a:pt x="134" y="68"/>
                    <a:pt x="134" y="68"/>
                  </a:cubicBezTo>
                  <a:cubicBezTo>
                    <a:pt x="134" y="66"/>
                    <a:pt x="132" y="64"/>
                    <a:pt x="130" y="64"/>
                  </a:cubicBezTo>
                  <a:cubicBezTo>
                    <a:pt x="130" y="64"/>
                    <a:pt x="130" y="64"/>
                    <a:pt x="130" y="64"/>
                  </a:cubicBezTo>
                  <a:cubicBezTo>
                    <a:pt x="128" y="64"/>
                    <a:pt x="126" y="66"/>
                    <a:pt x="126" y="68"/>
                  </a:cubicBezTo>
                  <a:cubicBezTo>
                    <a:pt x="126" y="71"/>
                    <a:pt x="128" y="72"/>
                    <a:pt x="130" y="72"/>
                  </a:cubicBezTo>
                  <a:close/>
                  <a:moveTo>
                    <a:pt x="105" y="72"/>
                  </a:moveTo>
                  <a:cubicBezTo>
                    <a:pt x="105" y="72"/>
                    <a:pt x="105" y="72"/>
                    <a:pt x="105" y="72"/>
                  </a:cubicBezTo>
                  <a:cubicBezTo>
                    <a:pt x="108" y="72"/>
                    <a:pt x="109" y="71"/>
                    <a:pt x="109" y="68"/>
                  </a:cubicBezTo>
                  <a:cubicBezTo>
                    <a:pt x="109" y="68"/>
                    <a:pt x="109" y="68"/>
                    <a:pt x="109" y="68"/>
                  </a:cubicBezTo>
                  <a:cubicBezTo>
                    <a:pt x="109" y="66"/>
                    <a:pt x="108" y="64"/>
                    <a:pt x="105" y="64"/>
                  </a:cubicBezTo>
                  <a:cubicBezTo>
                    <a:pt x="105" y="64"/>
                    <a:pt x="105" y="64"/>
                    <a:pt x="105" y="64"/>
                  </a:cubicBezTo>
                  <a:cubicBezTo>
                    <a:pt x="103" y="64"/>
                    <a:pt x="101" y="66"/>
                    <a:pt x="101" y="68"/>
                  </a:cubicBezTo>
                  <a:cubicBezTo>
                    <a:pt x="101" y="71"/>
                    <a:pt x="103" y="72"/>
                    <a:pt x="105" y="72"/>
                  </a:cubicBezTo>
                  <a:close/>
                  <a:moveTo>
                    <a:pt x="81" y="70"/>
                  </a:moveTo>
                  <a:cubicBezTo>
                    <a:pt x="81" y="70"/>
                    <a:pt x="81" y="70"/>
                    <a:pt x="81" y="70"/>
                  </a:cubicBezTo>
                  <a:cubicBezTo>
                    <a:pt x="82" y="70"/>
                    <a:pt x="84" y="70"/>
                    <a:pt x="84" y="69"/>
                  </a:cubicBezTo>
                  <a:cubicBezTo>
                    <a:pt x="84" y="69"/>
                    <a:pt x="84" y="69"/>
                    <a:pt x="84" y="69"/>
                  </a:cubicBezTo>
                  <a:cubicBezTo>
                    <a:pt x="86" y="67"/>
                    <a:pt x="85" y="65"/>
                    <a:pt x="84" y="63"/>
                  </a:cubicBezTo>
                  <a:cubicBezTo>
                    <a:pt x="84" y="63"/>
                    <a:pt x="84" y="63"/>
                    <a:pt x="84" y="63"/>
                  </a:cubicBezTo>
                  <a:cubicBezTo>
                    <a:pt x="82" y="62"/>
                    <a:pt x="79" y="62"/>
                    <a:pt x="78" y="64"/>
                  </a:cubicBezTo>
                  <a:cubicBezTo>
                    <a:pt x="78" y="64"/>
                    <a:pt x="78" y="64"/>
                    <a:pt x="78" y="64"/>
                  </a:cubicBezTo>
                  <a:cubicBezTo>
                    <a:pt x="77" y="66"/>
                    <a:pt x="77" y="68"/>
                    <a:pt x="79" y="70"/>
                  </a:cubicBezTo>
                  <a:cubicBezTo>
                    <a:pt x="79" y="70"/>
                    <a:pt x="80" y="70"/>
                    <a:pt x="81" y="70"/>
                  </a:cubicBezTo>
                  <a:close/>
                  <a:moveTo>
                    <a:pt x="62" y="55"/>
                  </a:moveTo>
                  <a:cubicBezTo>
                    <a:pt x="62" y="55"/>
                    <a:pt x="62" y="55"/>
                    <a:pt x="62" y="55"/>
                  </a:cubicBezTo>
                  <a:cubicBezTo>
                    <a:pt x="63" y="55"/>
                    <a:pt x="64" y="54"/>
                    <a:pt x="65" y="53"/>
                  </a:cubicBezTo>
                  <a:cubicBezTo>
                    <a:pt x="65" y="53"/>
                    <a:pt x="65" y="53"/>
                    <a:pt x="65" y="53"/>
                  </a:cubicBezTo>
                  <a:cubicBezTo>
                    <a:pt x="66" y="52"/>
                    <a:pt x="66" y="49"/>
                    <a:pt x="64" y="48"/>
                  </a:cubicBezTo>
                  <a:cubicBezTo>
                    <a:pt x="64" y="48"/>
                    <a:pt x="64" y="48"/>
                    <a:pt x="64" y="48"/>
                  </a:cubicBezTo>
                  <a:cubicBezTo>
                    <a:pt x="63" y="46"/>
                    <a:pt x="60" y="47"/>
                    <a:pt x="59" y="48"/>
                  </a:cubicBezTo>
                  <a:cubicBezTo>
                    <a:pt x="59" y="48"/>
                    <a:pt x="59" y="48"/>
                    <a:pt x="59" y="48"/>
                  </a:cubicBezTo>
                  <a:cubicBezTo>
                    <a:pt x="57" y="50"/>
                    <a:pt x="58" y="53"/>
                    <a:pt x="59" y="54"/>
                  </a:cubicBezTo>
                  <a:cubicBezTo>
                    <a:pt x="60" y="55"/>
                    <a:pt x="61" y="55"/>
                    <a:pt x="62" y="55"/>
                  </a:cubicBezTo>
                  <a:close/>
                  <a:moveTo>
                    <a:pt x="42" y="39"/>
                  </a:moveTo>
                  <a:cubicBezTo>
                    <a:pt x="42" y="39"/>
                    <a:pt x="42" y="39"/>
                    <a:pt x="42" y="39"/>
                  </a:cubicBezTo>
                  <a:cubicBezTo>
                    <a:pt x="44" y="39"/>
                    <a:pt x="45" y="39"/>
                    <a:pt x="46" y="38"/>
                  </a:cubicBezTo>
                  <a:cubicBezTo>
                    <a:pt x="46" y="38"/>
                    <a:pt x="46" y="38"/>
                    <a:pt x="46" y="38"/>
                  </a:cubicBezTo>
                  <a:cubicBezTo>
                    <a:pt x="47" y="36"/>
                    <a:pt x="47" y="34"/>
                    <a:pt x="45" y="32"/>
                  </a:cubicBezTo>
                  <a:cubicBezTo>
                    <a:pt x="45" y="32"/>
                    <a:pt x="45" y="32"/>
                    <a:pt x="45" y="32"/>
                  </a:cubicBezTo>
                  <a:cubicBezTo>
                    <a:pt x="43" y="31"/>
                    <a:pt x="41" y="31"/>
                    <a:pt x="39" y="33"/>
                  </a:cubicBezTo>
                  <a:cubicBezTo>
                    <a:pt x="39" y="33"/>
                    <a:pt x="39" y="33"/>
                    <a:pt x="39" y="33"/>
                  </a:cubicBezTo>
                  <a:cubicBezTo>
                    <a:pt x="38" y="35"/>
                    <a:pt x="38" y="37"/>
                    <a:pt x="40" y="38"/>
                  </a:cubicBezTo>
                  <a:cubicBezTo>
                    <a:pt x="41" y="39"/>
                    <a:pt x="42" y="39"/>
                    <a:pt x="42" y="39"/>
                  </a:cubicBezTo>
                  <a:close/>
                  <a:moveTo>
                    <a:pt x="23" y="24"/>
                  </a:moveTo>
                  <a:cubicBezTo>
                    <a:pt x="23" y="24"/>
                    <a:pt x="23" y="24"/>
                    <a:pt x="23" y="24"/>
                  </a:cubicBezTo>
                  <a:cubicBezTo>
                    <a:pt x="24" y="24"/>
                    <a:pt x="25" y="23"/>
                    <a:pt x="26" y="22"/>
                  </a:cubicBezTo>
                  <a:cubicBezTo>
                    <a:pt x="26" y="22"/>
                    <a:pt x="26" y="22"/>
                    <a:pt x="26" y="22"/>
                  </a:cubicBezTo>
                  <a:cubicBezTo>
                    <a:pt x="28" y="21"/>
                    <a:pt x="27" y="18"/>
                    <a:pt x="26" y="17"/>
                  </a:cubicBezTo>
                  <a:cubicBezTo>
                    <a:pt x="26" y="17"/>
                    <a:pt x="26" y="17"/>
                    <a:pt x="26" y="17"/>
                  </a:cubicBezTo>
                  <a:cubicBezTo>
                    <a:pt x="24" y="15"/>
                    <a:pt x="21" y="16"/>
                    <a:pt x="20" y="17"/>
                  </a:cubicBezTo>
                  <a:cubicBezTo>
                    <a:pt x="20" y="17"/>
                    <a:pt x="20" y="17"/>
                    <a:pt x="20" y="17"/>
                  </a:cubicBezTo>
                  <a:cubicBezTo>
                    <a:pt x="19" y="19"/>
                    <a:pt x="19" y="22"/>
                    <a:pt x="21" y="23"/>
                  </a:cubicBezTo>
                  <a:cubicBezTo>
                    <a:pt x="21" y="24"/>
                    <a:pt x="22" y="24"/>
                    <a:pt x="23" y="24"/>
                  </a:cubicBezTo>
                  <a:close/>
                  <a:moveTo>
                    <a:pt x="332" y="71"/>
                  </a:moveTo>
                  <a:cubicBezTo>
                    <a:pt x="332" y="71"/>
                    <a:pt x="332" y="70"/>
                    <a:pt x="333" y="70"/>
                  </a:cubicBezTo>
                  <a:cubicBezTo>
                    <a:pt x="333" y="69"/>
                    <a:pt x="333" y="69"/>
                    <a:pt x="333" y="68"/>
                  </a:cubicBezTo>
                  <a:cubicBezTo>
                    <a:pt x="333" y="68"/>
                    <a:pt x="333" y="68"/>
                    <a:pt x="333" y="68"/>
                  </a:cubicBezTo>
                  <a:cubicBezTo>
                    <a:pt x="333" y="67"/>
                    <a:pt x="333" y="67"/>
                    <a:pt x="333" y="67"/>
                  </a:cubicBezTo>
                  <a:cubicBezTo>
                    <a:pt x="333" y="67"/>
                    <a:pt x="332" y="66"/>
                    <a:pt x="332" y="66"/>
                  </a:cubicBezTo>
                  <a:cubicBezTo>
                    <a:pt x="332" y="66"/>
                    <a:pt x="332" y="66"/>
                    <a:pt x="332" y="66"/>
                  </a:cubicBezTo>
                  <a:cubicBezTo>
                    <a:pt x="331" y="65"/>
                    <a:pt x="329" y="64"/>
                    <a:pt x="328" y="64"/>
                  </a:cubicBezTo>
                  <a:cubicBezTo>
                    <a:pt x="328" y="64"/>
                    <a:pt x="328" y="65"/>
                    <a:pt x="327" y="65"/>
                  </a:cubicBezTo>
                  <a:cubicBezTo>
                    <a:pt x="327" y="65"/>
                    <a:pt x="327" y="65"/>
                    <a:pt x="327" y="65"/>
                  </a:cubicBezTo>
                  <a:cubicBezTo>
                    <a:pt x="327" y="65"/>
                    <a:pt x="326" y="65"/>
                    <a:pt x="326" y="66"/>
                  </a:cubicBezTo>
                  <a:cubicBezTo>
                    <a:pt x="326" y="66"/>
                    <a:pt x="326" y="66"/>
                    <a:pt x="326" y="66"/>
                  </a:cubicBezTo>
                  <a:cubicBezTo>
                    <a:pt x="325" y="66"/>
                    <a:pt x="325" y="67"/>
                    <a:pt x="325" y="67"/>
                  </a:cubicBezTo>
                  <a:cubicBezTo>
                    <a:pt x="325" y="67"/>
                    <a:pt x="325" y="67"/>
                    <a:pt x="325" y="68"/>
                  </a:cubicBezTo>
                  <a:cubicBezTo>
                    <a:pt x="325" y="68"/>
                    <a:pt x="325" y="68"/>
                    <a:pt x="325" y="68"/>
                  </a:cubicBezTo>
                  <a:cubicBezTo>
                    <a:pt x="325" y="69"/>
                    <a:pt x="325" y="70"/>
                    <a:pt x="326" y="71"/>
                  </a:cubicBezTo>
                  <a:cubicBezTo>
                    <a:pt x="327" y="72"/>
                    <a:pt x="327" y="72"/>
                    <a:pt x="327" y="72"/>
                  </a:cubicBezTo>
                  <a:cubicBezTo>
                    <a:pt x="328" y="72"/>
                    <a:pt x="328" y="72"/>
                    <a:pt x="329" y="72"/>
                  </a:cubicBezTo>
                  <a:cubicBezTo>
                    <a:pt x="330" y="72"/>
                    <a:pt x="331" y="72"/>
                    <a:pt x="332" y="71"/>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sp>
          <p:nvSpPr>
            <p:cNvPr id="19" name="Freeform 7">
              <a:extLst>
                <a:ext uri="{FF2B5EF4-FFF2-40B4-BE49-F238E27FC236}">
                  <a16:creationId xmlns:a16="http://schemas.microsoft.com/office/drawing/2014/main" id="{5463C5A6-8238-494B-AC49-0C161EDBBB8D}"/>
                </a:ext>
              </a:extLst>
            </p:cNvPr>
            <p:cNvSpPr>
              <a:spLocks noEditPoints="1"/>
            </p:cNvSpPr>
            <p:nvPr/>
          </p:nvSpPr>
          <p:spPr bwMode="auto">
            <a:xfrm>
              <a:off x="3273425" y="1462088"/>
              <a:ext cx="1255713" cy="271463"/>
            </a:xfrm>
            <a:custGeom>
              <a:avLst/>
              <a:gdLst>
                <a:gd name="T0" fmla="*/ 326 w 333"/>
                <a:gd name="T1" fmla="*/ 69 h 72"/>
                <a:gd name="T2" fmla="*/ 332 w 333"/>
                <a:gd name="T3" fmla="*/ 65 h 72"/>
                <a:gd name="T4" fmla="*/ 332 w 333"/>
                <a:gd name="T5" fmla="*/ 70 h 72"/>
                <a:gd name="T6" fmla="*/ 310 w 333"/>
                <a:gd name="T7" fmla="*/ 56 h 72"/>
                <a:gd name="T8" fmla="*/ 312 w 333"/>
                <a:gd name="T9" fmla="*/ 49 h 72"/>
                <a:gd name="T10" fmla="*/ 307 w 333"/>
                <a:gd name="T11" fmla="*/ 50 h 72"/>
                <a:gd name="T12" fmla="*/ 291 w 333"/>
                <a:gd name="T13" fmla="*/ 41 h 72"/>
                <a:gd name="T14" fmla="*/ 294 w 333"/>
                <a:gd name="T15" fmla="*/ 39 h 72"/>
                <a:gd name="T16" fmla="*/ 287 w 333"/>
                <a:gd name="T17" fmla="*/ 34 h 72"/>
                <a:gd name="T18" fmla="*/ 291 w 333"/>
                <a:gd name="T19" fmla="*/ 41 h 72"/>
                <a:gd name="T20" fmla="*/ 274 w 333"/>
                <a:gd name="T21" fmla="*/ 24 h 72"/>
                <a:gd name="T22" fmla="*/ 274 w 333"/>
                <a:gd name="T23" fmla="*/ 18 h 72"/>
                <a:gd name="T24" fmla="*/ 269 w 333"/>
                <a:gd name="T25" fmla="*/ 24 h 72"/>
                <a:gd name="T26" fmla="*/ 252 w 333"/>
                <a:gd name="T27" fmla="*/ 10 h 72"/>
                <a:gd name="T28" fmla="*/ 254 w 333"/>
                <a:gd name="T29" fmla="*/ 2 h 72"/>
                <a:gd name="T30" fmla="*/ 249 w 333"/>
                <a:gd name="T31" fmla="*/ 3 h 72"/>
                <a:gd name="T32" fmla="*/ 228 w 333"/>
                <a:gd name="T33" fmla="*/ 8 h 72"/>
                <a:gd name="T34" fmla="*/ 232 w 333"/>
                <a:gd name="T35" fmla="*/ 4 h 72"/>
                <a:gd name="T36" fmla="*/ 224 w 333"/>
                <a:gd name="T37" fmla="*/ 4 h 72"/>
                <a:gd name="T38" fmla="*/ 203 w 333"/>
                <a:gd name="T39" fmla="*/ 8 h 72"/>
                <a:gd name="T40" fmla="*/ 203 w 333"/>
                <a:gd name="T41" fmla="*/ 0 h 72"/>
                <a:gd name="T42" fmla="*/ 203 w 333"/>
                <a:gd name="T43" fmla="*/ 8 h 72"/>
                <a:gd name="T44" fmla="*/ 182 w 333"/>
                <a:gd name="T45" fmla="*/ 4 h 72"/>
                <a:gd name="T46" fmla="*/ 178 w 333"/>
                <a:gd name="T47" fmla="*/ 0 h 72"/>
                <a:gd name="T48" fmla="*/ 153 w 333"/>
                <a:gd name="T49" fmla="*/ 8 h 72"/>
                <a:gd name="T50" fmla="*/ 157 w 333"/>
                <a:gd name="T51" fmla="*/ 4 h 72"/>
                <a:gd name="T52" fmla="*/ 149 w 333"/>
                <a:gd name="T53" fmla="*/ 4 h 72"/>
                <a:gd name="T54" fmla="*/ 128 w 333"/>
                <a:gd name="T55" fmla="*/ 8 h 72"/>
                <a:gd name="T56" fmla="*/ 128 w 333"/>
                <a:gd name="T57" fmla="*/ 0 h 72"/>
                <a:gd name="T58" fmla="*/ 128 w 333"/>
                <a:gd name="T59" fmla="*/ 8 h 72"/>
                <a:gd name="T60" fmla="*/ 107 w 333"/>
                <a:gd name="T61" fmla="*/ 4 h 72"/>
                <a:gd name="T62" fmla="*/ 103 w 333"/>
                <a:gd name="T63" fmla="*/ 0 h 72"/>
                <a:gd name="T64" fmla="*/ 79 w 333"/>
                <a:gd name="T65" fmla="*/ 8 h 72"/>
                <a:gd name="T66" fmla="*/ 83 w 333"/>
                <a:gd name="T67" fmla="*/ 4 h 72"/>
                <a:gd name="T68" fmla="*/ 75 w 333"/>
                <a:gd name="T69" fmla="*/ 4 h 72"/>
                <a:gd name="T70" fmla="*/ 54 w 333"/>
                <a:gd name="T71" fmla="*/ 8 h 72"/>
                <a:gd name="T72" fmla="*/ 54 w 333"/>
                <a:gd name="T73" fmla="*/ 0 h 72"/>
                <a:gd name="T74" fmla="*/ 54 w 333"/>
                <a:gd name="T75" fmla="*/ 8 h 72"/>
                <a:gd name="T76" fmla="*/ 33 w 333"/>
                <a:gd name="T77" fmla="*/ 4 h 72"/>
                <a:gd name="T78" fmla="*/ 29 w 333"/>
                <a:gd name="T79" fmla="*/ 0 h 72"/>
                <a:gd name="T80" fmla="*/ 7 w 333"/>
                <a:gd name="T81" fmla="*/ 6 h 72"/>
                <a:gd name="T82" fmla="*/ 7 w 333"/>
                <a:gd name="T83" fmla="*/ 1 h 72"/>
                <a:gd name="T84" fmla="*/ 2 w 333"/>
                <a:gd name="T85" fmla="*/ 0 h 72"/>
                <a:gd name="T86" fmla="*/ 0 w 333"/>
                <a:gd name="T87" fmla="*/ 2 h 72"/>
                <a:gd name="T88" fmla="*/ 2 w 333"/>
                <a:gd name="T89" fmla="*/ 7 h 72"/>
                <a:gd name="T90" fmla="*/ 4 w 333"/>
                <a:gd name="T91"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3" h="72">
                  <a:moveTo>
                    <a:pt x="329" y="72"/>
                  </a:moveTo>
                  <a:cubicBezTo>
                    <a:pt x="328" y="72"/>
                    <a:pt x="327" y="71"/>
                    <a:pt x="327" y="70"/>
                  </a:cubicBezTo>
                  <a:cubicBezTo>
                    <a:pt x="326" y="70"/>
                    <a:pt x="326" y="70"/>
                    <a:pt x="326" y="69"/>
                  </a:cubicBezTo>
                  <a:cubicBezTo>
                    <a:pt x="325" y="69"/>
                    <a:pt x="325" y="68"/>
                    <a:pt x="325" y="68"/>
                  </a:cubicBezTo>
                  <a:cubicBezTo>
                    <a:pt x="325" y="67"/>
                    <a:pt x="326" y="66"/>
                    <a:pt x="327" y="65"/>
                  </a:cubicBezTo>
                  <a:cubicBezTo>
                    <a:pt x="328" y="63"/>
                    <a:pt x="331" y="63"/>
                    <a:pt x="332" y="65"/>
                  </a:cubicBezTo>
                  <a:cubicBezTo>
                    <a:pt x="333" y="66"/>
                    <a:pt x="333" y="67"/>
                    <a:pt x="333" y="68"/>
                  </a:cubicBezTo>
                  <a:cubicBezTo>
                    <a:pt x="333" y="68"/>
                    <a:pt x="333" y="69"/>
                    <a:pt x="333" y="69"/>
                  </a:cubicBezTo>
                  <a:cubicBezTo>
                    <a:pt x="333" y="70"/>
                    <a:pt x="333" y="70"/>
                    <a:pt x="332" y="70"/>
                  </a:cubicBezTo>
                  <a:cubicBezTo>
                    <a:pt x="331" y="71"/>
                    <a:pt x="330" y="72"/>
                    <a:pt x="329" y="72"/>
                  </a:cubicBezTo>
                  <a:close/>
                  <a:moveTo>
                    <a:pt x="310" y="56"/>
                  </a:moveTo>
                  <a:cubicBezTo>
                    <a:pt x="310" y="56"/>
                    <a:pt x="310" y="56"/>
                    <a:pt x="310" y="56"/>
                  </a:cubicBezTo>
                  <a:cubicBezTo>
                    <a:pt x="311" y="56"/>
                    <a:pt x="312" y="56"/>
                    <a:pt x="313" y="55"/>
                  </a:cubicBezTo>
                  <a:cubicBezTo>
                    <a:pt x="313" y="55"/>
                    <a:pt x="313" y="55"/>
                    <a:pt x="313" y="55"/>
                  </a:cubicBezTo>
                  <a:cubicBezTo>
                    <a:pt x="314" y="53"/>
                    <a:pt x="314" y="50"/>
                    <a:pt x="312" y="49"/>
                  </a:cubicBezTo>
                  <a:cubicBezTo>
                    <a:pt x="312" y="49"/>
                    <a:pt x="312" y="49"/>
                    <a:pt x="312" y="49"/>
                  </a:cubicBezTo>
                  <a:cubicBezTo>
                    <a:pt x="311" y="48"/>
                    <a:pt x="308" y="48"/>
                    <a:pt x="307" y="50"/>
                  </a:cubicBezTo>
                  <a:cubicBezTo>
                    <a:pt x="307" y="50"/>
                    <a:pt x="307" y="50"/>
                    <a:pt x="307" y="50"/>
                  </a:cubicBezTo>
                  <a:cubicBezTo>
                    <a:pt x="305" y="51"/>
                    <a:pt x="306" y="54"/>
                    <a:pt x="307" y="55"/>
                  </a:cubicBezTo>
                  <a:cubicBezTo>
                    <a:pt x="308" y="56"/>
                    <a:pt x="309" y="56"/>
                    <a:pt x="310" y="56"/>
                  </a:cubicBezTo>
                  <a:close/>
                  <a:moveTo>
                    <a:pt x="291" y="41"/>
                  </a:moveTo>
                  <a:cubicBezTo>
                    <a:pt x="291" y="41"/>
                    <a:pt x="291" y="41"/>
                    <a:pt x="291" y="41"/>
                  </a:cubicBezTo>
                  <a:cubicBezTo>
                    <a:pt x="292" y="41"/>
                    <a:pt x="293" y="40"/>
                    <a:pt x="294" y="39"/>
                  </a:cubicBezTo>
                  <a:cubicBezTo>
                    <a:pt x="294" y="39"/>
                    <a:pt x="294" y="39"/>
                    <a:pt x="294" y="39"/>
                  </a:cubicBezTo>
                  <a:cubicBezTo>
                    <a:pt x="295" y="37"/>
                    <a:pt x="295" y="35"/>
                    <a:pt x="293" y="34"/>
                  </a:cubicBezTo>
                  <a:cubicBezTo>
                    <a:pt x="293" y="34"/>
                    <a:pt x="293" y="34"/>
                    <a:pt x="293" y="34"/>
                  </a:cubicBezTo>
                  <a:cubicBezTo>
                    <a:pt x="291" y="32"/>
                    <a:pt x="289" y="32"/>
                    <a:pt x="287" y="34"/>
                  </a:cubicBezTo>
                  <a:cubicBezTo>
                    <a:pt x="287" y="34"/>
                    <a:pt x="287" y="34"/>
                    <a:pt x="287" y="34"/>
                  </a:cubicBezTo>
                  <a:cubicBezTo>
                    <a:pt x="286" y="36"/>
                    <a:pt x="286" y="38"/>
                    <a:pt x="288" y="40"/>
                  </a:cubicBezTo>
                  <a:cubicBezTo>
                    <a:pt x="289" y="40"/>
                    <a:pt x="290" y="41"/>
                    <a:pt x="291" y="41"/>
                  </a:cubicBezTo>
                  <a:close/>
                  <a:moveTo>
                    <a:pt x="271" y="25"/>
                  </a:moveTo>
                  <a:cubicBezTo>
                    <a:pt x="271" y="25"/>
                    <a:pt x="271" y="25"/>
                    <a:pt x="271" y="25"/>
                  </a:cubicBezTo>
                  <a:cubicBezTo>
                    <a:pt x="272" y="25"/>
                    <a:pt x="273" y="25"/>
                    <a:pt x="274" y="24"/>
                  </a:cubicBezTo>
                  <a:cubicBezTo>
                    <a:pt x="274" y="24"/>
                    <a:pt x="274" y="24"/>
                    <a:pt x="274" y="24"/>
                  </a:cubicBezTo>
                  <a:cubicBezTo>
                    <a:pt x="276" y="22"/>
                    <a:pt x="275" y="19"/>
                    <a:pt x="274" y="18"/>
                  </a:cubicBezTo>
                  <a:cubicBezTo>
                    <a:pt x="274" y="18"/>
                    <a:pt x="274" y="18"/>
                    <a:pt x="274" y="18"/>
                  </a:cubicBezTo>
                  <a:cubicBezTo>
                    <a:pt x="272" y="17"/>
                    <a:pt x="269" y="17"/>
                    <a:pt x="268" y="19"/>
                  </a:cubicBezTo>
                  <a:cubicBezTo>
                    <a:pt x="268" y="19"/>
                    <a:pt x="268" y="19"/>
                    <a:pt x="268" y="19"/>
                  </a:cubicBezTo>
                  <a:cubicBezTo>
                    <a:pt x="267" y="20"/>
                    <a:pt x="267" y="23"/>
                    <a:pt x="269" y="24"/>
                  </a:cubicBezTo>
                  <a:cubicBezTo>
                    <a:pt x="269" y="25"/>
                    <a:pt x="270" y="25"/>
                    <a:pt x="271" y="25"/>
                  </a:cubicBezTo>
                  <a:close/>
                  <a:moveTo>
                    <a:pt x="252" y="10"/>
                  </a:moveTo>
                  <a:cubicBezTo>
                    <a:pt x="252" y="10"/>
                    <a:pt x="252" y="10"/>
                    <a:pt x="252" y="10"/>
                  </a:cubicBezTo>
                  <a:cubicBezTo>
                    <a:pt x="253" y="10"/>
                    <a:pt x="254" y="9"/>
                    <a:pt x="255" y="8"/>
                  </a:cubicBezTo>
                  <a:cubicBezTo>
                    <a:pt x="255" y="8"/>
                    <a:pt x="255" y="8"/>
                    <a:pt x="255" y="8"/>
                  </a:cubicBezTo>
                  <a:cubicBezTo>
                    <a:pt x="256" y="6"/>
                    <a:pt x="256" y="4"/>
                    <a:pt x="254" y="2"/>
                  </a:cubicBezTo>
                  <a:cubicBezTo>
                    <a:pt x="254" y="2"/>
                    <a:pt x="254" y="2"/>
                    <a:pt x="254" y="2"/>
                  </a:cubicBezTo>
                  <a:cubicBezTo>
                    <a:pt x="253" y="1"/>
                    <a:pt x="250" y="1"/>
                    <a:pt x="249" y="3"/>
                  </a:cubicBezTo>
                  <a:cubicBezTo>
                    <a:pt x="249" y="3"/>
                    <a:pt x="249" y="3"/>
                    <a:pt x="249" y="3"/>
                  </a:cubicBezTo>
                  <a:cubicBezTo>
                    <a:pt x="247" y="5"/>
                    <a:pt x="248" y="7"/>
                    <a:pt x="249" y="9"/>
                  </a:cubicBezTo>
                  <a:cubicBezTo>
                    <a:pt x="250" y="9"/>
                    <a:pt x="251" y="10"/>
                    <a:pt x="252" y="10"/>
                  </a:cubicBezTo>
                  <a:close/>
                  <a:moveTo>
                    <a:pt x="228" y="8"/>
                  </a:moveTo>
                  <a:cubicBezTo>
                    <a:pt x="228" y="8"/>
                    <a:pt x="228" y="8"/>
                    <a:pt x="228" y="8"/>
                  </a:cubicBezTo>
                  <a:cubicBezTo>
                    <a:pt x="230" y="8"/>
                    <a:pt x="232" y="6"/>
                    <a:pt x="232" y="4"/>
                  </a:cubicBezTo>
                  <a:cubicBezTo>
                    <a:pt x="232" y="4"/>
                    <a:pt x="232" y="4"/>
                    <a:pt x="232" y="4"/>
                  </a:cubicBezTo>
                  <a:cubicBezTo>
                    <a:pt x="232" y="1"/>
                    <a:pt x="230" y="0"/>
                    <a:pt x="228" y="0"/>
                  </a:cubicBezTo>
                  <a:cubicBezTo>
                    <a:pt x="228" y="0"/>
                    <a:pt x="228" y="0"/>
                    <a:pt x="228" y="0"/>
                  </a:cubicBezTo>
                  <a:cubicBezTo>
                    <a:pt x="225" y="0"/>
                    <a:pt x="224" y="1"/>
                    <a:pt x="224" y="4"/>
                  </a:cubicBezTo>
                  <a:cubicBezTo>
                    <a:pt x="224" y="6"/>
                    <a:pt x="225" y="8"/>
                    <a:pt x="228" y="8"/>
                  </a:cubicBezTo>
                  <a:close/>
                  <a:moveTo>
                    <a:pt x="203" y="8"/>
                  </a:moveTo>
                  <a:cubicBezTo>
                    <a:pt x="203" y="8"/>
                    <a:pt x="203" y="8"/>
                    <a:pt x="203" y="8"/>
                  </a:cubicBezTo>
                  <a:cubicBezTo>
                    <a:pt x="205" y="8"/>
                    <a:pt x="207" y="6"/>
                    <a:pt x="207" y="4"/>
                  </a:cubicBezTo>
                  <a:cubicBezTo>
                    <a:pt x="207" y="4"/>
                    <a:pt x="207" y="4"/>
                    <a:pt x="207" y="4"/>
                  </a:cubicBezTo>
                  <a:cubicBezTo>
                    <a:pt x="207" y="1"/>
                    <a:pt x="205" y="0"/>
                    <a:pt x="203" y="0"/>
                  </a:cubicBezTo>
                  <a:cubicBezTo>
                    <a:pt x="203" y="0"/>
                    <a:pt x="203" y="0"/>
                    <a:pt x="203" y="0"/>
                  </a:cubicBezTo>
                  <a:cubicBezTo>
                    <a:pt x="201" y="0"/>
                    <a:pt x="199" y="1"/>
                    <a:pt x="199" y="4"/>
                  </a:cubicBezTo>
                  <a:cubicBezTo>
                    <a:pt x="199" y="6"/>
                    <a:pt x="201" y="8"/>
                    <a:pt x="203" y="8"/>
                  </a:cubicBezTo>
                  <a:close/>
                  <a:moveTo>
                    <a:pt x="178" y="8"/>
                  </a:moveTo>
                  <a:cubicBezTo>
                    <a:pt x="178" y="8"/>
                    <a:pt x="178" y="8"/>
                    <a:pt x="178" y="8"/>
                  </a:cubicBezTo>
                  <a:cubicBezTo>
                    <a:pt x="180" y="8"/>
                    <a:pt x="182" y="6"/>
                    <a:pt x="182" y="4"/>
                  </a:cubicBezTo>
                  <a:cubicBezTo>
                    <a:pt x="182" y="4"/>
                    <a:pt x="182" y="4"/>
                    <a:pt x="182" y="4"/>
                  </a:cubicBezTo>
                  <a:cubicBezTo>
                    <a:pt x="182" y="1"/>
                    <a:pt x="180" y="0"/>
                    <a:pt x="178" y="0"/>
                  </a:cubicBezTo>
                  <a:cubicBezTo>
                    <a:pt x="178" y="0"/>
                    <a:pt x="178" y="0"/>
                    <a:pt x="178" y="0"/>
                  </a:cubicBezTo>
                  <a:cubicBezTo>
                    <a:pt x="176" y="0"/>
                    <a:pt x="174" y="1"/>
                    <a:pt x="174" y="4"/>
                  </a:cubicBezTo>
                  <a:cubicBezTo>
                    <a:pt x="174" y="6"/>
                    <a:pt x="176" y="8"/>
                    <a:pt x="178" y="8"/>
                  </a:cubicBezTo>
                  <a:close/>
                  <a:moveTo>
                    <a:pt x="153" y="8"/>
                  </a:moveTo>
                  <a:cubicBezTo>
                    <a:pt x="153" y="8"/>
                    <a:pt x="153" y="8"/>
                    <a:pt x="153" y="8"/>
                  </a:cubicBezTo>
                  <a:cubicBezTo>
                    <a:pt x="155" y="8"/>
                    <a:pt x="157" y="6"/>
                    <a:pt x="157" y="4"/>
                  </a:cubicBezTo>
                  <a:cubicBezTo>
                    <a:pt x="157" y="4"/>
                    <a:pt x="157" y="4"/>
                    <a:pt x="157" y="4"/>
                  </a:cubicBezTo>
                  <a:cubicBezTo>
                    <a:pt x="157" y="1"/>
                    <a:pt x="155" y="0"/>
                    <a:pt x="153" y="0"/>
                  </a:cubicBezTo>
                  <a:cubicBezTo>
                    <a:pt x="153" y="0"/>
                    <a:pt x="153" y="0"/>
                    <a:pt x="153" y="0"/>
                  </a:cubicBezTo>
                  <a:cubicBezTo>
                    <a:pt x="151" y="0"/>
                    <a:pt x="149" y="1"/>
                    <a:pt x="149" y="4"/>
                  </a:cubicBezTo>
                  <a:cubicBezTo>
                    <a:pt x="149" y="6"/>
                    <a:pt x="151" y="8"/>
                    <a:pt x="153" y="8"/>
                  </a:cubicBezTo>
                  <a:close/>
                  <a:moveTo>
                    <a:pt x="128" y="8"/>
                  </a:moveTo>
                  <a:cubicBezTo>
                    <a:pt x="128" y="8"/>
                    <a:pt x="128" y="8"/>
                    <a:pt x="128" y="8"/>
                  </a:cubicBezTo>
                  <a:cubicBezTo>
                    <a:pt x="130" y="8"/>
                    <a:pt x="132" y="6"/>
                    <a:pt x="132" y="4"/>
                  </a:cubicBezTo>
                  <a:cubicBezTo>
                    <a:pt x="132" y="4"/>
                    <a:pt x="132" y="4"/>
                    <a:pt x="132" y="4"/>
                  </a:cubicBezTo>
                  <a:cubicBezTo>
                    <a:pt x="132" y="1"/>
                    <a:pt x="130" y="0"/>
                    <a:pt x="128" y="0"/>
                  </a:cubicBezTo>
                  <a:cubicBezTo>
                    <a:pt x="128" y="0"/>
                    <a:pt x="128" y="0"/>
                    <a:pt x="128" y="0"/>
                  </a:cubicBezTo>
                  <a:cubicBezTo>
                    <a:pt x="126" y="0"/>
                    <a:pt x="124" y="1"/>
                    <a:pt x="124" y="4"/>
                  </a:cubicBezTo>
                  <a:cubicBezTo>
                    <a:pt x="124" y="6"/>
                    <a:pt x="126" y="8"/>
                    <a:pt x="128" y="8"/>
                  </a:cubicBezTo>
                  <a:close/>
                  <a:moveTo>
                    <a:pt x="103" y="8"/>
                  </a:moveTo>
                  <a:cubicBezTo>
                    <a:pt x="103" y="8"/>
                    <a:pt x="103" y="8"/>
                    <a:pt x="103" y="8"/>
                  </a:cubicBezTo>
                  <a:cubicBezTo>
                    <a:pt x="106" y="8"/>
                    <a:pt x="107" y="6"/>
                    <a:pt x="107" y="4"/>
                  </a:cubicBezTo>
                  <a:cubicBezTo>
                    <a:pt x="107" y="4"/>
                    <a:pt x="107" y="4"/>
                    <a:pt x="107" y="4"/>
                  </a:cubicBezTo>
                  <a:cubicBezTo>
                    <a:pt x="107" y="1"/>
                    <a:pt x="106" y="0"/>
                    <a:pt x="103" y="0"/>
                  </a:cubicBezTo>
                  <a:cubicBezTo>
                    <a:pt x="103" y="0"/>
                    <a:pt x="103" y="0"/>
                    <a:pt x="103" y="0"/>
                  </a:cubicBezTo>
                  <a:cubicBezTo>
                    <a:pt x="101" y="0"/>
                    <a:pt x="99" y="1"/>
                    <a:pt x="99" y="4"/>
                  </a:cubicBezTo>
                  <a:cubicBezTo>
                    <a:pt x="99" y="6"/>
                    <a:pt x="101" y="8"/>
                    <a:pt x="103" y="8"/>
                  </a:cubicBezTo>
                  <a:close/>
                  <a:moveTo>
                    <a:pt x="79" y="8"/>
                  </a:moveTo>
                  <a:cubicBezTo>
                    <a:pt x="79" y="8"/>
                    <a:pt x="79" y="8"/>
                    <a:pt x="79" y="8"/>
                  </a:cubicBezTo>
                  <a:cubicBezTo>
                    <a:pt x="81" y="8"/>
                    <a:pt x="83" y="6"/>
                    <a:pt x="83" y="4"/>
                  </a:cubicBezTo>
                  <a:cubicBezTo>
                    <a:pt x="83" y="4"/>
                    <a:pt x="83" y="4"/>
                    <a:pt x="83" y="4"/>
                  </a:cubicBezTo>
                  <a:cubicBezTo>
                    <a:pt x="83" y="1"/>
                    <a:pt x="81" y="0"/>
                    <a:pt x="79" y="0"/>
                  </a:cubicBezTo>
                  <a:cubicBezTo>
                    <a:pt x="79" y="0"/>
                    <a:pt x="79" y="0"/>
                    <a:pt x="79" y="0"/>
                  </a:cubicBezTo>
                  <a:cubicBezTo>
                    <a:pt x="76" y="0"/>
                    <a:pt x="75" y="1"/>
                    <a:pt x="75" y="4"/>
                  </a:cubicBezTo>
                  <a:cubicBezTo>
                    <a:pt x="75" y="6"/>
                    <a:pt x="76" y="8"/>
                    <a:pt x="79" y="8"/>
                  </a:cubicBezTo>
                  <a:close/>
                  <a:moveTo>
                    <a:pt x="54" y="8"/>
                  </a:moveTo>
                  <a:cubicBezTo>
                    <a:pt x="54" y="8"/>
                    <a:pt x="54" y="8"/>
                    <a:pt x="54" y="8"/>
                  </a:cubicBezTo>
                  <a:cubicBezTo>
                    <a:pt x="56" y="8"/>
                    <a:pt x="58" y="6"/>
                    <a:pt x="58" y="4"/>
                  </a:cubicBezTo>
                  <a:cubicBezTo>
                    <a:pt x="58" y="4"/>
                    <a:pt x="58" y="4"/>
                    <a:pt x="58" y="4"/>
                  </a:cubicBezTo>
                  <a:cubicBezTo>
                    <a:pt x="58" y="1"/>
                    <a:pt x="56" y="0"/>
                    <a:pt x="54" y="0"/>
                  </a:cubicBezTo>
                  <a:cubicBezTo>
                    <a:pt x="54" y="0"/>
                    <a:pt x="54" y="0"/>
                    <a:pt x="54" y="0"/>
                  </a:cubicBezTo>
                  <a:cubicBezTo>
                    <a:pt x="51" y="0"/>
                    <a:pt x="50" y="1"/>
                    <a:pt x="50" y="4"/>
                  </a:cubicBezTo>
                  <a:cubicBezTo>
                    <a:pt x="50" y="6"/>
                    <a:pt x="51" y="8"/>
                    <a:pt x="54" y="8"/>
                  </a:cubicBezTo>
                  <a:close/>
                  <a:moveTo>
                    <a:pt x="29" y="8"/>
                  </a:moveTo>
                  <a:cubicBezTo>
                    <a:pt x="29" y="8"/>
                    <a:pt x="29" y="8"/>
                    <a:pt x="29" y="8"/>
                  </a:cubicBezTo>
                  <a:cubicBezTo>
                    <a:pt x="31" y="8"/>
                    <a:pt x="33" y="6"/>
                    <a:pt x="33" y="4"/>
                  </a:cubicBezTo>
                  <a:cubicBezTo>
                    <a:pt x="33" y="4"/>
                    <a:pt x="33" y="4"/>
                    <a:pt x="33" y="4"/>
                  </a:cubicBezTo>
                  <a:cubicBezTo>
                    <a:pt x="33" y="1"/>
                    <a:pt x="31" y="0"/>
                    <a:pt x="29" y="0"/>
                  </a:cubicBezTo>
                  <a:cubicBezTo>
                    <a:pt x="29" y="0"/>
                    <a:pt x="29" y="0"/>
                    <a:pt x="29" y="0"/>
                  </a:cubicBezTo>
                  <a:cubicBezTo>
                    <a:pt x="27" y="0"/>
                    <a:pt x="25" y="1"/>
                    <a:pt x="25" y="4"/>
                  </a:cubicBezTo>
                  <a:cubicBezTo>
                    <a:pt x="25" y="6"/>
                    <a:pt x="27" y="8"/>
                    <a:pt x="29" y="8"/>
                  </a:cubicBezTo>
                  <a:close/>
                  <a:moveTo>
                    <a:pt x="7" y="6"/>
                  </a:moveTo>
                  <a:cubicBezTo>
                    <a:pt x="8" y="6"/>
                    <a:pt x="8" y="5"/>
                    <a:pt x="8" y="4"/>
                  </a:cubicBezTo>
                  <a:cubicBezTo>
                    <a:pt x="8" y="3"/>
                    <a:pt x="8" y="3"/>
                    <a:pt x="8" y="2"/>
                  </a:cubicBezTo>
                  <a:cubicBezTo>
                    <a:pt x="7" y="2"/>
                    <a:pt x="7" y="1"/>
                    <a:pt x="7" y="1"/>
                  </a:cubicBezTo>
                  <a:cubicBezTo>
                    <a:pt x="6" y="0"/>
                    <a:pt x="6" y="0"/>
                    <a:pt x="6" y="0"/>
                  </a:cubicBezTo>
                  <a:cubicBezTo>
                    <a:pt x="5" y="0"/>
                    <a:pt x="4" y="0"/>
                    <a:pt x="3" y="0"/>
                  </a:cubicBezTo>
                  <a:cubicBezTo>
                    <a:pt x="3" y="0"/>
                    <a:pt x="3" y="0"/>
                    <a:pt x="2" y="0"/>
                  </a:cubicBezTo>
                  <a:cubicBezTo>
                    <a:pt x="2" y="0"/>
                    <a:pt x="2" y="0"/>
                    <a:pt x="2" y="0"/>
                  </a:cubicBezTo>
                  <a:cubicBezTo>
                    <a:pt x="2" y="0"/>
                    <a:pt x="1" y="1"/>
                    <a:pt x="1" y="1"/>
                  </a:cubicBezTo>
                  <a:cubicBezTo>
                    <a:pt x="1" y="1"/>
                    <a:pt x="1" y="2"/>
                    <a:pt x="0" y="2"/>
                  </a:cubicBezTo>
                  <a:cubicBezTo>
                    <a:pt x="0" y="3"/>
                    <a:pt x="0" y="3"/>
                    <a:pt x="0" y="4"/>
                  </a:cubicBezTo>
                  <a:cubicBezTo>
                    <a:pt x="0" y="5"/>
                    <a:pt x="0" y="6"/>
                    <a:pt x="1" y="6"/>
                  </a:cubicBezTo>
                  <a:cubicBezTo>
                    <a:pt x="1" y="7"/>
                    <a:pt x="2" y="7"/>
                    <a:pt x="2" y="7"/>
                  </a:cubicBezTo>
                  <a:cubicBezTo>
                    <a:pt x="2" y="7"/>
                    <a:pt x="2" y="7"/>
                    <a:pt x="2" y="7"/>
                  </a:cubicBezTo>
                  <a:cubicBezTo>
                    <a:pt x="3" y="7"/>
                    <a:pt x="3" y="8"/>
                    <a:pt x="3" y="8"/>
                  </a:cubicBezTo>
                  <a:cubicBezTo>
                    <a:pt x="3" y="8"/>
                    <a:pt x="4" y="8"/>
                    <a:pt x="4" y="8"/>
                  </a:cubicBezTo>
                  <a:cubicBezTo>
                    <a:pt x="5" y="8"/>
                    <a:pt x="6" y="7"/>
                    <a:pt x="7" y="6"/>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sp>
          <p:nvSpPr>
            <p:cNvPr id="20" name="Freeform 8">
              <a:extLst>
                <a:ext uri="{FF2B5EF4-FFF2-40B4-BE49-F238E27FC236}">
                  <a16:creationId xmlns:a16="http://schemas.microsoft.com/office/drawing/2014/main" id="{1AAE943E-4BEC-4DB0-94D8-C3E0200898AC}"/>
                </a:ext>
              </a:extLst>
            </p:cNvPr>
            <p:cNvSpPr>
              <a:spLocks noEditPoints="1"/>
            </p:cNvSpPr>
            <p:nvPr/>
          </p:nvSpPr>
          <p:spPr bwMode="auto">
            <a:xfrm>
              <a:off x="7666038" y="1458913"/>
              <a:ext cx="1255713" cy="274638"/>
            </a:xfrm>
            <a:custGeom>
              <a:avLst/>
              <a:gdLst>
                <a:gd name="T0" fmla="*/ 0 w 333"/>
                <a:gd name="T1" fmla="*/ 70 h 73"/>
                <a:gd name="T2" fmla="*/ 0 w 333"/>
                <a:gd name="T3" fmla="*/ 67 h 73"/>
                <a:gd name="T4" fmla="*/ 6 w 333"/>
                <a:gd name="T5" fmla="*/ 66 h 73"/>
                <a:gd name="T6" fmla="*/ 8 w 333"/>
                <a:gd name="T7" fmla="*/ 68 h 73"/>
                <a:gd name="T8" fmla="*/ 6 w 333"/>
                <a:gd name="T9" fmla="*/ 71 h 73"/>
                <a:gd name="T10" fmla="*/ 23 w 333"/>
                <a:gd name="T11" fmla="*/ 57 h 73"/>
                <a:gd name="T12" fmla="*/ 26 w 333"/>
                <a:gd name="T13" fmla="*/ 51 h 73"/>
                <a:gd name="T14" fmla="*/ 21 w 333"/>
                <a:gd name="T15" fmla="*/ 50 h 73"/>
                <a:gd name="T16" fmla="*/ 42 w 333"/>
                <a:gd name="T17" fmla="*/ 42 h 73"/>
                <a:gd name="T18" fmla="*/ 45 w 333"/>
                <a:gd name="T19" fmla="*/ 41 h 73"/>
                <a:gd name="T20" fmla="*/ 40 w 333"/>
                <a:gd name="T21" fmla="*/ 35 h 73"/>
                <a:gd name="T22" fmla="*/ 42 w 333"/>
                <a:gd name="T23" fmla="*/ 42 h 73"/>
                <a:gd name="T24" fmla="*/ 64 w 333"/>
                <a:gd name="T25" fmla="*/ 25 h 73"/>
                <a:gd name="T26" fmla="*/ 65 w 333"/>
                <a:gd name="T27" fmla="*/ 20 h 73"/>
                <a:gd name="T28" fmla="*/ 59 w 333"/>
                <a:gd name="T29" fmla="*/ 25 h 73"/>
                <a:gd name="T30" fmla="*/ 81 w 333"/>
                <a:gd name="T31" fmla="*/ 11 h 73"/>
                <a:gd name="T32" fmla="*/ 84 w 333"/>
                <a:gd name="T33" fmla="*/ 4 h 73"/>
                <a:gd name="T34" fmla="*/ 79 w 333"/>
                <a:gd name="T35" fmla="*/ 3 h 73"/>
                <a:gd name="T36" fmla="*/ 304 w 333"/>
                <a:gd name="T37" fmla="*/ 9 h 73"/>
                <a:gd name="T38" fmla="*/ 308 w 333"/>
                <a:gd name="T39" fmla="*/ 5 h 73"/>
                <a:gd name="T40" fmla="*/ 300 w 333"/>
                <a:gd name="T41" fmla="*/ 5 h 73"/>
                <a:gd name="T42" fmla="*/ 279 w 333"/>
                <a:gd name="T43" fmla="*/ 9 h 73"/>
                <a:gd name="T44" fmla="*/ 279 w 333"/>
                <a:gd name="T45" fmla="*/ 1 h 73"/>
                <a:gd name="T46" fmla="*/ 279 w 333"/>
                <a:gd name="T47" fmla="*/ 9 h 73"/>
                <a:gd name="T48" fmla="*/ 258 w 333"/>
                <a:gd name="T49" fmla="*/ 5 h 73"/>
                <a:gd name="T50" fmla="*/ 254 w 333"/>
                <a:gd name="T51" fmla="*/ 1 h 73"/>
                <a:gd name="T52" fmla="*/ 230 w 333"/>
                <a:gd name="T53" fmla="*/ 9 h 73"/>
                <a:gd name="T54" fmla="*/ 234 w 333"/>
                <a:gd name="T55" fmla="*/ 5 h 73"/>
                <a:gd name="T56" fmla="*/ 226 w 333"/>
                <a:gd name="T57" fmla="*/ 5 h 73"/>
                <a:gd name="T58" fmla="*/ 205 w 333"/>
                <a:gd name="T59" fmla="*/ 9 h 73"/>
                <a:gd name="T60" fmla="*/ 205 w 333"/>
                <a:gd name="T61" fmla="*/ 1 h 73"/>
                <a:gd name="T62" fmla="*/ 205 w 333"/>
                <a:gd name="T63" fmla="*/ 9 h 73"/>
                <a:gd name="T64" fmla="*/ 184 w 333"/>
                <a:gd name="T65" fmla="*/ 5 h 73"/>
                <a:gd name="T66" fmla="*/ 180 w 333"/>
                <a:gd name="T67" fmla="*/ 1 h 73"/>
                <a:gd name="T68" fmla="*/ 155 w 333"/>
                <a:gd name="T69" fmla="*/ 9 h 73"/>
                <a:gd name="T70" fmla="*/ 159 w 333"/>
                <a:gd name="T71" fmla="*/ 5 h 73"/>
                <a:gd name="T72" fmla="*/ 151 w 333"/>
                <a:gd name="T73" fmla="*/ 5 h 73"/>
                <a:gd name="T74" fmla="*/ 130 w 333"/>
                <a:gd name="T75" fmla="*/ 9 h 73"/>
                <a:gd name="T76" fmla="*/ 130 w 333"/>
                <a:gd name="T77" fmla="*/ 1 h 73"/>
                <a:gd name="T78" fmla="*/ 130 w 333"/>
                <a:gd name="T79" fmla="*/ 9 h 73"/>
                <a:gd name="T80" fmla="*/ 109 w 333"/>
                <a:gd name="T81" fmla="*/ 5 h 73"/>
                <a:gd name="T82" fmla="*/ 105 w 333"/>
                <a:gd name="T83" fmla="*/ 1 h 73"/>
                <a:gd name="T84" fmla="*/ 332 w 333"/>
                <a:gd name="T85" fmla="*/ 7 h 73"/>
                <a:gd name="T86" fmla="*/ 333 w 333"/>
                <a:gd name="T87" fmla="*/ 5 h 73"/>
                <a:gd name="T88" fmla="*/ 333 w 333"/>
                <a:gd name="T89" fmla="*/ 3 h 73"/>
                <a:gd name="T90" fmla="*/ 326 w 333"/>
                <a:gd name="T91" fmla="*/ 2 h 73"/>
                <a:gd name="T92" fmla="*/ 325 w 333"/>
                <a:gd name="T93" fmla="*/ 4 h 73"/>
                <a:gd name="T94" fmla="*/ 325 w 333"/>
                <a:gd name="T95" fmla="*/ 6 h 73"/>
                <a:gd name="T96" fmla="*/ 327 w 333"/>
                <a:gd name="T97" fmla="*/ 8 h 73"/>
                <a:gd name="T98" fmla="*/ 329 w 333"/>
                <a:gd name="T99"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3" h="73">
                  <a:moveTo>
                    <a:pt x="4" y="73"/>
                  </a:moveTo>
                  <a:cubicBezTo>
                    <a:pt x="3" y="73"/>
                    <a:pt x="2" y="72"/>
                    <a:pt x="1" y="71"/>
                  </a:cubicBezTo>
                  <a:cubicBezTo>
                    <a:pt x="0" y="71"/>
                    <a:pt x="0" y="71"/>
                    <a:pt x="0" y="70"/>
                  </a:cubicBezTo>
                  <a:cubicBezTo>
                    <a:pt x="0" y="70"/>
                    <a:pt x="0" y="69"/>
                    <a:pt x="0" y="69"/>
                  </a:cubicBezTo>
                  <a:cubicBezTo>
                    <a:pt x="0" y="68"/>
                    <a:pt x="0" y="68"/>
                    <a:pt x="0" y="68"/>
                  </a:cubicBezTo>
                  <a:cubicBezTo>
                    <a:pt x="0" y="68"/>
                    <a:pt x="0" y="67"/>
                    <a:pt x="0" y="67"/>
                  </a:cubicBezTo>
                  <a:cubicBezTo>
                    <a:pt x="0" y="67"/>
                    <a:pt x="0" y="67"/>
                    <a:pt x="0" y="66"/>
                  </a:cubicBezTo>
                  <a:cubicBezTo>
                    <a:pt x="0" y="66"/>
                    <a:pt x="1" y="66"/>
                    <a:pt x="1" y="66"/>
                  </a:cubicBezTo>
                  <a:cubicBezTo>
                    <a:pt x="2" y="64"/>
                    <a:pt x="5" y="64"/>
                    <a:pt x="6" y="66"/>
                  </a:cubicBezTo>
                  <a:cubicBezTo>
                    <a:pt x="7" y="66"/>
                    <a:pt x="7" y="66"/>
                    <a:pt x="7" y="66"/>
                  </a:cubicBezTo>
                  <a:cubicBezTo>
                    <a:pt x="7" y="67"/>
                    <a:pt x="7" y="67"/>
                    <a:pt x="7" y="67"/>
                  </a:cubicBezTo>
                  <a:cubicBezTo>
                    <a:pt x="7" y="67"/>
                    <a:pt x="7" y="68"/>
                    <a:pt x="8" y="68"/>
                  </a:cubicBezTo>
                  <a:cubicBezTo>
                    <a:pt x="8" y="68"/>
                    <a:pt x="8" y="68"/>
                    <a:pt x="8" y="69"/>
                  </a:cubicBezTo>
                  <a:cubicBezTo>
                    <a:pt x="8" y="69"/>
                    <a:pt x="8" y="70"/>
                    <a:pt x="7" y="70"/>
                  </a:cubicBezTo>
                  <a:cubicBezTo>
                    <a:pt x="7" y="71"/>
                    <a:pt x="7" y="71"/>
                    <a:pt x="6" y="71"/>
                  </a:cubicBezTo>
                  <a:cubicBezTo>
                    <a:pt x="6" y="72"/>
                    <a:pt x="5" y="73"/>
                    <a:pt x="4" y="73"/>
                  </a:cubicBezTo>
                  <a:close/>
                  <a:moveTo>
                    <a:pt x="23" y="57"/>
                  </a:moveTo>
                  <a:cubicBezTo>
                    <a:pt x="23" y="57"/>
                    <a:pt x="23" y="57"/>
                    <a:pt x="23" y="57"/>
                  </a:cubicBezTo>
                  <a:cubicBezTo>
                    <a:pt x="24" y="57"/>
                    <a:pt x="25" y="57"/>
                    <a:pt x="26" y="56"/>
                  </a:cubicBezTo>
                  <a:cubicBezTo>
                    <a:pt x="26" y="56"/>
                    <a:pt x="26" y="56"/>
                    <a:pt x="26" y="56"/>
                  </a:cubicBezTo>
                  <a:cubicBezTo>
                    <a:pt x="27" y="55"/>
                    <a:pt x="28" y="52"/>
                    <a:pt x="26" y="51"/>
                  </a:cubicBezTo>
                  <a:cubicBezTo>
                    <a:pt x="26" y="51"/>
                    <a:pt x="26" y="51"/>
                    <a:pt x="26" y="51"/>
                  </a:cubicBezTo>
                  <a:cubicBezTo>
                    <a:pt x="25" y="49"/>
                    <a:pt x="22" y="49"/>
                    <a:pt x="21" y="50"/>
                  </a:cubicBezTo>
                  <a:cubicBezTo>
                    <a:pt x="21" y="50"/>
                    <a:pt x="21" y="50"/>
                    <a:pt x="21" y="50"/>
                  </a:cubicBezTo>
                  <a:cubicBezTo>
                    <a:pt x="19" y="51"/>
                    <a:pt x="19" y="54"/>
                    <a:pt x="20" y="56"/>
                  </a:cubicBezTo>
                  <a:cubicBezTo>
                    <a:pt x="21" y="57"/>
                    <a:pt x="22" y="57"/>
                    <a:pt x="23" y="57"/>
                  </a:cubicBezTo>
                  <a:close/>
                  <a:moveTo>
                    <a:pt x="42" y="42"/>
                  </a:moveTo>
                  <a:cubicBezTo>
                    <a:pt x="42" y="42"/>
                    <a:pt x="42" y="42"/>
                    <a:pt x="42" y="42"/>
                  </a:cubicBezTo>
                  <a:cubicBezTo>
                    <a:pt x="43" y="42"/>
                    <a:pt x="44" y="41"/>
                    <a:pt x="45" y="41"/>
                  </a:cubicBezTo>
                  <a:cubicBezTo>
                    <a:pt x="45" y="41"/>
                    <a:pt x="45" y="41"/>
                    <a:pt x="45" y="41"/>
                  </a:cubicBezTo>
                  <a:cubicBezTo>
                    <a:pt x="47" y="39"/>
                    <a:pt x="47" y="37"/>
                    <a:pt x="46" y="35"/>
                  </a:cubicBezTo>
                  <a:cubicBezTo>
                    <a:pt x="46" y="35"/>
                    <a:pt x="46" y="35"/>
                    <a:pt x="46" y="35"/>
                  </a:cubicBezTo>
                  <a:cubicBezTo>
                    <a:pt x="44" y="33"/>
                    <a:pt x="42" y="33"/>
                    <a:pt x="40" y="35"/>
                  </a:cubicBezTo>
                  <a:cubicBezTo>
                    <a:pt x="40" y="35"/>
                    <a:pt x="40" y="35"/>
                    <a:pt x="40" y="35"/>
                  </a:cubicBezTo>
                  <a:cubicBezTo>
                    <a:pt x="38" y="36"/>
                    <a:pt x="38" y="38"/>
                    <a:pt x="39" y="40"/>
                  </a:cubicBezTo>
                  <a:cubicBezTo>
                    <a:pt x="40" y="41"/>
                    <a:pt x="41" y="42"/>
                    <a:pt x="42" y="42"/>
                  </a:cubicBezTo>
                  <a:close/>
                  <a:moveTo>
                    <a:pt x="62" y="26"/>
                  </a:moveTo>
                  <a:cubicBezTo>
                    <a:pt x="62" y="26"/>
                    <a:pt x="62" y="26"/>
                    <a:pt x="62" y="26"/>
                  </a:cubicBezTo>
                  <a:cubicBezTo>
                    <a:pt x="63" y="26"/>
                    <a:pt x="64" y="26"/>
                    <a:pt x="64" y="25"/>
                  </a:cubicBezTo>
                  <a:cubicBezTo>
                    <a:pt x="64" y="25"/>
                    <a:pt x="64" y="25"/>
                    <a:pt x="64" y="25"/>
                  </a:cubicBezTo>
                  <a:cubicBezTo>
                    <a:pt x="66" y="24"/>
                    <a:pt x="66" y="21"/>
                    <a:pt x="65" y="20"/>
                  </a:cubicBezTo>
                  <a:cubicBezTo>
                    <a:pt x="65" y="20"/>
                    <a:pt x="65" y="20"/>
                    <a:pt x="65" y="20"/>
                  </a:cubicBezTo>
                  <a:cubicBezTo>
                    <a:pt x="64" y="18"/>
                    <a:pt x="61" y="18"/>
                    <a:pt x="59" y="19"/>
                  </a:cubicBezTo>
                  <a:cubicBezTo>
                    <a:pt x="59" y="19"/>
                    <a:pt x="59" y="19"/>
                    <a:pt x="59" y="19"/>
                  </a:cubicBezTo>
                  <a:cubicBezTo>
                    <a:pt x="58" y="20"/>
                    <a:pt x="57" y="23"/>
                    <a:pt x="59" y="25"/>
                  </a:cubicBezTo>
                  <a:cubicBezTo>
                    <a:pt x="59" y="26"/>
                    <a:pt x="61" y="26"/>
                    <a:pt x="62" y="26"/>
                  </a:cubicBezTo>
                  <a:close/>
                  <a:moveTo>
                    <a:pt x="81" y="11"/>
                  </a:moveTo>
                  <a:cubicBezTo>
                    <a:pt x="81" y="11"/>
                    <a:pt x="81" y="11"/>
                    <a:pt x="81" y="11"/>
                  </a:cubicBezTo>
                  <a:cubicBezTo>
                    <a:pt x="82" y="11"/>
                    <a:pt x="83" y="10"/>
                    <a:pt x="84" y="10"/>
                  </a:cubicBezTo>
                  <a:cubicBezTo>
                    <a:pt x="84" y="10"/>
                    <a:pt x="84" y="10"/>
                    <a:pt x="84" y="10"/>
                  </a:cubicBezTo>
                  <a:cubicBezTo>
                    <a:pt x="85" y="8"/>
                    <a:pt x="86" y="6"/>
                    <a:pt x="84" y="4"/>
                  </a:cubicBezTo>
                  <a:cubicBezTo>
                    <a:pt x="84" y="4"/>
                    <a:pt x="84" y="4"/>
                    <a:pt x="84" y="4"/>
                  </a:cubicBezTo>
                  <a:cubicBezTo>
                    <a:pt x="83" y="2"/>
                    <a:pt x="80" y="2"/>
                    <a:pt x="79" y="3"/>
                  </a:cubicBezTo>
                  <a:cubicBezTo>
                    <a:pt x="79" y="3"/>
                    <a:pt x="79" y="3"/>
                    <a:pt x="79" y="3"/>
                  </a:cubicBezTo>
                  <a:cubicBezTo>
                    <a:pt x="77" y="5"/>
                    <a:pt x="77" y="7"/>
                    <a:pt x="78" y="9"/>
                  </a:cubicBezTo>
                  <a:cubicBezTo>
                    <a:pt x="79" y="10"/>
                    <a:pt x="80" y="11"/>
                    <a:pt x="81" y="11"/>
                  </a:cubicBezTo>
                  <a:close/>
                  <a:moveTo>
                    <a:pt x="304" y="9"/>
                  </a:moveTo>
                  <a:cubicBezTo>
                    <a:pt x="304" y="9"/>
                    <a:pt x="304" y="9"/>
                    <a:pt x="304" y="9"/>
                  </a:cubicBezTo>
                  <a:cubicBezTo>
                    <a:pt x="306" y="9"/>
                    <a:pt x="308" y="7"/>
                    <a:pt x="308" y="5"/>
                  </a:cubicBezTo>
                  <a:cubicBezTo>
                    <a:pt x="308" y="5"/>
                    <a:pt x="308" y="5"/>
                    <a:pt x="308" y="5"/>
                  </a:cubicBezTo>
                  <a:cubicBezTo>
                    <a:pt x="308" y="2"/>
                    <a:pt x="306" y="1"/>
                    <a:pt x="304" y="1"/>
                  </a:cubicBezTo>
                  <a:cubicBezTo>
                    <a:pt x="304" y="1"/>
                    <a:pt x="304" y="1"/>
                    <a:pt x="304" y="1"/>
                  </a:cubicBezTo>
                  <a:cubicBezTo>
                    <a:pt x="302" y="1"/>
                    <a:pt x="300" y="2"/>
                    <a:pt x="300" y="5"/>
                  </a:cubicBezTo>
                  <a:cubicBezTo>
                    <a:pt x="300" y="7"/>
                    <a:pt x="302" y="9"/>
                    <a:pt x="304" y="9"/>
                  </a:cubicBezTo>
                  <a:close/>
                  <a:moveTo>
                    <a:pt x="279" y="9"/>
                  </a:moveTo>
                  <a:cubicBezTo>
                    <a:pt x="279" y="9"/>
                    <a:pt x="279" y="9"/>
                    <a:pt x="279" y="9"/>
                  </a:cubicBezTo>
                  <a:cubicBezTo>
                    <a:pt x="281" y="9"/>
                    <a:pt x="283" y="7"/>
                    <a:pt x="283" y="5"/>
                  </a:cubicBezTo>
                  <a:cubicBezTo>
                    <a:pt x="283" y="5"/>
                    <a:pt x="283" y="5"/>
                    <a:pt x="283" y="5"/>
                  </a:cubicBezTo>
                  <a:cubicBezTo>
                    <a:pt x="283" y="2"/>
                    <a:pt x="281" y="1"/>
                    <a:pt x="279" y="1"/>
                  </a:cubicBezTo>
                  <a:cubicBezTo>
                    <a:pt x="279" y="1"/>
                    <a:pt x="279" y="1"/>
                    <a:pt x="279" y="1"/>
                  </a:cubicBezTo>
                  <a:cubicBezTo>
                    <a:pt x="277" y="1"/>
                    <a:pt x="275" y="2"/>
                    <a:pt x="275" y="5"/>
                  </a:cubicBezTo>
                  <a:cubicBezTo>
                    <a:pt x="275" y="7"/>
                    <a:pt x="277" y="9"/>
                    <a:pt x="279" y="9"/>
                  </a:cubicBezTo>
                  <a:close/>
                  <a:moveTo>
                    <a:pt x="254" y="9"/>
                  </a:moveTo>
                  <a:cubicBezTo>
                    <a:pt x="254" y="9"/>
                    <a:pt x="254" y="9"/>
                    <a:pt x="254" y="9"/>
                  </a:cubicBezTo>
                  <a:cubicBezTo>
                    <a:pt x="257" y="9"/>
                    <a:pt x="258" y="7"/>
                    <a:pt x="258" y="5"/>
                  </a:cubicBezTo>
                  <a:cubicBezTo>
                    <a:pt x="258" y="5"/>
                    <a:pt x="258" y="5"/>
                    <a:pt x="258" y="5"/>
                  </a:cubicBezTo>
                  <a:cubicBezTo>
                    <a:pt x="258" y="2"/>
                    <a:pt x="257" y="1"/>
                    <a:pt x="254" y="1"/>
                  </a:cubicBezTo>
                  <a:cubicBezTo>
                    <a:pt x="254" y="1"/>
                    <a:pt x="254" y="1"/>
                    <a:pt x="254" y="1"/>
                  </a:cubicBezTo>
                  <a:cubicBezTo>
                    <a:pt x="252" y="1"/>
                    <a:pt x="250" y="2"/>
                    <a:pt x="250" y="5"/>
                  </a:cubicBezTo>
                  <a:cubicBezTo>
                    <a:pt x="250" y="7"/>
                    <a:pt x="252" y="9"/>
                    <a:pt x="254" y="9"/>
                  </a:cubicBezTo>
                  <a:close/>
                  <a:moveTo>
                    <a:pt x="230" y="9"/>
                  </a:moveTo>
                  <a:cubicBezTo>
                    <a:pt x="230" y="9"/>
                    <a:pt x="230" y="9"/>
                    <a:pt x="230" y="9"/>
                  </a:cubicBezTo>
                  <a:cubicBezTo>
                    <a:pt x="232" y="9"/>
                    <a:pt x="234" y="7"/>
                    <a:pt x="234" y="5"/>
                  </a:cubicBezTo>
                  <a:cubicBezTo>
                    <a:pt x="234" y="5"/>
                    <a:pt x="234" y="5"/>
                    <a:pt x="234" y="5"/>
                  </a:cubicBezTo>
                  <a:cubicBezTo>
                    <a:pt x="234" y="2"/>
                    <a:pt x="232" y="1"/>
                    <a:pt x="230" y="1"/>
                  </a:cubicBezTo>
                  <a:cubicBezTo>
                    <a:pt x="230" y="1"/>
                    <a:pt x="230" y="1"/>
                    <a:pt x="230" y="1"/>
                  </a:cubicBezTo>
                  <a:cubicBezTo>
                    <a:pt x="227" y="1"/>
                    <a:pt x="226" y="2"/>
                    <a:pt x="226" y="5"/>
                  </a:cubicBezTo>
                  <a:cubicBezTo>
                    <a:pt x="226" y="7"/>
                    <a:pt x="227" y="9"/>
                    <a:pt x="230" y="9"/>
                  </a:cubicBezTo>
                  <a:close/>
                  <a:moveTo>
                    <a:pt x="205" y="9"/>
                  </a:moveTo>
                  <a:cubicBezTo>
                    <a:pt x="205" y="9"/>
                    <a:pt x="205" y="9"/>
                    <a:pt x="205" y="9"/>
                  </a:cubicBezTo>
                  <a:cubicBezTo>
                    <a:pt x="207" y="9"/>
                    <a:pt x="209" y="7"/>
                    <a:pt x="209" y="5"/>
                  </a:cubicBezTo>
                  <a:cubicBezTo>
                    <a:pt x="209" y="5"/>
                    <a:pt x="209" y="5"/>
                    <a:pt x="209" y="5"/>
                  </a:cubicBezTo>
                  <a:cubicBezTo>
                    <a:pt x="209" y="2"/>
                    <a:pt x="207" y="1"/>
                    <a:pt x="205" y="1"/>
                  </a:cubicBezTo>
                  <a:cubicBezTo>
                    <a:pt x="205" y="1"/>
                    <a:pt x="205" y="1"/>
                    <a:pt x="205" y="1"/>
                  </a:cubicBezTo>
                  <a:cubicBezTo>
                    <a:pt x="203" y="1"/>
                    <a:pt x="201" y="2"/>
                    <a:pt x="201" y="5"/>
                  </a:cubicBezTo>
                  <a:cubicBezTo>
                    <a:pt x="201" y="7"/>
                    <a:pt x="203" y="9"/>
                    <a:pt x="205" y="9"/>
                  </a:cubicBezTo>
                  <a:close/>
                  <a:moveTo>
                    <a:pt x="180" y="9"/>
                  </a:moveTo>
                  <a:cubicBezTo>
                    <a:pt x="180" y="9"/>
                    <a:pt x="180" y="9"/>
                    <a:pt x="180" y="9"/>
                  </a:cubicBezTo>
                  <a:cubicBezTo>
                    <a:pt x="182" y="9"/>
                    <a:pt x="184" y="7"/>
                    <a:pt x="184" y="5"/>
                  </a:cubicBezTo>
                  <a:cubicBezTo>
                    <a:pt x="184" y="5"/>
                    <a:pt x="184" y="5"/>
                    <a:pt x="184" y="5"/>
                  </a:cubicBezTo>
                  <a:cubicBezTo>
                    <a:pt x="184" y="2"/>
                    <a:pt x="182" y="1"/>
                    <a:pt x="180" y="1"/>
                  </a:cubicBezTo>
                  <a:cubicBezTo>
                    <a:pt x="180" y="1"/>
                    <a:pt x="180" y="1"/>
                    <a:pt x="180" y="1"/>
                  </a:cubicBezTo>
                  <a:cubicBezTo>
                    <a:pt x="178" y="1"/>
                    <a:pt x="176" y="2"/>
                    <a:pt x="176" y="5"/>
                  </a:cubicBezTo>
                  <a:cubicBezTo>
                    <a:pt x="176" y="7"/>
                    <a:pt x="178" y="9"/>
                    <a:pt x="180" y="9"/>
                  </a:cubicBezTo>
                  <a:close/>
                  <a:moveTo>
                    <a:pt x="155" y="9"/>
                  </a:moveTo>
                  <a:cubicBezTo>
                    <a:pt x="155" y="9"/>
                    <a:pt x="155" y="9"/>
                    <a:pt x="155" y="9"/>
                  </a:cubicBezTo>
                  <a:cubicBezTo>
                    <a:pt x="157" y="9"/>
                    <a:pt x="159" y="7"/>
                    <a:pt x="159" y="5"/>
                  </a:cubicBezTo>
                  <a:cubicBezTo>
                    <a:pt x="159" y="5"/>
                    <a:pt x="159" y="5"/>
                    <a:pt x="159" y="5"/>
                  </a:cubicBezTo>
                  <a:cubicBezTo>
                    <a:pt x="159" y="2"/>
                    <a:pt x="157" y="1"/>
                    <a:pt x="155" y="1"/>
                  </a:cubicBezTo>
                  <a:cubicBezTo>
                    <a:pt x="155" y="1"/>
                    <a:pt x="155" y="1"/>
                    <a:pt x="155" y="1"/>
                  </a:cubicBezTo>
                  <a:cubicBezTo>
                    <a:pt x="153" y="1"/>
                    <a:pt x="151" y="2"/>
                    <a:pt x="151" y="5"/>
                  </a:cubicBezTo>
                  <a:cubicBezTo>
                    <a:pt x="151" y="7"/>
                    <a:pt x="153" y="9"/>
                    <a:pt x="155" y="9"/>
                  </a:cubicBezTo>
                  <a:close/>
                  <a:moveTo>
                    <a:pt x="130" y="9"/>
                  </a:moveTo>
                  <a:cubicBezTo>
                    <a:pt x="130" y="9"/>
                    <a:pt x="130" y="9"/>
                    <a:pt x="130" y="9"/>
                  </a:cubicBezTo>
                  <a:cubicBezTo>
                    <a:pt x="132" y="9"/>
                    <a:pt x="134" y="7"/>
                    <a:pt x="134" y="5"/>
                  </a:cubicBezTo>
                  <a:cubicBezTo>
                    <a:pt x="134" y="5"/>
                    <a:pt x="134" y="5"/>
                    <a:pt x="134" y="5"/>
                  </a:cubicBezTo>
                  <a:cubicBezTo>
                    <a:pt x="134" y="2"/>
                    <a:pt x="132" y="1"/>
                    <a:pt x="130" y="1"/>
                  </a:cubicBezTo>
                  <a:cubicBezTo>
                    <a:pt x="130" y="1"/>
                    <a:pt x="130" y="1"/>
                    <a:pt x="130" y="1"/>
                  </a:cubicBezTo>
                  <a:cubicBezTo>
                    <a:pt x="128" y="1"/>
                    <a:pt x="126" y="2"/>
                    <a:pt x="126" y="5"/>
                  </a:cubicBezTo>
                  <a:cubicBezTo>
                    <a:pt x="126" y="7"/>
                    <a:pt x="128" y="9"/>
                    <a:pt x="130" y="9"/>
                  </a:cubicBezTo>
                  <a:close/>
                  <a:moveTo>
                    <a:pt x="105" y="9"/>
                  </a:moveTo>
                  <a:cubicBezTo>
                    <a:pt x="105" y="9"/>
                    <a:pt x="105" y="9"/>
                    <a:pt x="105" y="9"/>
                  </a:cubicBezTo>
                  <a:cubicBezTo>
                    <a:pt x="108" y="9"/>
                    <a:pt x="109" y="7"/>
                    <a:pt x="109" y="5"/>
                  </a:cubicBezTo>
                  <a:cubicBezTo>
                    <a:pt x="109" y="5"/>
                    <a:pt x="109" y="5"/>
                    <a:pt x="109" y="5"/>
                  </a:cubicBezTo>
                  <a:cubicBezTo>
                    <a:pt x="109" y="2"/>
                    <a:pt x="108" y="1"/>
                    <a:pt x="105" y="1"/>
                  </a:cubicBezTo>
                  <a:cubicBezTo>
                    <a:pt x="105" y="1"/>
                    <a:pt x="105" y="1"/>
                    <a:pt x="105" y="1"/>
                  </a:cubicBezTo>
                  <a:cubicBezTo>
                    <a:pt x="103" y="1"/>
                    <a:pt x="101" y="2"/>
                    <a:pt x="101" y="5"/>
                  </a:cubicBezTo>
                  <a:cubicBezTo>
                    <a:pt x="101" y="7"/>
                    <a:pt x="103" y="9"/>
                    <a:pt x="105" y="9"/>
                  </a:cubicBezTo>
                  <a:close/>
                  <a:moveTo>
                    <a:pt x="332" y="7"/>
                  </a:moveTo>
                  <a:cubicBezTo>
                    <a:pt x="332" y="7"/>
                    <a:pt x="332" y="7"/>
                    <a:pt x="332" y="7"/>
                  </a:cubicBezTo>
                  <a:cubicBezTo>
                    <a:pt x="332" y="7"/>
                    <a:pt x="333" y="6"/>
                    <a:pt x="333" y="6"/>
                  </a:cubicBezTo>
                  <a:cubicBezTo>
                    <a:pt x="333" y="6"/>
                    <a:pt x="333" y="6"/>
                    <a:pt x="333" y="5"/>
                  </a:cubicBezTo>
                  <a:cubicBezTo>
                    <a:pt x="333" y="5"/>
                    <a:pt x="333" y="5"/>
                    <a:pt x="333" y="5"/>
                  </a:cubicBezTo>
                  <a:cubicBezTo>
                    <a:pt x="333" y="4"/>
                    <a:pt x="333" y="4"/>
                    <a:pt x="333" y="4"/>
                  </a:cubicBezTo>
                  <a:cubicBezTo>
                    <a:pt x="333" y="4"/>
                    <a:pt x="333" y="3"/>
                    <a:pt x="333" y="3"/>
                  </a:cubicBezTo>
                  <a:cubicBezTo>
                    <a:pt x="333" y="3"/>
                    <a:pt x="332" y="3"/>
                    <a:pt x="332" y="2"/>
                  </a:cubicBezTo>
                  <a:cubicBezTo>
                    <a:pt x="332" y="2"/>
                    <a:pt x="332" y="2"/>
                    <a:pt x="332" y="2"/>
                  </a:cubicBezTo>
                  <a:cubicBezTo>
                    <a:pt x="330" y="0"/>
                    <a:pt x="328" y="0"/>
                    <a:pt x="326" y="2"/>
                  </a:cubicBezTo>
                  <a:cubicBezTo>
                    <a:pt x="326" y="2"/>
                    <a:pt x="326" y="2"/>
                    <a:pt x="326" y="2"/>
                  </a:cubicBezTo>
                  <a:cubicBezTo>
                    <a:pt x="325" y="3"/>
                    <a:pt x="325" y="3"/>
                    <a:pt x="325" y="3"/>
                  </a:cubicBezTo>
                  <a:cubicBezTo>
                    <a:pt x="325" y="3"/>
                    <a:pt x="325" y="4"/>
                    <a:pt x="325" y="4"/>
                  </a:cubicBezTo>
                  <a:cubicBezTo>
                    <a:pt x="325" y="4"/>
                    <a:pt x="325" y="4"/>
                    <a:pt x="325" y="5"/>
                  </a:cubicBezTo>
                  <a:cubicBezTo>
                    <a:pt x="325" y="5"/>
                    <a:pt x="325" y="5"/>
                    <a:pt x="325" y="5"/>
                  </a:cubicBezTo>
                  <a:cubicBezTo>
                    <a:pt x="325" y="6"/>
                    <a:pt x="325" y="6"/>
                    <a:pt x="325" y="6"/>
                  </a:cubicBezTo>
                  <a:cubicBezTo>
                    <a:pt x="325" y="6"/>
                    <a:pt x="325" y="7"/>
                    <a:pt x="326" y="7"/>
                  </a:cubicBezTo>
                  <a:cubicBezTo>
                    <a:pt x="326" y="7"/>
                    <a:pt x="326" y="7"/>
                    <a:pt x="326" y="7"/>
                  </a:cubicBezTo>
                  <a:cubicBezTo>
                    <a:pt x="326" y="8"/>
                    <a:pt x="327" y="8"/>
                    <a:pt x="327" y="8"/>
                  </a:cubicBezTo>
                  <a:cubicBezTo>
                    <a:pt x="327" y="8"/>
                    <a:pt x="327" y="8"/>
                    <a:pt x="327" y="8"/>
                  </a:cubicBezTo>
                  <a:cubicBezTo>
                    <a:pt x="328" y="8"/>
                    <a:pt x="328" y="9"/>
                    <a:pt x="328" y="9"/>
                  </a:cubicBezTo>
                  <a:cubicBezTo>
                    <a:pt x="328" y="9"/>
                    <a:pt x="329" y="9"/>
                    <a:pt x="329" y="9"/>
                  </a:cubicBezTo>
                  <a:cubicBezTo>
                    <a:pt x="330" y="9"/>
                    <a:pt x="331" y="8"/>
                    <a:pt x="332" y="7"/>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grpSp>
      <p:sp>
        <p:nvSpPr>
          <p:cNvPr id="22" name="مربع نص 21">
            <a:extLst>
              <a:ext uri="{FF2B5EF4-FFF2-40B4-BE49-F238E27FC236}">
                <a16:creationId xmlns:a16="http://schemas.microsoft.com/office/drawing/2014/main" id="{8FF60ABC-C039-4935-9CA9-529157FD3165}"/>
              </a:ext>
            </a:extLst>
          </p:cNvPr>
          <p:cNvSpPr txBox="1"/>
          <p:nvPr/>
        </p:nvSpPr>
        <p:spPr>
          <a:xfrm>
            <a:off x="5485321" y="2255618"/>
            <a:ext cx="6155266" cy="369332"/>
          </a:xfrm>
          <a:prstGeom prst="rect">
            <a:avLst/>
          </a:prstGeom>
          <a:noFill/>
        </p:spPr>
        <p:txBody>
          <a:bodyPr wrap="square">
            <a:spAutoFit/>
          </a:bodyPr>
          <a:lstStyle/>
          <a:p>
            <a:pPr algn="r"/>
            <a:r>
              <a:rPr lang="ar-SA" sz="1800" dirty="0">
                <a:effectLst/>
                <a:latin typeface="Calibri" panose="020F0502020204030204" pitchFamily="34" charset="0"/>
                <a:ea typeface="Calibri" panose="020F0502020204030204" pitchFamily="34" charset="0"/>
                <a:cs typeface="Arial" panose="020B0604020202020204" pitchFamily="34" charset="0"/>
              </a:rPr>
              <a:t>إدارة النقل بكفاءة استراتيجية</a:t>
            </a:r>
            <a:endParaRPr lang="ar-EG" dirty="0"/>
          </a:p>
        </p:txBody>
      </p:sp>
      <p:sp>
        <p:nvSpPr>
          <p:cNvPr id="24" name="مربع نص 23">
            <a:extLst>
              <a:ext uri="{FF2B5EF4-FFF2-40B4-BE49-F238E27FC236}">
                <a16:creationId xmlns:a16="http://schemas.microsoft.com/office/drawing/2014/main" id="{2FF8659F-8C6E-4A95-AE96-5725C987F71E}"/>
              </a:ext>
            </a:extLst>
          </p:cNvPr>
          <p:cNvSpPr txBox="1"/>
          <p:nvPr/>
        </p:nvSpPr>
        <p:spPr>
          <a:xfrm>
            <a:off x="5643034" y="5042889"/>
            <a:ext cx="6155266" cy="369332"/>
          </a:xfrm>
          <a:prstGeom prst="rect">
            <a:avLst/>
          </a:prstGeom>
          <a:noFill/>
        </p:spPr>
        <p:txBody>
          <a:bodyPr wrap="square">
            <a:spAutoFit/>
          </a:bodyPr>
          <a:lstStyle/>
          <a:p>
            <a:pPr algn="r"/>
            <a:r>
              <a:rPr lang="ar-SA" sz="1800" dirty="0">
                <a:effectLst/>
                <a:latin typeface="Calibri" panose="020F0502020204030204" pitchFamily="34" charset="0"/>
                <a:ea typeface="Calibri" panose="020F0502020204030204" pitchFamily="34" charset="0"/>
                <a:cs typeface="Arial" panose="020B0604020202020204" pitchFamily="34" charset="0"/>
              </a:rPr>
              <a:t>ترشيد المخزون والسيطرة على مستويات التخزين</a:t>
            </a:r>
            <a:endParaRPr lang="ar-EG" dirty="0"/>
          </a:p>
        </p:txBody>
      </p:sp>
      <p:sp>
        <p:nvSpPr>
          <p:cNvPr id="26" name="مربع نص 25">
            <a:extLst>
              <a:ext uri="{FF2B5EF4-FFF2-40B4-BE49-F238E27FC236}">
                <a16:creationId xmlns:a16="http://schemas.microsoft.com/office/drawing/2014/main" id="{174EDAC1-7FC3-4ADC-8A70-242FDC605ABA}"/>
              </a:ext>
            </a:extLst>
          </p:cNvPr>
          <p:cNvSpPr txBox="1"/>
          <p:nvPr/>
        </p:nvSpPr>
        <p:spPr>
          <a:xfrm>
            <a:off x="838347" y="5007755"/>
            <a:ext cx="6155266" cy="369332"/>
          </a:xfrm>
          <a:prstGeom prst="rect">
            <a:avLst/>
          </a:prstGeom>
          <a:noFill/>
        </p:spPr>
        <p:txBody>
          <a:bodyPr wrap="square">
            <a:spAutoFit/>
          </a:bodyPr>
          <a:lstStyle/>
          <a:p>
            <a:r>
              <a:rPr lang="ar-SA" sz="1800" dirty="0">
                <a:effectLst/>
                <a:latin typeface="Calibri" panose="020F0502020204030204" pitchFamily="34" charset="0"/>
                <a:ea typeface="Calibri" panose="020F0502020204030204" pitchFamily="34" charset="0"/>
                <a:cs typeface="Arial" panose="020B0604020202020204" pitchFamily="34" charset="0"/>
              </a:rPr>
              <a:t>أتمتة العمليات وتحسين الإنتاجية</a:t>
            </a:r>
            <a:endParaRPr lang="ar-EG" dirty="0"/>
          </a:p>
        </p:txBody>
      </p:sp>
      <p:sp>
        <p:nvSpPr>
          <p:cNvPr id="28" name="مربع نص 27">
            <a:extLst>
              <a:ext uri="{FF2B5EF4-FFF2-40B4-BE49-F238E27FC236}">
                <a16:creationId xmlns:a16="http://schemas.microsoft.com/office/drawing/2014/main" id="{3FCFAE07-B2A8-4ED2-B940-11FC2A9B3A44}"/>
              </a:ext>
            </a:extLst>
          </p:cNvPr>
          <p:cNvSpPr txBox="1"/>
          <p:nvPr/>
        </p:nvSpPr>
        <p:spPr>
          <a:xfrm>
            <a:off x="551413" y="2256183"/>
            <a:ext cx="6155266" cy="369332"/>
          </a:xfrm>
          <a:prstGeom prst="rect">
            <a:avLst/>
          </a:prstGeom>
          <a:noFill/>
        </p:spPr>
        <p:txBody>
          <a:bodyPr wrap="square">
            <a:spAutoFit/>
          </a:bodyPr>
          <a:lstStyle/>
          <a:p>
            <a:r>
              <a:rPr lang="ar-SA" sz="1800" dirty="0">
                <a:effectLst/>
                <a:latin typeface="Calibri" panose="020F0502020204030204" pitchFamily="34" charset="0"/>
                <a:ea typeface="Calibri" panose="020F0502020204030204" pitchFamily="34" charset="0"/>
                <a:cs typeface="Arial" panose="020B0604020202020204" pitchFamily="34" charset="0"/>
              </a:rPr>
              <a:t>تقليل الفاقد والهدر عبر تحسين العمليات</a:t>
            </a:r>
            <a:endParaRPr lang="ar-EG" dirty="0"/>
          </a:p>
        </p:txBody>
      </p:sp>
      <p:sp>
        <p:nvSpPr>
          <p:cNvPr id="2" name="مربع نص 1">
            <a:extLst>
              <a:ext uri="{FF2B5EF4-FFF2-40B4-BE49-F238E27FC236}">
                <a16:creationId xmlns:a16="http://schemas.microsoft.com/office/drawing/2014/main" id="{0F5BD419-146C-9059-AC2F-9E59E95A3035}"/>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128964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226ECC04-0064-4FDA-90BE-374655A44679}"/>
              </a:ext>
            </a:extLst>
          </p:cNvPr>
          <p:cNvSpPr txBox="1"/>
          <p:nvPr/>
        </p:nvSpPr>
        <p:spPr>
          <a:xfrm>
            <a:off x="3018367" y="477758"/>
            <a:ext cx="6155266" cy="490199"/>
          </a:xfrm>
          <a:prstGeom prst="rect">
            <a:avLst/>
          </a:prstGeom>
          <a:noFill/>
        </p:spPr>
        <p:txBody>
          <a:bodyPr wrap="square">
            <a:spAutoFit/>
          </a:bodyPr>
          <a:lstStyle/>
          <a:p>
            <a:pPr algn="ctr" rtl="1">
              <a:lnSpc>
                <a:spcPct val="115000"/>
              </a:lnSpc>
              <a:spcBef>
                <a:spcPts val="800"/>
              </a:spcBef>
              <a:spcAft>
                <a:spcPts val="400"/>
              </a:spcAft>
            </a:pPr>
            <a:r>
              <a:rPr lang="ar-SA" sz="2400" b="1" dirty="0">
                <a:solidFill>
                  <a:srgbClr val="17848A"/>
                </a:solidFill>
                <a:effectLst/>
                <a:latin typeface="Calibri" panose="020F0502020204030204" pitchFamily="34" charset="0"/>
                <a:ea typeface="Times New Roman" panose="02020603050405020304" pitchFamily="18" charset="0"/>
                <a:cs typeface="Times New Roman" panose="02020603050405020304" pitchFamily="18" charset="0"/>
              </a:rPr>
              <a:t>ثانيًا: تحسين خدمة العملاء</a:t>
            </a:r>
            <a:endParaRPr lang="en-US" sz="2400" b="1" dirty="0">
              <a:solidFill>
                <a:srgbClr val="17848A"/>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7" name="مجموعة 6">
            <a:extLst>
              <a:ext uri="{FF2B5EF4-FFF2-40B4-BE49-F238E27FC236}">
                <a16:creationId xmlns:a16="http://schemas.microsoft.com/office/drawing/2014/main" id="{7DE2843A-2C01-4F1C-9B83-55489C37B160}"/>
              </a:ext>
            </a:extLst>
          </p:cNvPr>
          <p:cNvGrpSpPr/>
          <p:nvPr/>
        </p:nvGrpSpPr>
        <p:grpSpPr>
          <a:xfrm>
            <a:off x="4004377" y="1989667"/>
            <a:ext cx="4183246" cy="3484679"/>
            <a:chOff x="3739175" y="2470943"/>
            <a:chExt cx="4713650" cy="4011405"/>
          </a:xfrm>
        </p:grpSpPr>
        <p:grpSp>
          <p:nvGrpSpPr>
            <p:cNvPr id="8" name="مجموعة 7">
              <a:extLst>
                <a:ext uri="{FF2B5EF4-FFF2-40B4-BE49-F238E27FC236}">
                  <a16:creationId xmlns:a16="http://schemas.microsoft.com/office/drawing/2014/main" id="{83AE1165-C29C-49E0-86A6-9A7B5CBB5299}"/>
                </a:ext>
              </a:extLst>
            </p:cNvPr>
            <p:cNvGrpSpPr/>
            <p:nvPr/>
          </p:nvGrpSpPr>
          <p:grpSpPr>
            <a:xfrm>
              <a:off x="3739175" y="2470943"/>
              <a:ext cx="4713650" cy="4011405"/>
              <a:chOff x="3739175" y="2470943"/>
              <a:chExt cx="4713650" cy="4011405"/>
            </a:xfrm>
          </p:grpSpPr>
          <p:grpSp>
            <p:nvGrpSpPr>
              <p:cNvPr id="21" name="Group 1">
                <a:extLst>
                  <a:ext uri="{FF2B5EF4-FFF2-40B4-BE49-F238E27FC236}">
                    <a16:creationId xmlns:a16="http://schemas.microsoft.com/office/drawing/2014/main" id="{03C49ABE-71D3-42C0-9222-5577F026E870}"/>
                  </a:ext>
                </a:extLst>
              </p:cNvPr>
              <p:cNvGrpSpPr/>
              <p:nvPr/>
            </p:nvGrpSpPr>
            <p:grpSpPr>
              <a:xfrm>
                <a:off x="5660410" y="2699504"/>
                <a:ext cx="693963" cy="2163045"/>
                <a:chOff x="5660410" y="2699504"/>
                <a:chExt cx="693963" cy="2163045"/>
              </a:xfrm>
            </p:grpSpPr>
            <p:sp>
              <p:nvSpPr>
                <p:cNvPr id="26" name="Freeform 32">
                  <a:extLst>
                    <a:ext uri="{FF2B5EF4-FFF2-40B4-BE49-F238E27FC236}">
                      <a16:creationId xmlns:a16="http://schemas.microsoft.com/office/drawing/2014/main" id="{8DB1DBBF-6417-4A4B-8BCE-5B1E0AA4D582}"/>
                    </a:ext>
                  </a:extLst>
                </p:cNvPr>
                <p:cNvSpPr>
                  <a:spLocks/>
                </p:cNvSpPr>
                <p:nvPr/>
              </p:nvSpPr>
              <p:spPr bwMode="auto">
                <a:xfrm>
                  <a:off x="5990001" y="3721402"/>
                  <a:ext cx="207030" cy="1141147"/>
                </a:xfrm>
                <a:custGeom>
                  <a:avLst/>
                  <a:gdLst>
                    <a:gd name="T0" fmla="*/ 40 w 53"/>
                    <a:gd name="T1" fmla="*/ 276 h 291"/>
                    <a:gd name="T2" fmla="*/ 44 w 53"/>
                    <a:gd name="T3" fmla="*/ 92 h 291"/>
                    <a:gd name="T4" fmla="*/ 52 w 53"/>
                    <a:gd name="T5" fmla="*/ 33 h 291"/>
                    <a:gd name="T6" fmla="*/ 27 w 53"/>
                    <a:gd name="T7" fmla="*/ 0 h 291"/>
                    <a:gd name="T8" fmla="*/ 1 w 53"/>
                    <a:gd name="T9" fmla="*/ 33 h 291"/>
                    <a:gd name="T10" fmla="*/ 9 w 53"/>
                    <a:gd name="T11" fmla="*/ 92 h 291"/>
                    <a:gd name="T12" fmla="*/ 13 w 53"/>
                    <a:gd name="T13" fmla="*/ 276 h 291"/>
                    <a:gd name="T14" fmla="*/ 27 w 53"/>
                    <a:gd name="T15" fmla="*/ 291 h 291"/>
                    <a:gd name="T16" fmla="*/ 40 w 53"/>
                    <a:gd name="T17" fmla="*/ 27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91">
                      <a:moveTo>
                        <a:pt x="40" y="276"/>
                      </a:moveTo>
                      <a:cubicBezTo>
                        <a:pt x="47" y="249"/>
                        <a:pt x="53" y="135"/>
                        <a:pt x="44" y="92"/>
                      </a:cubicBezTo>
                      <a:cubicBezTo>
                        <a:pt x="52" y="75"/>
                        <a:pt x="53" y="48"/>
                        <a:pt x="52" y="33"/>
                      </a:cubicBezTo>
                      <a:cubicBezTo>
                        <a:pt x="51" y="18"/>
                        <a:pt x="43" y="2"/>
                        <a:pt x="27" y="0"/>
                      </a:cubicBezTo>
                      <a:cubicBezTo>
                        <a:pt x="10" y="2"/>
                        <a:pt x="2" y="18"/>
                        <a:pt x="1" y="33"/>
                      </a:cubicBezTo>
                      <a:cubicBezTo>
                        <a:pt x="1" y="48"/>
                        <a:pt x="2" y="75"/>
                        <a:pt x="9" y="92"/>
                      </a:cubicBezTo>
                      <a:cubicBezTo>
                        <a:pt x="0" y="135"/>
                        <a:pt x="6" y="249"/>
                        <a:pt x="13" y="276"/>
                      </a:cubicBezTo>
                      <a:cubicBezTo>
                        <a:pt x="17" y="287"/>
                        <a:pt x="19" y="291"/>
                        <a:pt x="27" y="291"/>
                      </a:cubicBezTo>
                      <a:cubicBezTo>
                        <a:pt x="34" y="291"/>
                        <a:pt x="37" y="287"/>
                        <a:pt x="40" y="276"/>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7" name="Freeform 33">
                  <a:extLst>
                    <a:ext uri="{FF2B5EF4-FFF2-40B4-BE49-F238E27FC236}">
                      <a16:creationId xmlns:a16="http://schemas.microsoft.com/office/drawing/2014/main" id="{7C6D87E0-4049-4540-9BC8-69359108BFA9}"/>
                    </a:ext>
                  </a:extLst>
                </p:cNvPr>
                <p:cNvSpPr>
                  <a:spLocks/>
                </p:cNvSpPr>
                <p:nvPr/>
              </p:nvSpPr>
              <p:spPr bwMode="auto">
                <a:xfrm>
                  <a:off x="5955220" y="3565715"/>
                  <a:ext cx="278248" cy="187155"/>
                </a:xfrm>
                <a:custGeom>
                  <a:avLst/>
                  <a:gdLst>
                    <a:gd name="T0" fmla="*/ 35 w 71"/>
                    <a:gd name="T1" fmla="*/ 35 h 48"/>
                    <a:gd name="T2" fmla="*/ 58 w 71"/>
                    <a:gd name="T3" fmla="*/ 48 h 48"/>
                    <a:gd name="T4" fmla="*/ 36 w 71"/>
                    <a:gd name="T5" fmla="*/ 0 h 48"/>
                    <a:gd name="T6" fmla="*/ 13 w 71"/>
                    <a:gd name="T7" fmla="*/ 48 h 48"/>
                    <a:gd name="T8" fmla="*/ 35 w 71"/>
                    <a:gd name="T9" fmla="*/ 35 h 48"/>
                  </a:gdLst>
                  <a:ahLst/>
                  <a:cxnLst>
                    <a:cxn ang="0">
                      <a:pos x="T0" y="T1"/>
                    </a:cxn>
                    <a:cxn ang="0">
                      <a:pos x="T2" y="T3"/>
                    </a:cxn>
                    <a:cxn ang="0">
                      <a:pos x="T4" y="T5"/>
                    </a:cxn>
                    <a:cxn ang="0">
                      <a:pos x="T6" y="T7"/>
                    </a:cxn>
                    <a:cxn ang="0">
                      <a:pos x="T8" y="T9"/>
                    </a:cxn>
                  </a:cxnLst>
                  <a:rect l="0" t="0" r="r" b="b"/>
                  <a:pathLst>
                    <a:path w="71" h="48">
                      <a:moveTo>
                        <a:pt x="35" y="35"/>
                      </a:moveTo>
                      <a:cubicBezTo>
                        <a:pt x="46" y="36"/>
                        <a:pt x="53" y="41"/>
                        <a:pt x="58" y="48"/>
                      </a:cubicBezTo>
                      <a:cubicBezTo>
                        <a:pt x="71" y="24"/>
                        <a:pt x="56" y="0"/>
                        <a:pt x="36" y="0"/>
                      </a:cubicBezTo>
                      <a:cubicBezTo>
                        <a:pt x="15" y="0"/>
                        <a:pt x="0" y="24"/>
                        <a:pt x="13" y="48"/>
                      </a:cubicBezTo>
                      <a:cubicBezTo>
                        <a:pt x="18" y="41"/>
                        <a:pt x="25" y="36"/>
                        <a:pt x="35" y="3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8" name="Freeform 34">
                  <a:extLst>
                    <a:ext uri="{FF2B5EF4-FFF2-40B4-BE49-F238E27FC236}">
                      <a16:creationId xmlns:a16="http://schemas.microsoft.com/office/drawing/2014/main" id="{4D7F204C-43CC-4ACA-A313-51B8368DE731}"/>
                    </a:ext>
                  </a:extLst>
                </p:cNvPr>
                <p:cNvSpPr>
                  <a:spLocks noEditPoints="1"/>
                </p:cNvSpPr>
                <p:nvPr/>
              </p:nvSpPr>
              <p:spPr bwMode="auto">
                <a:xfrm>
                  <a:off x="5660410" y="2699504"/>
                  <a:ext cx="693963" cy="932461"/>
                </a:xfrm>
                <a:custGeom>
                  <a:avLst/>
                  <a:gdLst>
                    <a:gd name="T0" fmla="*/ 10 w 177"/>
                    <a:gd name="T1" fmla="*/ 37 h 238"/>
                    <a:gd name="T2" fmla="*/ 14 w 177"/>
                    <a:gd name="T3" fmla="*/ 30 h 238"/>
                    <a:gd name="T4" fmla="*/ 14 w 177"/>
                    <a:gd name="T5" fmla="*/ 7 h 238"/>
                    <a:gd name="T6" fmla="*/ 7 w 177"/>
                    <a:gd name="T7" fmla="*/ 1 h 238"/>
                    <a:gd name="T8" fmla="*/ 0 w 177"/>
                    <a:gd name="T9" fmla="*/ 8 h 238"/>
                    <a:gd name="T10" fmla="*/ 1 w 177"/>
                    <a:gd name="T11" fmla="*/ 31 h 238"/>
                    <a:gd name="T12" fmla="*/ 6 w 177"/>
                    <a:gd name="T13" fmla="*/ 37 h 238"/>
                    <a:gd name="T14" fmla="*/ 43 w 177"/>
                    <a:gd name="T15" fmla="*/ 140 h 238"/>
                    <a:gd name="T16" fmla="*/ 98 w 177"/>
                    <a:gd name="T17" fmla="*/ 238 h 238"/>
                    <a:gd name="T18" fmla="*/ 103 w 177"/>
                    <a:gd name="T19" fmla="*/ 238 h 238"/>
                    <a:gd name="T20" fmla="*/ 47 w 177"/>
                    <a:gd name="T21" fmla="*/ 137 h 238"/>
                    <a:gd name="T22" fmla="*/ 10 w 177"/>
                    <a:gd name="T23" fmla="*/ 37 h 238"/>
                    <a:gd name="T24" fmla="*/ 176 w 177"/>
                    <a:gd name="T25" fmla="*/ 33 h 238"/>
                    <a:gd name="T26" fmla="*/ 172 w 177"/>
                    <a:gd name="T27" fmla="*/ 11 h 238"/>
                    <a:gd name="T28" fmla="*/ 164 w 177"/>
                    <a:gd name="T29" fmla="*/ 5 h 238"/>
                    <a:gd name="T30" fmla="*/ 159 w 177"/>
                    <a:gd name="T31" fmla="*/ 13 h 238"/>
                    <a:gd name="T32" fmla="*/ 163 w 177"/>
                    <a:gd name="T33" fmla="*/ 36 h 238"/>
                    <a:gd name="T34" fmla="*/ 168 w 177"/>
                    <a:gd name="T35" fmla="*/ 41 h 238"/>
                    <a:gd name="T36" fmla="*/ 170 w 177"/>
                    <a:gd name="T37" fmla="*/ 59 h 238"/>
                    <a:gd name="T38" fmla="*/ 119 w 177"/>
                    <a:gd name="T39" fmla="*/ 233 h 238"/>
                    <a:gd name="T40" fmla="*/ 124 w 177"/>
                    <a:gd name="T41" fmla="*/ 234 h 238"/>
                    <a:gd name="T42" fmla="*/ 175 w 177"/>
                    <a:gd name="T43" fmla="*/ 59 h 238"/>
                    <a:gd name="T44" fmla="*/ 173 w 177"/>
                    <a:gd name="T45" fmla="*/ 40 h 238"/>
                    <a:gd name="T46" fmla="*/ 176 w 177"/>
                    <a:gd name="T47" fmla="*/ 3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7" h="238">
                      <a:moveTo>
                        <a:pt x="10" y="37"/>
                      </a:moveTo>
                      <a:cubicBezTo>
                        <a:pt x="13" y="36"/>
                        <a:pt x="15" y="33"/>
                        <a:pt x="14" y="30"/>
                      </a:cubicBezTo>
                      <a:cubicBezTo>
                        <a:pt x="14" y="7"/>
                        <a:pt x="14" y="7"/>
                        <a:pt x="14" y="7"/>
                      </a:cubicBezTo>
                      <a:cubicBezTo>
                        <a:pt x="14" y="3"/>
                        <a:pt x="10" y="0"/>
                        <a:pt x="7" y="1"/>
                      </a:cubicBezTo>
                      <a:cubicBezTo>
                        <a:pt x="3" y="1"/>
                        <a:pt x="0" y="4"/>
                        <a:pt x="0" y="8"/>
                      </a:cubicBezTo>
                      <a:cubicBezTo>
                        <a:pt x="1" y="31"/>
                        <a:pt x="1" y="31"/>
                        <a:pt x="1" y="31"/>
                      </a:cubicBezTo>
                      <a:cubicBezTo>
                        <a:pt x="1" y="34"/>
                        <a:pt x="3" y="36"/>
                        <a:pt x="6" y="37"/>
                      </a:cubicBezTo>
                      <a:cubicBezTo>
                        <a:pt x="7" y="74"/>
                        <a:pt x="21" y="110"/>
                        <a:pt x="43" y="140"/>
                      </a:cubicBezTo>
                      <a:cubicBezTo>
                        <a:pt x="66" y="172"/>
                        <a:pt x="96" y="199"/>
                        <a:pt x="98" y="238"/>
                      </a:cubicBezTo>
                      <a:cubicBezTo>
                        <a:pt x="103" y="238"/>
                        <a:pt x="103" y="238"/>
                        <a:pt x="103" y="238"/>
                      </a:cubicBezTo>
                      <a:cubicBezTo>
                        <a:pt x="100" y="196"/>
                        <a:pt x="69" y="168"/>
                        <a:pt x="47" y="137"/>
                      </a:cubicBezTo>
                      <a:cubicBezTo>
                        <a:pt x="26" y="107"/>
                        <a:pt x="12" y="73"/>
                        <a:pt x="10" y="37"/>
                      </a:cubicBezTo>
                      <a:close/>
                      <a:moveTo>
                        <a:pt x="176" y="33"/>
                      </a:moveTo>
                      <a:cubicBezTo>
                        <a:pt x="172" y="11"/>
                        <a:pt x="172" y="11"/>
                        <a:pt x="172" y="11"/>
                      </a:cubicBezTo>
                      <a:cubicBezTo>
                        <a:pt x="171" y="7"/>
                        <a:pt x="168" y="4"/>
                        <a:pt x="164" y="5"/>
                      </a:cubicBezTo>
                      <a:cubicBezTo>
                        <a:pt x="160" y="6"/>
                        <a:pt x="158" y="9"/>
                        <a:pt x="159" y="13"/>
                      </a:cubicBezTo>
                      <a:cubicBezTo>
                        <a:pt x="163" y="36"/>
                        <a:pt x="163" y="36"/>
                        <a:pt x="163" y="36"/>
                      </a:cubicBezTo>
                      <a:cubicBezTo>
                        <a:pt x="163" y="39"/>
                        <a:pt x="166" y="41"/>
                        <a:pt x="168" y="41"/>
                      </a:cubicBezTo>
                      <a:cubicBezTo>
                        <a:pt x="169" y="47"/>
                        <a:pt x="170" y="53"/>
                        <a:pt x="170" y="59"/>
                      </a:cubicBezTo>
                      <a:cubicBezTo>
                        <a:pt x="170" y="119"/>
                        <a:pt x="124" y="169"/>
                        <a:pt x="119" y="233"/>
                      </a:cubicBezTo>
                      <a:cubicBezTo>
                        <a:pt x="124" y="234"/>
                        <a:pt x="124" y="234"/>
                        <a:pt x="124" y="234"/>
                      </a:cubicBezTo>
                      <a:cubicBezTo>
                        <a:pt x="128" y="172"/>
                        <a:pt x="174" y="121"/>
                        <a:pt x="175" y="59"/>
                      </a:cubicBezTo>
                      <a:cubicBezTo>
                        <a:pt x="175" y="53"/>
                        <a:pt x="174" y="47"/>
                        <a:pt x="173" y="40"/>
                      </a:cubicBezTo>
                      <a:cubicBezTo>
                        <a:pt x="176" y="39"/>
                        <a:pt x="177" y="36"/>
                        <a:pt x="176" y="33"/>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sp>
            <p:nvSpPr>
              <p:cNvPr id="22" name="Freeform 35">
                <a:extLst>
                  <a:ext uri="{FF2B5EF4-FFF2-40B4-BE49-F238E27FC236}">
                    <a16:creationId xmlns:a16="http://schemas.microsoft.com/office/drawing/2014/main" id="{52082A80-F3E4-4D5E-8DE3-420F1BA6E257}"/>
                  </a:ext>
                </a:extLst>
              </p:cNvPr>
              <p:cNvSpPr>
                <a:spLocks/>
              </p:cNvSpPr>
              <p:nvPr/>
            </p:nvSpPr>
            <p:spPr bwMode="auto">
              <a:xfrm>
                <a:off x="6205312" y="2470943"/>
                <a:ext cx="2247513" cy="1729111"/>
              </a:xfrm>
              <a:custGeom>
                <a:avLst/>
                <a:gdLst>
                  <a:gd name="T0" fmla="*/ 556 w 573"/>
                  <a:gd name="T1" fmla="*/ 57 h 441"/>
                  <a:gd name="T2" fmla="*/ 292 w 573"/>
                  <a:gd name="T3" fmla="*/ 60 h 441"/>
                  <a:gd name="T4" fmla="*/ 0 w 573"/>
                  <a:gd name="T5" fmla="*/ 339 h 441"/>
                  <a:gd name="T6" fmla="*/ 0 w 573"/>
                  <a:gd name="T7" fmla="*/ 383 h 441"/>
                  <a:gd name="T8" fmla="*/ 80 w 573"/>
                  <a:gd name="T9" fmla="*/ 405 h 441"/>
                  <a:gd name="T10" fmla="*/ 199 w 573"/>
                  <a:gd name="T11" fmla="*/ 414 h 441"/>
                  <a:gd name="T12" fmla="*/ 380 w 573"/>
                  <a:gd name="T13" fmla="*/ 441 h 441"/>
                  <a:gd name="T14" fmla="*/ 413 w 573"/>
                  <a:gd name="T15" fmla="*/ 407 h 441"/>
                  <a:gd name="T16" fmla="*/ 435 w 573"/>
                  <a:gd name="T17" fmla="*/ 372 h 441"/>
                  <a:gd name="T18" fmla="*/ 449 w 573"/>
                  <a:gd name="T19" fmla="*/ 320 h 441"/>
                  <a:gd name="T20" fmla="*/ 463 w 573"/>
                  <a:gd name="T21" fmla="*/ 268 h 441"/>
                  <a:gd name="T22" fmla="*/ 490 w 573"/>
                  <a:gd name="T23" fmla="*/ 220 h 441"/>
                  <a:gd name="T24" fmla="*/ 512 w 573"/>
                  <a:gd name="T25" fmla="*/ 177 h 441"/>
                  <a:gd name="T26" fmla="*/ 545 w 573"/>
                  <a:gd name="T27" fmla="*/ 127 h 441"/>
                  <a:gd name="T28" fmla="*/ 556 w 573"/>
                  <a:gd name="T29" fmla="*/ 57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3" h="441">
                    <a:moveTo>
                      <a:pt x="556" y="57"/>
                    </a:moveTo>
                    <a:cubicBezTo>
                      <a:pt x="493" y="0"/>
                      <a:pt x="383" y="16"/>
                      <a:pt x="292" y="60"/>
                    </a:cubicBezTo>
                    <a:cubicBezTo>
                      <a:pt x="192" y="108"/>
                      <a:pt x="88" y="196"/>
                      <a:pt x="0" y="339"/>
                    </a:cubicBezTo>
                    <a:cubicBezTo>
                      <a:pt x="6" y="355"/>
                      <a:pt x="0" y="369"/>
                      <a:pt x="0" y="383"/>
                    </a:cubicBezTo>
                    <a:cubicBezTo>
                      <a:pt x="24" y="381"/>
                      <a:pt x="45" y="400"/>
                      <a:pt x="80" y="405"/>
                    </a:cubicBezTo>
                    <a:cubicBezTo>
                      <a:pt x="114" y="410"/>
                      <a:pt x="152" y="411"/>
                      <a:pt x="199" y="414"/>
                    </a:cubicBezTo>
                    <a:cubicBezTo>
                      <a:pt x="246" y="418"/>
                      <a:pt x="366" y="441"/>
                      <a:pt x="380" y="441"/>
                    </a:cubicBezTo>
                    <a:cubicBezTo>
                      <a:pt x="394" y="441"/>
                      <a:pt x="416" y="422"/>
                      <a:pt x="413" y="407"/>
                    </a:cubicBezTo>
                    <a:cubicBezTo>
                      <a:pt x="424" y="403"/>
                      <a:pt x="435" y="392"/>
                      <a:pt x="435" y="372"/>
                    </a:cubicBezTo>
                    <a:cubicBezTo>
                      <a:pt x="447" y="363"/>
                      <a:pt x="450" y="342"/>
                      <a:pt x="449" y="320"/>
                    </a:cubicBezTo>
                    <a:cubicBezTo>
                      <a:pt x="461" y="311"/>
                      <a:pt x="471" y="292"/>
                      <a:pt x="463" y="268"/>
                    </a:cubicBezTo>
                    <a:cubicBezTo>
                      <a:pt x="474" y="265"/>
                      <a:pt x="493" y="248"/>
                      <a:pt x="490" y="220"/>
                    </a:cubicBezTo>
                    <a:cubicBezTo>
                      <a:pt x="501" y="217"/>
                      <a:pt x="512" y="193"/>
                      <a:pt x="512" y="177"/>
                    </a:cubicBezTo>
                    <a:cubicBezTo>
                      <a:pt x="526" y="173"/>
                      <a:pt x="540" y="154"/>
                      <a:pt x="545" y="127"/>
                    </a:cubicBezTo>
                    <a:cubicBezTo>
                      <a:pt x="568" y="107"/>
                      <a:pt x="573" y="72"/>
                      <a:pt x="556" y="57"/>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3" name="Freeform 36">
                <a:extLst>
                  <a:ext uri="{FF2B5EF4-FFF2-40B4-BE49-F238E27FC236}">
                    <a16:creationId xmlns:a16="http://schemas.microsoft.com/office/drawing/2014/main" id="{9B3BE2A9-B859-4178-A183-C9154C5B94C4}"/>
                  </a:ext>
                </a:extLst>
              </p:cNvPr>
              <p:cNvSpPr>
                <a:spLocks/>
              </p:cNvSpPr>
              <p:nvPr/>
            </p:nvSpPr>
            <p:spPr bwMode="auto">
              <a:xfrm>
                <a:off x="6201999" y="4024493"/>
                <a:ext cx="1591644" cy="2449574"/>
              </a:xfrm>
              <a:custGeom>
                <a:avLst/>
                <a:gdLst>
                  <a:gd name="T0" fmla="*/ 310 w 406"/>
                  <a:gd name="T1" fmla="*/ 46 h 625"/>
                  <a:gd name="T2" fmla="*/ 203 w 406"/>
                  <a:gd name="T3" fmla="*/ 31 h 625"/>
                  <a:gd name="T4" fmla="*/ 173 w 406"/>
                  <a:gd name="T5" fmla="*/ 29 h 625"/>
                  <a:gd name="T6" fmla="*/ 84 w 406"/>
                  <a:gd name="T7" fmla="*/ 22 h 625"/>
                  <a:gd name="T8" fmla="*/ 40 w 406"/>
                  <a:gd name="T9" fmla="*/ 9 h 625"/>
                  <a:gd name="T10" fmla="*/ 7 w 406"/>
                  <a:gd name="T11" fmla="*/ 0 h 625"/>
                  <a:gd name="T12" fmla="*/ 0 w 406"/>
                  <a:gd name="T13" fmla="*/ 35 h 625"/>
                  <a:gd name="T14" fmla="*/ 66 w 406"/>
                  <a:gd name="T15" fmla="*/ 383 h 625"/>
                  <a:gd name="T16" fmla="*/ 86 w 406"/>
                  <a:gd name="T17" fmla="*/ 416 h 625"/>
                  <a:gd name="T18" fmla="*/ 113 w 406"/>
                  <a:gd name="T19" fmla="*/ 417 h 625"/>
                  <a:gd name="T20" fmla="*/ 123 w 406"/>
                  <a:gd name="T21" fmla="*/ 474 h 625"/>
                  <a:gd name="T22" fmla="*/ 169 w 406"/>
                  <a:gd name="T23" fmla="*/ 453 h 625"/>
                  <a:gd name="T24" fmla="*/ 201 w 406"/>
                  <a:gd name="T25" fmla="*/ 459 h 625"/>
                  <a:gd name="T26" fmla="*/ 248 w 406"/>
                  <a:gd name="T27" fmla="*/ 451 h 625"/>
                  <a:gd name="T28" fmla="*/ 273 w 406"/>
                  <a:gd name="T29" fmla="*/ 553 h 625"/>
                  <a:gd name="T30" fmla="*/ 306 w 406"/>
                  <a:gd name="T31" fmla="*/ 614 h 625"/>
                  <a:gd name="T32" fmla="*/ 315 w 406"/>
                  <a:gd name="T33" fmla="*/ 547 h 625"/>
                  <a:gd name="T34" fmla="*/ 282 w 406"/>
                  <a:gd name="T35" fmla="*/ 428 h 625"/>
                  <a:gd name="T36" fmla="*/ 295 w 406"/>
                  <a:gd name="T37" fmla="*/ 389 h 625"/>
                  <a:gd name="T38" fmla="*/ 300 w 406"/>
                  <a:gd name="T39" fmla="*/ 369 h 625"/>
                  <a:gd name="T40" fmla="*/ 330 w 406"/>
                  <a:gd name="T41" fmla="*/ 362 h 625"/>
                  <a:gd name="T42" fmla="*/ 336 w 406"/>
                  <a:gd name="T43" fmla="*/ 320 h 625"/>
                  <a:gd name="T44" fmla="*/ 344 w 406"/>
                  <a:gd name="T45" fmla="*/ 285 h 625"/>
                  <a:gd name="T46" fmla="*/ 375 w 406"/>
                  <a:gd name="T47" fmla="*/ 274 h 625"/>
                  <a:gd name="T48" fmla="*/ 365 w 406"/>
                  <a:gd name="T49" fmla="*/ 225 h 625"/>
                  <a:gd name="T50" fmla="*/ 380 w 406"/>
                  <a:gd name="T51" fmla="*/ 192 h 625"/>
                  <a:gd name="T52" fmla="*/ 370 w 406"/>
                  <a:gd name="T53" fmla="*/ 139 h 625"/>
                  <a:gd name="T54" fmla="*/ 310 w 406"/>
                  <a:gd name="T55" fmla="*/ 46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625">
                    <a:moveTo>
                      <a:pt x="310" y="46"/>
                    </a:moveTo>
                    <a:cubicBezTo>
                      <a:pt x="271" y="40"/>
                      <a:pt x="228" y="33"/>
                      <a:pt x="203" y="31"/>
                    </a:cubicBezTo>
                    <a:cubicBezTo>
                      <a:pt x="193" y="30"/>
                      <a:pt x="182" y="30"/>
                      <a:pt x="173" y="29"/>
                    </a:cubicBezTo>
                    <a:cubicBezTo>
                      <a:pt x="139" y="27"/>
                      <a:pt x="110" y="25"/>
                      <a:pt x="84" y="22"/>
                    </a:cubicBezTo>
                    <a:cubicBezTo>
                      <a:pt x="66" y="19"/>
                      <a:pt x="52" y="14"/>
                      <a:pt x="40" y="9"/>
                    </a:cubicBezTo>
                    <a:cubicBezTo>
                      <a:pt x="28" y="4"/>
                      <a:pt x="17" y="0"/>
                      <a:pt x="7" y="0"/>
                    </a:cubicBezTo>
                    <a:cubicBezTo>
                      <a:pt x="5" y="12"/>
                      <a:pt x="2" y="25"/>
                      <a:pt x="0" y="35"/>
                    </a:cubicBezTo>
                    <a:cubicBezTo>
                      <a:pt x="35" y="118"/>
                      <a:pt x="72" y="316"/>
                      <a:pt x="66" y="383"/>
                    </a:cubicBezTo>
                    <a:cubicBezTo>
                      <a:pt x="62" y="424"/>
                      <a:pt x="80" y="422"/>
                      <a:pt x="86" y="416"/>
                    </a:cubicBezTo>
                    <a:cubicBezTo>
                      <a:pt x="92" y="410"/>
                      <a:pt x="110" y="403"/>
                      <a:pt x="113" y="417"/>
                    </a:cubicBezTo>
                    <a:cubicBezTo>
                      <a:pt x="116" y="431"/>
                      <a:pt x="101" y="461"/>
                      <a:pt x="123" y="474"/>
                    </a:cubicBezTo>
                    <a:cubicBezTo>
                      <a:pt x="144" y="486"/>
                      <a:pt x="155" y="460"/>
                      <a:pt x="169" y="453"/>
                    </a:cubicBezTo>
                    <a:cubicBezTo>
                      <a:pt x="184" y="446"/>
                      <a:pt x="189" y="460"/>
                      <a:pt x="201" y="459"/>
                    </a:cubicBezTo>
                    <a:cubicBezTo>
                      <a:pt x="213" y="458"/>
                      <a:pt x="222" y="438"/>
                      <a:pt x="248" y="451"/>
                    </a:cubicBezTo>
                    <a:cubicBezTo>
                      <a:pt x="273" y="464"/>
                      <a:pt x="276" y="528"/>
                      <a:pt x="273" y="553"/>
                    </a:cubicBezTo>
                    <a:cubicBezTo>
                      <a:pt x="270" y="577"/>
                      <a:pt x="276" y="625"/>
                      <a:pt x="306" y="614"/>
                    </a:cubicBezTo>
                    <a:cubicBezTo>
                      <a:pt x="337" y="602"/>
                      <a:pt x="330" y="573"/>
                      <a:pt x="315" y="547"/>
                    </a:cubicBezTo>
                    <a:cubicBezTo>
                      <a:pt x="301" y="520"/>
                      <a:pt x="288" y="454"/>
                      <a:pt x="282" y="428"/>
                    </a:cubicBezTo>
                    <a:cubicBezTo>
                      <a:pt x="276" y="402"/>
                      <a:pt x="290" y="394"/>
                      <a:pt x="295" y="389"/>
                    </a:cubicBezTo>
                    <a:cubicBezTo>
                      <a:pt x="300" y="384"/>
                      <a:pt x="293" y="374"/>
                      <a:pt x="300" y="369"/>
                    </a:cubicBezTo>
                    <a:cubicBezTo>
                      <a:pt x="307" y="364"/>
                      <a:pt x="317" y="368"/>
                      <a:pt x="330" y="362"/>
                    </a:cubicBezTo>
                    <a:cubicBezTo>
                      <a:pt x="342" y="356"/>
                      <a:pt x="342" y="332"/>
                      <a:pt x="336" y="320"/>
                    </a:cubicBezTo>
                    <a:cubicBezTo>
                      <a:pt x="330" y="309"/>
                      <a:pt x="340" y="295"/>
                      <a:pt x="344" y="285"/>
                    </a:cubicBezTo>
                    <a:cubicBezTo>
                      <a:pt x="348" y="275"/>
                      <a:pt x="364" y="279"/>
                      <a:pt x="375" y="274"/>
                    </a:cubicBezTo>
                    <a:cubicBezTo>
                      <a:pt x="386" y="269"/>
                      <a:pt x="386" y="247"/>
                      <a:pt x="365" y="225"/>
                    </a:cubicBezTo>
                    <a:cubicBezTo>
                      <a:pt x="375" y="224"/>
                      <a:pt x="384" y="209"/>
                      <a:pt x="380" y="192"/>
                    </a:cubicBezTo>
                    <a:cubicBezTo>
                      <a:pt x="406" y="186"/>
                      <a:pt x="389" y="158"/>
                      <a:pt x="370" y="139"/>
                    </a:cubicBezTo>
                    <a:cubicBezTo>
                      <a:pt x="372" y="116"/>
                      <a:pt x="345" y="75"/>
                      <a:pt x="310" y="46"/>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4" name="Freeform 37">
                <a:extLst>
                  <a:ext uri="{FF2B5EF4-FFF2-40B4-BE49-F238E27FC236}">
                    <a16:creationId xmlns:a16="http://schemas.microsoft.com/office/drawing/2014/main" id="{4F2AC919-DE5E-410F-947E-607798FDB101}"/>
                  </a:ext>
                </a:extLst>
              </p:cNvPr>
              <p:cNvSpPr>
                <a:spLocks/>
              </p:cNvSpPr>
              <p:nvPr/>
            </p:nvSpPr>
            <p:spPr bwMode="auto">
              <a:xfrm>
                <a:off x="3739175" y="2470943"/>
                <a:ext cx="2242545" cy="1729111"/>
              </a:xfrm>
              <a:custGeom>
                <a:avLst/>
                <a:gdLst>
                  <a:gd name="T0" fmla="*/ 28 w 572"/>
                  <a:gd name="T1" fmla="*/ 127 h 441"/>
                  <a:gd name="T2" fmla="*/ 61 w 572"/>
                  <a:gd name="T3" fmla="*/ 177 h 441"/>
                  <a:gd name="T4" fmla="*/ 83 w 572"/>
                  <a:gd name="T5" fmla="*/ 220 h 441"/>
                  <a:gd name="T6" fmla="*/ 109 w 572"/>
                  <a:gd name="T7" fmla="*/ 268 h 441"/>
                  <a:gd name="T8" fmla="*/ 124 w 572"/>
                  <a:gd name="T9" fmla="*/ 320 h 441"/>
                  <a:gd name="T10" fmla="*/ 138 w 572"/>
                  <a:gd name="T11" fmla="*/ 372 h 441"/>
                  <a:gd name="T12" fmla="*/ 160 w 572"/>
                  <a:gd name="T13" fmla="*/ 407 h 441"/>
                  <a:gd name="T14" fmla="*/ 193 w 572"/>
                  <a:gd name="T15" fmla="*/ 441 h 441"/>
                  <a:gd name="T16" fmla="*/ 373 w 572"/>
                  <a:gd name="T17" fmla="*/ 414 h 441"/>
                  <a:gd name="T18" fmla="*/ 492 w 572"/>
                  <a:gd name="T19" fmla="*/ 405 h 441"/>
                  <a:gd name="T20" fmla="*/ 572 w 572"/>
                  <a:gd name="T21" fmla="*/ 383 h 441"/>
                  <a:gd name="T22" fmla="*/ 572 w 572"/>
                  <a:gd name="T23" fmla="*/ 339 h 441"/>
                  <a:gd name="T24" fmla="*/ 280 w 572"/>
                  <a:gd name="T25" fmla="*/ 60 h 441"/>
                  <a:gd name="T26" fmla="*/ 17 w 572"/>
                  <a:gd name="T27" fmla="*/ 57 h 441"/>
                  <a:gd name="T28" fmla="*/ 28 w 572"/>
                  <a:gd name="T29" fmla="*/ 127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2" h="441">
                    <a:moveTo>
                      <a:pt x="28" y="127"/>
                    </a:moveTo>
                    <a:cubicBezTo>
                      <a:pt x="32" y="154"/>
                      <a:pt x="47" y="173"/>
                      <a:pt x="61" y="177"/>
                    </a:cubicBezTo>
                    <a:cubicBezTo>
                      <a:pt x="61" y="193"/>
                      <a:pt x="72" y="217"/>
                      <a:pt x="83" y="220"/>
                    </a:cubicBezTo>
                    <a:cubicBezTo>
                      <a:pt x="80" y="248"/>
                      <a:pt x="98" y="265"/>
                      <a:pt x="109" y="268"/>
                    </a:cubicBezTo>
                    <a:cubicBezTo>
                      <a:pt x="102" y="292"/>
                      <a:pt x="111" y="311"/>
                      <a:pt x="124" y="320"/>
                    </a:cubicBezTo>
                    <a:cubicBezTo>
                      <a:pt x="122" y="342"/>
                      <a:pt x="125" y="363"/>
                      <a:pt x="138" y="372"/>
                    </a:cubicBezTo>
                    <a:cubicBezTo>
                      <a:pt x="138" y="392"/>
                      <a:pt x="149" y="403"/>
                      <a:pt x="160" y="407"/>
                    </a:cubicBezTo>
                    <a:cubicBezTo>
                      <a:pt x="156" y="422"/>
                      <a:pt x="178" y="441"/>
                      <a:pt x="193" y="441"/>
                    </a:cubicBezTo>
                    <a:cubicBezTo>
                      <a:pt x="207" y="441"/>
                      <a:pt x="326" y="418"/>
                      <a:pt x="373" y="414"/>
                    </a:cubicBezTo>
                    <a:cubicBezTo>
                      <a:pt x="420" y="411"/>
                      <a:pt x="458" y="410"/>
                      <a:pt x="492" y="405"/>
                    </a:cubicBezTo>
                    <a:cubicBezTo>
                      <a:pt x="527" y="400"/>
                      <a:pt x="549" y="381"/>
                      <a:pt x="572" y="383"/>
                    </a:cubicBezTo>
                    <a:cubicBezTo>
                      <a:pt x="572" y="369"/>
                      <a:pt x="566" y="355"/>
                      <a:pt x="572" y="339"/>
                    </a:cubicBezTo>
                    <a:cubicBezTo>
                      <a:pt x="485" y="196"/>
                      <a:pt x="380" y="108"/>
                      <a:pt x="280" y="60"/>
                    </a:cubicBezTo>
                    <a:cubicBezTo>
                      <a:pt x="189" y="16"/>
                      <a:pt x="79" y="0"/>
                      <a:pt x="17" y="57"/>
                    </a:cubicBezTo>
                    <a:cubicBezTo>
                      <a:pt x="0" y="72"/>
                      <a:pt x="4" y="107"/>
                      <a:pt x="28" y="127"/>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5" name="Freeform 38">
                <a:extLst>
                  <a:ext uri="{FF2B5EF4-FFF2-40B4-BE49-F238E27FC236}">
                    <a16:creationId xmlns:a16="http://schemas.microsoft.com/office/drawing/2014/main" id="{31905F9F-61B8-4C45-B0EF-A2747BC871F4}"/>
                  </a:ext>
                </a:extLst>
              </p:cNvPr>
              <p:cNvSpPr>
                <a:spLocks/>
              </p:cNvSpPr>
              <p:nvPr/>
            </p:nvSpPr>
            <p:spPr bwMode="auto">
              <a:xfrm>
                <a:off x="4390076" y="4031118"/>
                <a:ext cx="1591644" cy="2451230"/>
              </a:xfrm>
              <a:custGeom>
                <a:avLst/>
                <a:gdLst>
                  <a:gd name="T0" fmla="*/ 36 w 406"/>
                  <a:gd name="T1" fmla="*/ 139 h 625"/>
                  <a:gd name="T2" fmla="*/ 27 w 406"/>
                  <a:gd name="T3" fmla="*/ 193 h 625"/>
                  <a:gd name="T4" fmla="*/ 41 w 406"/>
                  <a:gd name="T5" fmla="*/ 225 h 625"/>
                  <a:gd name="T6" fmla="*/ 31 w 406"/>
                  <a:gd name="T7" fmla="*/ 274 h 625"/>
                  <a:gd name="T8" fmla="*/ 62 w 406"/>
                  <a:gd name="T9" fmla="*/ 285 h 625"/>
                  <a:gd name="T10" fmla="*/ 70 w 406"/>
                  <a:gd name="T11" fmla="*/ 321 h 625"/>
                  <a:gd name="T12" fmla="*/ 77 w 406"/>
                  <a:gd name="T13" fmla="*/ 362 h 625"/>
                  <a:gd name="T14" fmla="*/ 106 w 406"/>
                  <a:gd name="T15" fmla="*/ 369 h 625"/>
                  <a:gd name="T16" fmla="*/ 111 w 406"/>
                  <a:gd name="T17" fmla="*/ 390 h 625"/>
                  <a:gd name="T18" fmla="*/ 124 w 406"/>
                  <a:gd name="T19" fmla="*/ 428 h 625"/>
                  <a:gd name="T20" fmla="*/ 91 w 406"/>
                  <a:gd name="T21" fmla="*/ 547 h 625"/>
                  <a:gd name="T22" fmla="*/ 100 w 406"/>
                  <a:gd name="T23" fmla="*/ 614 h 625"/>
                  <a:gd name="T24" fmla="*/ 133 w 406"/>
                  <a:gd name="T25" fmla="*/ 553 h 625"/>
                  <a:gd name="T26" fmla="*/ 159 w 406"/>
                  <a:gd name="T27" fmla="*/ 452 h 625"/>
                  <a:gd name="T28" fmla="*/ 205 w 406"/>
                  <a:gd name="T29" fmla="*/ 460 h 625"/>
                  <a:gd name="T30" fmla="*/ 237 w 406"/>
                  <a:gd name="T31" fmla="*/ 454 h 625"/>
                  <a:gd name="T32" fmla="*/ 284 w 406"/>
                  <a:gd name="T33" fmla="*/ 474 h 625"/>
                  <a:gd name="T34" fmla="*/ 294 w 406"/>
                  <a:gd name="T35" fmla="*/ 417 h 625"/>
                  <a:gd name="T36" fmla="*/ 320 w 406"/>
                  <a:gd name="T37" fmla="*/ 416 h 625"/>
                  <a:gd name="T38" fmla="*/ 340 w 406"/>
                  <a:gd name="T39" fmla="*/ 384 h 625"/>
                  <a:gd name="T40" fmla="*/ 406 w 406"/>
                  <a:gd name="T41" fmla="*/ 35 h 625"/>
                  <a:gd name="T42" fmla="*/ 399 w 406"/>
                  <a:gd name="T43" fmla="*/ 0 h 625"/>
                  <a:gd name="T44" fmla="*/ 367 w 406"/>
                  <a:gd name="T45" fmla="*/ 9 h 625"/>
                  <a:gd name="T46" fmla="*/ 323 w 406"/>
                  <a:gd name="T47" fmla="*/ 22 h 625"/>
                  <a:gd name="T48" fmla="*/ 234 w 406"/>
                  <a:gd name="T49" fmla="*/ 29 h 625"/>
                  <a:gd name="T50" fmla="*/ 203 w 406"/>
                  <a:gd name="T51" fmla="*/ 31 h 625"/>
                  <a:gd name="T52" fmla="*/ 96 w 406"/>
                  <a:gd name="T53" fmla="*/ 47 h 625"/>
                  <a:gd name="T54" fmla="*/ 36 w 406"/>
                  <a:gd name="T55" fmla="*/ 139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625">
                    <a:moveTo>
                      <a:pt x="36" y="139"/>
                    </a:moveTo>
                    <a:cubicBezTo>
                      <a:pt x="17" y="158"/>
                      <a:pt x="0" y="186"/>
                      <a:pt x="27" y="193"/>
                    </a:cubicBezTo>
                    <a:cubicBezTo>
                      <a:pt x="22" y="210"/>
                      <a:pt x="31" y="224"/>
                      <a:pt x="41" y="225"/>
                    </a:cubicBezTo>
                    <a:cubicBezTo>
                      <a:pt x="20" y="247"/>
                      <a:pt x="20" y="269"/>
                      <a:pt x="31" y="274"/>
                    </a:cubicBezTo>
                    <a:cubicBezTo>
                      <a:pt x="42" y="279"/>
                      <a:pt x="58" y="275"/>
                      <a:pt x="62" y="285"/>
                    </a:cubicBezTo>
                    <a:cubicBezTo>
                      <a:pt x="66" y="295"/>
                      <a:pt x="77" y="310"/>
                      <a:pt x="70" y="321"/>
                    </a:cubicBezTo>
                    <a:cubicBezTo>
                      <a:pt x="64" y="332"/>
                      <a:pt x="64" y="356"/>
                      <a:pt x="77" y="362"/>
                    </a:cubicBezTo>
                    <a:cubicBezTo>
                      <a:pt x="89" y="368"/>
                      <a:pt x="99" y="364"/>
                      <a:pt x="106" y="369"/>
                    </a:cubicBezTo>
                    <a:cubicBezTo>
                      <a:pt x="113" y="374"/>
                      <a:pt x="106" y="385"/>
                      <a:pt x="111" y="390"/>
                    </a:cubicBezTo>
                    <a:cubicBezTo>
                      <a:pt x="116" y="395"/>
                      <a:pt x="130" y="402"/>
                      <a:pt x="124" y="428"/>
                    </a:cubicBezTo>
                    <a:cubicBezTo>
                      <a:pt x="118" y="455"/>
                      <a:pt x="105" y="521"/>
                      <a:pt x="91" y="547"/>
                    </a:cubicBezTo>
                    <a:cubicBezTo>
                      <a:pt x="77" y="573"/>
                      <a:pt x="69" y="603"/>
                      <a:pt x="100" y="614"/>
                    </a:cubicBezTo>
                    <a:cubicBezTo>
                      <a:pt x="130" y="625"/>
                      <a:pt x="136" y="577"/>
                      <a:pt x="133" y="553"/>
                    </a:cubicBezTo>
                    <a:cubicBezTo>
                      <a:pt x="130" y="529"/>
                      <a:pt x="133" y="465"/>
                      <a:pt x="159" y="452"/>
                    </a:cubicBezTo>
                    <a:cubicBezTo>
                      <a:pt x="184" y="438"/>
                      <a:pt x="193" y="459"/>
                      <a:pt x="205" y="460"/>
                    </a:cubicBezTo>
                    <a:cubicBezTo>
                      <a:pt x="218" y="461"/>
                      <a:pt x="223" y="446"/>
                      <a:pt x="237" y="454"/>
                    </a:cubicBezTo>
                    <a:cubicBezTo>
                      <a:pt x="251" y="461"/>
                      <a:pt x="262" y="486"/>
                      <a:pt x="284" y="474"/>
                    </a:cubicBezTo>
                    <a:cubicBezTo>
                      <a:pt x="305" y="462"/>
                      <a:pt x="291" y="431"/>
                      <a:pt x="294" y="417"/>
                    </a:cubicBezTo>
                    <a:cubicBezTo>
                      <a:pt x="297" y="403"/>
                      <a:pt x="314" y="410"/>
                      <a:pt x="320" y="416"/>
                    </a:cubicBezTo>
                    <a:cubicBezTo>
                      <a:pt x="326" y="422"/>
                      <a:pt x="344" y="424"/>
                      <a:pt x="340" y="384"/>
                    </a:cubicBezTo>
                    <a:cubicBezTo>
                      <a:pt x="334" y="316"/>
                      <a:pt x="372" y="118"/>
                      <a:pt x="406" y="35"/>
                    </a:cubicBezTo>
                    <a:cubicBezTo>
                      <a:pt x="405" y="25"/>
                      <a:pt x="402" y="12"/>
                      <a:pt x="399" y="0"/>
                    </a:cubicBezTo>
                    <a:cubicBezTo>
                      <a:pt x="389" y="0"/>
                      <a:pt x="379" y="4"/>
                      <a:pt x="367" y="9"/>
                    </a:cubicBezTo>
                    <a:cubicBezTo>
                      <a:pt x="354" y="14"/>
                      <a:pt x="340" y="20"/>
                      <a:pt x="323" y="22"/>
                    </a:cubicBezTo>
                    <a:cubicBezTo>
                      <a:pt x="296" y="26"/>
                      <a:pt x="267" y="27"/>
                      <a:pt x="234" y="29"/>
                    </a:cubicBezTo>
                    <a:cubicBezTo>
                      <a:pt x="224" y="30"/>
                      <a:pt x="214" y="31"/>
                      <a:pt x="203" y="31"/>
                    </a:cubicBezTo>
                    <a:cubicBezTo>
                      <a:pt x="179" y="33"/>
                      <a:pt x="135" y="40"/>
                      <a:pt x="96" y="47"/>
                    </a:cubicBezTo>
                    <a:cubicBezTo>
                      <a:pt x="61" y="76"/>
                      <a:pt x="34" y="116"/>
                      <a:pt x="36" y="139"/>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9" name="Group 9">
              <a:extLst>
                <a:ext uri="{FF2B5EF4-FFF2-40B4-BE49-F238E27FC236}">
                  <a16:creationId xmlns:a16="http://schemas.microsoft.com/office/drawing/2014/main" id="{D3576A76-7570-488A-982F-4FE63888AFE0}"/>
                </a:ext>
              </a:extLst>
            </p:cNvPr>
            <p:cNvGrpSpPr/>
            <p:nvPr/>
          </p:nvGrpSpPr>
          <p:grpSpPr>
            <a:xfrm>
              <a:off x="4005828" y="2685724"/>
              <a:ext cx="473529" cy="473529"/>
              <a:chOff x="4005828" y="2685724"/>
              <a:chExt cx="473529" cy="473529"/>
            </a:xfrm>
          </p:grpSpPr>
          <p:sp>
            <p:nvSpPr>
              <p:cNvPr id="19" name="Oval 10">
                <a:extLst>
                  <a:ext uri="{FF2B5EF4-FFF2-40B4-BE49-F238E27FC236}">
                    <a16:creationId xmlns:a16="http://schemas.microsoft.com/office/drawing/2014/main" id="{EC3F28DC-8F74-4D2A-9BD2-A743C077A0EA}"/>
                  </a:ext>
                </a:extLst>
              </p:cNvPr>
              <p:cNvSpPr/>
              <p:nvPr/>
            </p:nvSpPr>
            <p:spPr>
              <a:xfrm>
                <a:off x="4005828" y="268572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20" name="TextBox 11">
                <a:extLst>
                  <a:ext uri="{FF2B5EF4-FFF2-40B4-BE49-F238E27FC236}">
                    <a16:creationId xmlns:a16="http://schemas.microsoft.com/office/drawing/2014/main" id="{A425DA16-CA64-4D20-B8FD-4665A1D274B7}"/>
                  </a:ext>
                </a:extLst>
              </p:cNvPr>
              <p:cNvSpPr txBox="1"/>
              <p:nvPr/>
            </p:nvSpPr>
            <p:spPr>
              <a:xfrm>
                <a:off x="4015607" y="2737822"/>
                <a:ext cx="453971"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01</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10" name="Group 12">
              <a:extLst>
                <a:ext uri="{FF2B5EF4-FFF2-40B4-BE49-F238E27FC236}">
                  <a16:creationId xmlns:a16="http://schemas.microsoft.com/office/drawing/2014/main" id="{F7CE6544-332E-47CF-ADC9-AFB5679404AE}"/>
                </a:ext>
              </a:extLst>
            </p:cNvPr>
            <p:cNvGrpSpPr/>
            <p:nvPr/>
          </p:nvGrpSpPr>
          <p:grpSpPr>
            <a:xfrm>
              <a:off x="7760985" y="2685724"/>
              <a:ext cx="485134" cy="473529"/>
              <a:chOff x="7760985" y="2685724"/>
              <a:chExt cx="485134" cy="473529"/>
            </a:xfrm>
          </p:grpSpPr>
          <p:sp>
            <p:nvSpPr>
              <p:cNvPr id="17" name="Oval 13">
                <a:extLst>
                  <a:ext uri="{FF2B5EF4-FFF2-40B4-BE49-F238E27FC236}">
                    <a16:creationId xmlns:a16="http://schemas.microsoft.com/office/drawing/2014/main" id="{8D80CF27-8ECF-4B85-8FC1-E168A2146296}"/>
                  </a:ext>
                </a:extLst>
              </p:cNvPr>
              <p:cNvSpPr/>
              <p:nvPr/>
            </p:nvSpPr>
            <p:spPr>
              <a:xfrm>
                <a:off x="7760985" y="268572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8" name="TextBox 14">
                <a:extLst>
                  <a:ext uri="{FF2B5EF4-FFF2-40B4-BE49-F238E27FC236}">
                    <a16:creationId xmlns:a16="http://schemas.microsoft.com/office/drawing/2014/main" id="{D2DD202E-7CDA-4B81-93E6-94E0D4288191}"/>
                  </a:ext>
                </a:extLst>
              </p:cNvPr>
              <p:cNvSpPr txBox="1"/>
              <p:nvPr/>
            </p:nvSpPr>
            <p:spPr>
              <a:xfrm>
                <a:off x="7792148" y="2737822"/>
                <a:ext cx="453971"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02</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11" name="Group 15">
              <a:extLst>
                <a:ext uri="{FF2B5EF4-FFF2-40B4-BE49-F238E27FC236}">
                  <a16:creationId xmlns:a16="http://schemas.microsoft.com/office/drawing/2014/main" id="{7D228B0B-CC10-40B4-8703-FA47F4F55E7F}"/>
                </a:ext>
              </a:extLst>
            </p:cNvPr>
            <p:cNvGrpSpPr/>
            <p:nvPr/>
          </p:nvGrpSpPr>
          <p:grpSpPr>
            <a:xfrm>
              <a:off x="4949133" y="5153134"/>
              <a:ext cx="473529" cy="473529"/>
              <a:chOff x="4949133" y="5153134"/>
              <a:chExt cx="473529" cy="473529"/>
            </a:xfrm>
          </p:grpSpPr>
          <p:sp>
            <p:nvSpPr>
              <p:cNvPr id="15" name="Oval 16">
                <a:extLst>
                  <a:ext uri="{FF2B5EF4-FFF2-40B4-BE49-F238E27FC236}">
                    <a16:creationId xmlns:a16="http://schemas.microsoft.com/office/drawing/2014/main" id="{945D0E07-881F-4EB7-AAAB-2A33EC32BBD1}"/>
                  </a:ext>
                </a:extLst>
              </p:cNvPr>
              <p:cNvSpPr/>
              <p:nvPr/>
            </p:nvSpPr>
            <p:spPr>
              <a:xfrm>
                <a:off x="4949133" y="515313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6" name="TextBox 17">
                <a:extLst>
                  <a:ext uri="{FF2B5EF4-FFF2-40B4-BE49-F238E27FC236}">
                    <a16:creationId xmlns:a16="http://schemas.microsoft.com/office/drawing/2014/main" id="{76790B5A-3EF7-45B5-93CA-75AA576A1FB1}"/>
                  </a:ext>
                </a:extLst>
              </p:cNvPr>
              <p:cNvSpPr txBox="1"/>
              <p:nvPr/>
            </p:nvSpPr>
            <p:spPr>
              <a:xfrm>
                <a:off x="4958912" y="5205232"/>
                <a:ext cx="453971"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03</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12" name="Group 18">
              <a:extLst>
                <a:ext uri="{FF2B5EF4-FFF2-40B4-BE49-F238E27FC236}">
                  <a16:creationId xmlns:a16="http://schemas.microsoft.com/office/drawing/2014/main" id="{D4D73754-E708-479D-A96D-B937B22C5C26}"/>
                </a:ext>
              </a:extLst>
            </p:cNvPr>
            <p:cNvGrpSpPr/>
            <p:nvPr/>
          </p:nvGrpSpPr>
          <p:grpSpPr>
            <a:xfrm>
              <a:off x="6790223" y="5153134"/>
              <a:ext cx="473529" cy="473529"/>
              <a:chOff x="6790223" y="5153134"/>
              <a:chExt cx="473529" cy="473529"/>
            </a:xfrm>
          </p:grpSpPr>
          <p:sp>
            <p:nvSpPr>
              <p:cNvPr id="13" name="Oval 19">
                <a:extLst>
                  <a:ext uri="{FF2B5EF4-FFF2-40B4-BE49-F238E27FC236}">
                    <a16:creationId xmlns:a16="http://schemas.microsoft.com/office/drawing/2014/main" id="{B321D02A-B514-4E52-9B4C-15F0F5A6BA9E}"/>
                  </a:ext>
                </a:extLst>
              </p:cNvPr>
              <p:cNvSpPr/>
              <p:nvPr/>
            </p:nvSpPr>
            <p:spPr>
              <a:xfrm>
                <a:off x="6790223" y="515313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4" name="TextBox 20">
                <a:extLst>
                  <a:ext uri="{FF2B5EF4-FFF2-40B4-BE49-F238E27FC236}">
                    <a16:creationId xmlns:a16="http://schemas.microsoft.com/office/drawing/2014/main" id="{2421CBDF-86FE-4DB5-9E9C-169294849018}"/>
                  </a:ext>
                </a:extLst>
              </p:cNvPr>
              <p:cNvSpPr txBox="1"/>
              <p:nvPr/>
            </p:nvSpPr>
            <p:spPr>
              <a:xfrm>
                <a:off x="6800002" y="5205232"/>
                <a:ext cx="453970"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04</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sp>
        <p:nvSpPr>
          <p:cNvPr id="29" name="مربع نص 28">
            <a:extLst>
              <a:ext uri="{FF2B5EF4-FFF2-40B4-BE49-F238E27FC236}">
                <a16:creationId xmlns:a16="http://schemas.microsoft.com/office/drawing/2014/main" id="{3E9394D4-CDE4-4AA6-A7FB-C98461CE6326}"/>
              </a:ext>
            </a:extLst>
          </p:cNvPr>
          <p:cNvSpPr txBox="1"/>
          <p:nvPr/>
        </p:nvSpPr>
        <p:spPr>
          <a:xfrm>
            <a:off x="1035051" y="2223895"/>
            <a:ext cx="6155266" cy="369332"/>
          </a:xfrm>
          <a:prstGeom prst="rect">
            <a:avLst/>
          </a:prstGeom>
          <a:noFill/>
        </p:spPr>
        <p:txBody>
          <a:bodyPr wrap="square">
            <a:spAutoFit/>
          </a:bodyPr>
          <a:lstStyle/>
          <a:p>
            <a:r>
              <a:rPr lang="ar-SA" sz="1800" dirty="0">
                <a:effectLst/>
                <a:latin typeface="Calibri" panose="020F0502020204030204" pitchFamily="34" charset="0"/>
                <a:ea typeface="Calibri" panose="020F0502020204030204" pitchFamily="34" charset="0"/>
                <a:cs typeface="Arial" panose="020B0604020202020204" pitchFamily="34" charset="0"/>
              </a:rPr>
              <a:t>تسليم أسرع وأكثر موثوقية</a:t>
            </a:r>
            <a:endParaRPr lang="ar-EG" dirty="0"/>
          </a:p>
        </p:txBody>
      </p:sp>
      <p:sp>
        <p:nvSpPr>
          <p:cNvPr id="31" name="مربع نص 30">
            <a:extLst>
              <a:ext uri="{FF2B5EF4-FFF2-40B4-BE49-F238E27FC236}">
                <a16:creationId xmlns:a16="http://schemas.microsoft.com/office/drawing/2014/main" id="{C33D0D20-60CB-4CEB-9A3D-3CC9FDA4269A}"/>
              </a:ext>
            </a:extLst>
          </p:cNvPr>
          <p:cNvSpPr txBox="1"/>
          <p:nvPr/>
        </p:nvSpPr>
        <p:spPr>
          <a:xfrm>
            <a:off x="4916244" y="2155131"/>
            <a:ext cx="6155266" cy="369332"/>
          </a:xfrm>
          <a:prstGeom prst="rect">
            <a:avLst/>
          </a:prstGeom>
          <a:noFill/>
        </p:spPr>
        <p:txBody>
          <a:bodyPr wrap="square">
            <a:spAutoFit/>
          </a:bodyPr>
          <a:lstStyle/>
          <a:p>
            <a:pPr algn="r"/>
            <a:r>
              <a:rPr lang="ar-SA" sz="1800" dirty="0">
                <a:effectLst/>
                <a:latin typeface="Calibri" panose="020F0502020204030204" pitchFamily="34" charset="0"/>
                <a:ea typeface="Calibri" panose="020F0502020204030204" pitchFamily="34" charset="0"/>
                <a:cs typeface="Arial" panose="020B0604020202020204" pitchFamily="34" charset="0"/>
              </a:rPr>
              <a:t>دقة تلبية الطلبات</a:t>
            </a:r>
            <a:endParaRPr lang="ar-EG" dirty="0"/>
          </a:p>
        </p:txBody>
      </p:sp>
      <p:sp>
        <p:nvSpPr>
          <p:cNvPr id="33" name="مربع نص 32">
            <a:extLst>
              <a:ext uri="{FF2B5EF4-FFF2-40B4-BE49-F238E27FC236}">
                <a16:creationId xmlns:a16="http://schemas.microsoft.com/office/drawing/2014/main" id="{6E7BF184-DA51-4D80-A61F-C7064E0CE4E6}"/>
              </a:ext>
            </a:extLst>
          </p:cNvPr>
          <p:cNvSpPr txBox="1"/>
          <p:nvPr/>
        </p:nvSpPr>
        <p:spPr>
          <a:xfrm>
            <a:off x="467772" y="4301564"/>
            <a:ext cx="6155266" cy="369332"/>
          </a:xfrm>
          <a:prstGeom prst="rect">
            <a:avLst/>
          </a:prstGeom>
          <a:noFill/>
        </p:spPr>
        <p:txBody>
          <a:bodyPr wrap="square">
            <a:spAutoFit/>
          </a:bodyPr>
          <a:lstStyle/>
          <a:p>
            <a:r>
              <a:rPr lang="ar-SA" sz="1800" dirty="0">
                <a:effectLst/>
                <a:latin typeface="Calibri" panose="020F0502020204030204" pitchFamily="34" charset="0"/>
                <a:ea typeface="Calibri" panose="020F0502020204030204" pitchFamily="34" charset="0"/>
                <a:cs typeface="Arial" panose="020B0604020202020204" pitchFamily="34" charset="0"/>
              </a:rPr>
              <a:t>مرونة خيارات التسليم وخدمات ما بعد البيع</a:t>
            </a:r>
            <a:endParaRPr lang="ar-EG" dirty="0"/>
          </a:p>
        </p:txBody>
      </p:sp>
      <p:sp>
        <p:nvSpPr>
          <p:cNvPr id="35" name="مربع نص 34">
            <a:extLst>
              <a:ext uri="{FF2B5EF4-FFF2-40B4-BE49-F238E27FC236}">
                <a16:creationId xmlns:a16="http://schemas.microsoft.com/office/drawing/2014/main" id="{2FEDFA20-CDB7-46F7-9C42-1649F6568E3F}"/>
              </a:ext>
            </a:extLst>
          </p:cNvPr>
          <p:cNvSpPr txBox="1"/>
          <p:nvPr/>
        </p:nvSpPr>
        <p:spPr>
          <a:xfrm>
            <a:off x="5363634" y="4311176"/>
            <a:ext cx="6155266" cy="369332"/>
          </a:xfrm>
          <a:prstGeom prst="rect">
            <a:avLst/>
          </a:prstGeom>
          <a:noFill/>
        </p:spPr>
        <p:txBody>
          <a:bodyPr wrap="square">
            <a:spAutoFit/>
          </a:bodyPr>
          <a:lstStyle/>
          <a:p>
            <a:pPr algn="r"/>
            <a:r>
              <a:rPr lang="ar-SA" sz="1800" dirty="0">
                <a:effectLst/>
                <a:latin typeface="Calibri" panose="020F0502020204030204" pitchFamily="34" charset="0"/>
                <a:ea typeface="Calibri" panose="020F0502020204030204" pitchFamily="34" charset="0"/>
                <a:cs typeface="Arial" panose="020B0604020202020204" pitchFamily="34" charset="0"/>
              </a:rPr>
              <a:t>بناء ثقة وشفافية في العلاقة مع العملاء</a:t>
            </a:r>
            <a:endParaRPr lang="ar-EG" dirty="0"/>
          </a:p>
        </p:txBody>
      </p:sp>
      <p:sp>
        <p:nvSpPr>
          <p:cNvPr id="2" name="مربع نص 1">
            <a:extLst>
              <a:ext uri="{FF2B5EF4-FFF2-40B4-BE49-F238E27FC236}">
                <a16:creationId xmlns:a16="http://schemas.microsoft.com/office/drawing/2014/main" id="{317F63E6-246A-86D2-115A-8F956AE7BB3D}"/>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2630000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صورة 4">
            <a:extLst>
              <a:ext uri="{FF2B5EF4-FFF2-40B4-BE49-F238E27FC236}">
                <a16:creationId xmlns:a16="http://schemas.microsoft.com/office/drawing/2014/main" id="{863EC326-C848-433B-99EB-AB371178A0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4" name="Text Box 24">
            <a:extLst>
              <a:ext uri="{FF2B5EF4-FFF2-40B4-BE49-F238E27FC236}">
                <a16:creationId xmlns:a16="http://schemas.microsoft.com/office/drawing/2014/main" id="{47B7621C-77DF-4C23-82F1-5AFDD92F3D49}"/>
              </a:ext>
            </a:extLst>
          </p:cNvPr>
          <p:cNvSpPr txBox="1"/>
          <p:nvPr/>
        </p:nvSpPr>
        <p:spPr>
          <a:xfrm>
            <a:off x="0" y="1892089"/>
            <a:ext cx="6408420" cy="3628178"/>
          </a:xfrm>
          <a:prstGeom prst="rect">
            <a:avLst/>
          </a:prstGeom>
          <a:noFill/>
          <a:ln w="6350">
            <a:noFill/>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15000"/>
              </a:lnSpc>
              <a:spcAft>
                <a:spcPts val="1000"/>
              </a:spcAft>
            </a:pPr>
            <a:r>
              <a:rPr lang="ar-EG" sz="3600" b="1" dirty="0">
                <a:effectLst/>
                <a:latin typeface="Calibri" panose="020F0502020204030204" pitchFamily="34" charset="0"/>
                <a:ea typeface="Calibri" panose="020F0502020204030204" pitchFamily="34" charset="0"/>
                <a:cs typeface="Times New Roman" panose="02020603050405020304" pitchFamily="18" charset="0"/>
              </a:rPr>
              <a:t>اليوم التدريبي الأول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EG" sz="3600" b="1" dirty="0">
                <a:effectLst/>
                <a:latin typeface="Calibri" panose="020F0502020204030204" pitchFamily="34" charset="0"/>
                <a:ea typeface="Calibri" panose="020F0502020204030204" pitchFamily="34" charset="0"/>
                <a:cs typeface="Times New Roman" panose="02020603050405020304" pitchFamily="18" charset="0"/>
              </a:rPr>
              <a:t>الجلسة الثانية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SA" sz="3600" b="1" i="0" dirty="0">
                <a:effectLst/>
                <a:latin typeface="Calibri" panose="020F0502020204030204" pitchFamily="34" charset="0"/>
                <a:ea typeface="Calibri" panose="020F0502020204030204" pitchFamily="34" charset="0"/>
                <a:cs typeface="Arial" panose="020B0604020202020204" pitchFamily="34" charset="0"/>
              </a:rPr>
              <a:t>التخطيط والسياسات اللوجستية</a:t>
            </a:r>
            <a:endParaRPr lang="ar-EG" sz="3600" b="1" i="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SA" sz="3600" b="1" i="0" dirty="0">
                <a:effectLst/>
                <a:latin typeface="Calibri" panose="020F0502020204030204" pitchFamily="34" charset="0"/>
                <a:ea typeface="Calibri" panose="020F0502020204030204" pitchFamily="34" charset="0"/>
                <a:cs typeface="Arial" panose="020B0604020202020204" pitchFamily="34" charset="0"/>
              </a:rPr>
              <a:t> وإدارة الموردين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82BC1029-44CC-BCDD-4DF1-1107B46E36E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3486753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73986364-57BB-4AB3-AC53-736984E20238}"/>
              </a:ext>
            </a:extLst>
          </p:cNvPr>
          <p:cNvSpPr txBox="1"/>
          <p:nvPr/>
        </p:nvSpPr>
        <p:spPr>
          <a:xfrm>
            <a:off x="1698171" y="1609977"/>
            <a:ext cx="9922329" cy="3223190"/>
          </a:xfrm>
          <a:prstGeom prst="rect">
            <a:avLst/>
          </a:prstGeom>
          <a:noFill/>
        </p:spPr>
        <p:txBody>
          <a:bodyPr wrap="square">
            <a:spAutoFit/>
          </a:bodyPr>
          <a:lstStyle/>
          <a:p>
            <a:pPr algn="r" rtl="1">
              <a:lnSpc>
                <a:spcPct val="115000"/>
              </a:lnSpc>
              <a:spcAft>
                <a:spcPts val="1000"/>
              </a:spcAft>
            </a:pPr>
            <a:r>
              <a:rPr lang="ar-SA" sz="1800" b="1" dirty="0">
                <a:solidFill>
                  <a:srgbClr val="17848A"/>
                </a:solidFill>
                <a:effectLst/>
                <a:latin typeface="Calibri" panose="020F0502020204030204" pitchFamily="34" charset="0"/>
                <a:ea typeface="Times New Roman" panose="02020603050405020304" pitchFamily="18" charset="0"/>
                <a:cs typeface="Arial" panose="020B0604020202020204" pitchFamily="34" charset="0"/>
              </a:rPr>
              <a:t>التخطيط الاستراتيجي لسلسلة الإمداد وأهدافه.</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3309938" algn="just" rtl="1">
              <a:lnSpc>
                <a:spcPct val="200000"/>
              </a:lnSpc>
            </a:pPr>
            <a:r>
              <a:rPr lang="ar-SA" sz="1800" b="1" dirty="0">
                <a:effectLst/>
                <a:latin typeface="Calibri" panose="020F0502020204030204" pitchFamily="34" charset="0"/>
                <a:ea typeface="Calibri" panose="020F0502020204030204" pitchFamily="34" charset="0"/>
                <a:cs typeface="Arial" panose="020B0604020202020204" pitchFamily="34" charset="0"/>
              </a:rPr>
              <a:t>في ظل بيئة أعمال تتسم بالتقلبات الاقتصادية، التنافسية الشرسة، والابتكارات التقنية المتسارعة، أصبح التخطيط الاستراتيجي لسلسلة الإمداد أحد أهم مكونات الإدارة الحديثة. فهو ليس مجرد نشاط دوري يحدد مسار العمليات التشغيلية، بل عملية تحليلية وتطويرية طويلة المدى تهدف إلى تصميم شبكة إمداد مرنة وفعّالة قادرة على الاستجابة للتغيرات المفاجئة في الأسواق العالمية.</a:t>
            </a:r>
            <a:endParaRPr lang="ar-EG" b="1" dirty="0"/>
          </a:p>
        </p:txBody>
      </p:sp>
      <p:sp>
        <p:nvSpPr>
          <p:cNvPr id="2" name="مربع نص 1">
            <a:extLst>
              <a:ext uri="{FF2B5EF4-FFF2-40B4-BE49-F238E27FC236}">
                <a16:creationId xmlns:a16="http://schemas.microsoft.com/office/drawing/2014/main" id="{B4C0AA06-8189-2D14-824C-4D24743972CB}"/>
              </a:ext>
            </a:extLst>
          </p:cNvPr>
          <p:cNvSpPr txBox="1"/>
          <p:nvPr/>
        </p:nvSpPr>
        <p:spPr>
          <a:xfrm>
            <a:off x="464457" y="6444343"/>
            <a:ext cx="2600905" cy="307777"/>
          </a:xfrm>
          <a:prstGeom prst="rect">
            <a:avLst/>
          </a:prstGeom>
          <a:noFill/>
        </p:spPr>
        <p:txBody>
          <a:bodyPr wrap="none" rtlCol="0">
            <a:spAutoFit/>
          </a:bodyPr>
          <a:lstStyle/>
          <a:p>
            <a:r>
              <a:rPr lang="en-US" sz="1400" spc="190" dirty="0">
                <a:hlinkClick r:id="rId3"/>
              </a:rPr>
              <a:t>www.dawliatraining.com</a:t>
            </a:r>
            <a:r>
              <a:rPr lang="en-US" sz="1400" spc="190" dirty="0"/>
              <a:t> </a:t>
            </a:r>
          </a:p>
        </p:txBody>
      </p:sp>
    </p:spTree>
    <p:extLst>
      <p:ext uri="{BB962C8B-B14F-4D97-AF65-F5344CB8AC3E}">
        <p14:creationId xmlns:p14="http://schemas.microsoft.com/office/powerpoint/2010/main" val="6997885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مربع نص 6">
            <a:extLst>
              <a:ext uri="{FF2B5EF4-FFF2-40B4-BE49-F238E27FC236}">
                <a16:creationId xmlns:a16="http://schemas.microsoft.com/office/drawing/2014/main" id="{C5F0B315-D4E5-4D08-90B0-8D80A0F12B63}"/>
              </a:ext>
            </a:extLst>
          </p:cNvPr>
          <p:cNvSpPr txBox="1"/>
          <p:nvPr/>
        </p:nvSpPr>
        <p:spPr>
          <a:xfrm>
            <a:off x="554567" y="1708348"/>
            <a:ext cx="10447262" cy="3111621"/>
          </a:xfrm>
          <a:prstGeom prst="rect">
            <a:avLst/>
          </a:prstGeom>
          <a:noFill/>
        </p:spPr>
        <p:txBody>
          <a:bodyPr wrap="square">
            <a:spAutoFit/>
          </a:bodyPr>
          <a:lstStyle/>
          <a:p>
            <a:pPr algn="r" rtl="1">
              <a:lnSpc>
                <a:spcPct val="115000"/>
              </a:lnSpc>
              <a:spcBef>
                <a:spcPts val="800"/>
              </a:spcBef>
              <a:spcAft>
                <a:spcPts val="400"/>
              </a:spcAft>
            </a:pPr>
            <a:r>
              <a:rPr lang="ar-SA" sz="1800" b="1" dirty="0">
                <a:solidFill>
                  <a:srgbClr val="17848A"/>
                </a:solidFill>
                <a:effectLst/>
                <a:latin typeface="Calibri" panose="020F0502020204030204" pitchFamily="34" charset="0"/>
                <a:ea typeface="Times New Roman" panose="02020603050405020304" pitchFamily="18" charset="0"/>
                <a:cs typeface="Times New Roman" panose="02020603050405020304" pitchFamily="18" charset="0"/>
              </a:rPr>
              <a:t>مفهوم التخطيط الاستراتيجي لسلسلة الإمداد</a:t>
            </a:r>
            <a:endParaRPr lang="en-US" sz="1800" b="1" dirty="0">
              <a:solidFill>
                <a:srgbClr val="17848A"/>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251200" algn="just" rtl="1">
              <a:lnSpc>
                <a:spcPct val="250000"/>
              </a:lnSpc>
            </a:pPr>
            <a:r>
              <a:rPr lang="ar-SA" sz="1800" b="1" dirty="0">
                <a:effectLst/>
                <a:latin typeface="Calibri" panose="020F0502020204030204" pitchFamily="34" charset="0"/>
                <a:ea typeface="Calibri" panose="020F0502020204030204" pitchFamily="34" charset="0"/>
                <a:cs typeface="Arial" panose="020B0604020202020204" pitchFamily="34" charset="0"/>
              </a:rPr>
              <a:t>يُعرَّف التخطيط الاستراتيجي لسلسلة الإمداد بأنه عملية شاملة لتصميم وتنسيق جميع عناصر السلسلة على المدى الطويل، بما في ذلك اختيار الموردين، مواقع الإنتاج، مراكز التوزيع، مستويات المخزون، وسياسات النقل، مع الأخذ في الاعتبار توقعات الطلب، توافر الموارد، والتطورات التكنولوجية</a:t>
            </a:r>
            <a:endParaRPr lang="ar-EG" b="1" dirty="0"/>
          </a:p>
        </p:txBody>
      </p:sp>
      <p:sp>
        <p:nvSpPr>
          <p:cNvPr id="2" name="مربع نص 1">
            <a:extLst>
              <a:ext uri="{FF2B5EF4-FFF2-40B4-BE49-F238E27FC236}">
                <a16:creationId xmlns:a16="http://schemas.microsoft.com/office/drawing/2014/main" id="{A040488C-D0FC-40BD-C377-E0BC8AF57F05}"/>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541680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3A2FED68-1449-4F0A-9E9F-B523E8F415AA}"/>
              </a:ext>
            </a:extLst>
          </p:cNvPr>
          <p:cNvSpPr txBox="1"/>
          <p:nvPr/>
        </p:nvSpPr>
        <p:spPr>
          <a:xfrm>
            <a:off x="3018367" y="435425"/>
            <a:ext cx="6155266" cy="556434"/>
          </a:xfrm>
          <a:prstGeom prst="rect">
            <a:avLst/>
          </a:prstGeom>
          <a:noFill/>
        </p:spPr>
        <p:txBody>
          <a:bodyPr wrap="square">
            <a:spAutoFit/>
          </a:bodyPr>
          <a:lstStyle/>
          <a:p>
            <a:pPr algn="ctr" rtl="1">
              <a:lnSpc>
                <a:spcPct val="115000"/>
              </a:lnSpc>
              <a:spcBef>
                <a:spcPts val="800"/>
              </a:spcBef>
              <a:spcAft>
                <a:spcPts val="400"/>
              </a:spcAft>
            </a:pPr>
            <a:r>
              <a:rPr lang="ar-SA" sz="2800" b="1" dirty="0">
                <a:effectLst/>
                <a:latin typeface="Calibri" panose="020F0502020204030204" pitchFamily="34" charset="0"/>
                <a:ea typeface="Times New Roman" panose="02020603050405020304" pitchFamily="18" charset="0"/>
                <a:cs typeface="Times New Roman" panose="02020603050405020304" pitchFamily="18" charset="0"/>
              </a:rPr>
              <a:t>أهداف التخطيط الاستراتيجي لسلسلة الإمداد</a:t>
            </a:r>
            <a:endParaRPr lang="en-US" sz="2800" b="1"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7" name="Group 29">
            <a:extLst>
              <a:ext uri="{FF2B5EF4-FFF2-40B4-BE49-F238E27FC236}">
                <a16:creationId xmlns:a16="http://schemas.microsoft.com/office/drawing/2014/main" id="{80F273C5-50A6-404A-B008-89EFCCC83990}"/>
              </a:ext>
            </a:extLst>
          </p:cNvPr>
          <p:cNvGrpSpPr/>
          <p:nvPr/>
        </p:nvGrpSpPr>
        <p:grpSpPr>
          <a:xfrm>
            <a:off x="660642" y="1690688"/>
            <a:ext cx="10856839" cy="4183331"/>
            <a:chOff x="417802" y="1832160"/>
            <a:chExt cx="10856839" cy="4183331"/>
          </a:xfrm>
        </p:grpSpPr>
        <p:sp>
          <p:nvSpPr>
            <p:cNvPr id="8" name="Oval 28">
              <a:extLst>
                <a:ext uri="{FF2B5EF4-FFF2-40B4-BE49-F238E27FC236}">
                  <a16:creationId xmlns:a16="http://schemas.microsoft.com/office/drawing/2014/main" id="{AFAB65F1-1089-4747-8A5B-E55802BD7897}"/>
                </a:ext>
              </a:extLst>
            </p:cNvPr>
            <p:cNvSpPr/>
            <p:nvPr/>
          </p:nvSpPr>
          <p:spPr>
            <a:xfrm>
              <a:off x="6961983" y="184043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9" name="Group 2">
              <a:extLst>
                <a:ext uri="{FF2B5EF4-FFF2-40B4-BE49-F238E27FC236}">
                  <a16:creationId xmlns:a16="http://schemas.microsoft.com/office/drawing/2014/main" id="{A75C7BE3-AFA3-4B14-89C6-5F76FF7DF09C}"/>
                </a:ext>
              </a:extLst>
            </p:cNvPr>
            <p:cNvGrpSpPr/>
            <p:nvPr/>
          </p:nvGrpSpPr>
          <p:grpSpPr>
            <a:xfrm>
              <a:off x="417802" y="1832160"/>
              <a:ext cx="10856839" cy="4183331"/>
              <a:chOff x="417802" y="1832160"/>
              <a:chExt cx="10856839" cy="4183331"/>
            </a:xfrm>
          </p:grpSpPr>
          <p:sp>
            <p:nvSpPr>
              <p:cNvPr id="10" name="Oval 3">
                <a:extLst>
                  <a:ext uri="{FF2B5EF4-FFF2-40B4-BE49-F238E27FC236}">
                    <a16:creationId xmlns:a16="http://schemas.microsoft.com/office/drawing/2014/main" id="{6A360A43-6C6A-4CA8-9198-16A336FBF749}"/>
                  </a:ext>
                </a:extLst>
              </p:cNvPr>
              <p:cNvSpPr/>
              <p:nvPr/>
            </p:nvSpPr>
            <p:spPr>
              <a:xfrm>
                <a:off x="4128416" y="1832160"/>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11" name="Group 4">
                <a:extLst>
                  <a:ext uri="{FF2B5EF4-FFF2-40B4-BE49-F238E27FC236}">
                    <a16:creationId xmlns:a16="http://schemas.microsoft.com/office/drawing/2014/main" id="{FC899952-B112-499F-8CF8-B26B0F0CEAA2}"/>
                  </a:ext>
                </a:extLst>
              </p:cNvPr>
              <p:cNvGrpSpPr/>
              <p:nvPr/>
            </p:nvGrpSpPr>
            <p:grpSpPr>
              <a:xfrm>
                <a:off x="417802" y="1939211"/>
                <a:ext cx="10856839" cy="4076280"/>
                <a:chOff x="417802" y="1939211"/>
                <a:chExt cx="10856839" cy="4076280"/>
              </a:xfrm>
            </p:grpSpPr>
            <p:sp>
              <p:nvSpPr>
                <p:cNvPr id="12" name="Oval 5">
                  <a:extLst>
                    <a:ext uri="{FF2B5EF4-FFF2-40B4-BE49-F238E27FC236}">
                      <a16:creationId xmlns:a16="http://schemas.microsoft.com/office/drawing/2014/main" id="{F7DCD8A4-529D-4F86-8B04-D10AA272C5A6}"/>
                    </a:ext>
                  </a:extLst>
                </p:cNvPr>
                <p:cNvSpPr/>
                <p:nvPr/>
              </p:nvSpPr>
              <p:spPr>
                <a:xfrm>
                  <a:off x="5120984" y="2979684"/>
                  <a:ext cx="1872208" cy="1872208"/>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3" name="Oval 6">
                  <a:extLst>
                    <a:ext uri="{FF2B5EF4-FFF2-40B4-BE49-F238E27FC236}">
                      <a16:creationId xmlns:a16="http://schemas.microsoft.com/office/drawing/2014/main" id="{43DB815F-B0C7-4D01-AC04-132DA8AE51C1}"/>
                    </a:ext>
                  </a:extLst>
                </p:cNvPr>
                <p:cNvSpPr/>
                <p:nvPr/>
              </p:nvSpPr>
              <p:spPr>
                <a:xfrm>
                  <a:off x="7713272" y="3455774"/>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Oval 7">
                  <a:extLst>
                    <a:ext uri="{FF2B5EF4-FFF2-40B4-BE49-F238E27FC236}">
                      <a16:creationId xmlns:a16="http://schemas.microsoft.com/office/drawing/2014/main" id="{0E930C64-3A37-4A77-8B6D-B388AF012DDC}"/>
                    </a:ext>
                  </a:extLst>
                </p:cNvPr>
                <p:cNvSpPr/>
                <p:nvPr/>
              </p:nvSpPr>
              <p:spPr>
                <a:xfrm>
                  <a:off x="6973736" y="507938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cxnSp>
              <p:nvCxnSpPr>
                <p:cNvPr id="15" name="Straight Connector 8">
                  <a:extLst>
                    <a:ext uri="{FF2B5EF4-FFF2-40B4-BE49-F238E27FC236}">
                      <a16:creationId xmlns:a16="http://schemas.microsoft.com/office/drawing/2014/main" id="{8214DF17-356C-4748-BFFB-674E64B47E5F}"/>
                    </a:ext>
                  </a:extLst>
                </p:cNvPr>
                <p:cNvCxnSpPr>
                  <a:endCxn id="12" idx="7"/>
                </p:cNvCxnSpPr>
                <p:nvPr/>
              </p:nvCxnSpPr>
              <p:spPr>
                <a:xfrm flipH="1">
                  <a:off x="6719013" y="2631175"/>
                  <a:ext cx="391812" cy="6226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9">
                  <a:extLst>
                    <a:ext uri="{FF2B5EF4-FFF2-40B4-BE49-F238E27FC236}">
                      <a16:creationId xmlns:a16="http://schemas.microsoft.com/office/drawing/2014/main" id="{9BFBF986-F8F8-4783-BAE6-EF588F9BF9AC}"/>
                    </a:ext>
                  </a:extLst>
                </p:cNvPr>
                <p:cNvCxnSpPr>
                  <a:stCxn id="13" idx="2"/>
                  <a:endCxn id="12" idx="6"/>
                </p:cNvCxnSpPr>
                <p:nvPr/>
              </p:nvCxnSpPr>
              <p:spPr>
                <a:xfrm flipH="1" flipV="1">
                  <a:off x="6993192" y="3915788"/>
                  <a:ext cx="720080" cy="80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0">
                  <a:extLst>
                    <a:ext uri="{FF2B5EF4-FFF2-40B4-BE49-F238E27FC236}">
                      <a16:creationId xmlns:a16="http://schemas.microsoft.com/office/drawing/2014/main" id="{C1B579E9-142A-4CD5-BB66-9AEE01EE6C51}"/>
                    </a:ext>
                  </a:extLst>
                </p:cNvPr>
                <p:cNvCxnSpPr>
                  <a:cxnSpLocks/>
                  <a:stCxn id="14" idx="1"/>
                  <a:endCxn id="12" idx="5"/>
                </p:cNvCxnSpPr>
                <p:nvPr/>
              </p:nvCxnSpPr>
              <p:spPr>
                <a:xfrm flipH="1" flipV="1">
                  <a:off x="6719013" y="4577714"/>
                  <a:ext cx="391812" cy="6387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Oval 11">
                  <a:extLst>
                    <a:ext uri="{FF2B5EF4-FFF2-40B4-BE49-F238E27FC236}">
                      <a16:creationId xmlns:a16="http://schemas.microsoft.com/office/drawing/2014/main" id="{E7856DC6-B497-494B-AEC3-D1FC3A0F40A4}"/>
                    </a:ext>
                  </a:extLst>
                </p:cNvPr>
                <p:cNvSpPr/>
                <p:nvPr/>
              </p:nvSpPr>
              <p:spPr>
                <a:xfrm>
                  <a:off x="3464800" y="3455774"/>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9" name="Oval 12">
                  <a:extLst>
                    <a:ext uri="{FF2B5EF4-FFF2-40B4-BE49-F238E27FC236}">
                      <a16:creationId xmlns:a16="http://schemas.microsoft.com/office/drawing/2014/main" id="{E83D6FD9-E3E9-421B-AAE7-4CD92A2DBE91}"/>
                    </a:ext>
                  </a:extLst>
                </p:cNvPr>
                <p:cNvSpPr/>
                <p:nvPr/>
              </p:nvSpPr>
              <p:spPr>
                <a:xfrm>
                  <a:off x="4128416" y="507938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cxnSp>
              <p:nvCxnSpPr>
                <p:cNvPr id="20" name="Straight Connector 13">
                  <a:extLst>
                    <a:ext uri="{FF2B5EF4-FFF2-40B4-BE49-F238E27FC236}">
                      <a16:creationId xmlns:a16="http://schemas.microsoft.com/office/drawing/2014/main" id="{167E884E-B75C-4086-87BD-39225AA04107}"/>
                    </a:ext>
                  </a:extLst>
                </p:cNvPr>
                <p:cNvCxnSpPr>
                  <a:stCxn id="10" idx="5"/>
                  <a:endCxn id="12" idx="1"/>
                </p:cNvCxnSpPr>
                <p:nvPr/>
              </p:nvCxnSpPr>
              <p:spPr>
                <a:xfrm>
                  <a:off x="4927431" y="2631175"/>
                  <a:ext cx="467732" cy="6226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14">
                  <a:extLst>
                    <a:ext uri="{FF2B5EF4-FFF2-40B4-BE49-F238E27FC236}">
                      <a16:creationId xmlns:a16="http://schemas.microsoft.com/office/drawing/2014/main" id="{CA17A26A-89F0-4082-BA0A-EAC3AAC41580}"/>
                    </a:ext>
                  </a:extLst>
                </p:cNvPr>
                <p:cNvCxnSpPr>
                  <a:stCxn id="18" idx="6"/>
                  <a:endCxn id="12" idx="2"/>
                </p:cNvCxnSpPr>
                <p:nvPr/>
              </p:nvCxnSpPr>
              <p:spPr>
                <a:xfrm flipV="1">
                  <a:off x="4400904" y="3915788"/>
                  <a:ext cx="720080" cy="80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5">
                  <a:extLst>
                    <a:ext uri="{FF2B5EF4-FFF2-40B4-BE49-F238E27FC236}">
                      <a16:creationId xmlns:a16="http://schemas.microsoft.com/office/drawing/2014/main" id="{BAF985E2-A174-4BDD-8ED1-A0F29521C79C}"/>
                    </a:ext>
                  </a:extLst>
                </p:cNvPr>
                <p:cNvCxnSpPr>
                  <a:stCxn id="19" idx="7"/>
                  <a:endCxn id="12" idx="3"/>
                </p:cNvCxnSpPr>
                <p:nvPr/>
              </p:nvCxnSpPr>
              <p:spPr>
                <a:xfrm flipV="1">
                  <a:off x="4927431" y="4577714"/>
                  <a:ext cx="467732" cy="6387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16">
                  <a:extLst>
                    <a:ext uri="{FF2B5EF4-FFF2-40B4-BE49-F238E27FC236}">
                      <a16:creationId xmlns:a16="http://schemas.microsoft.com/office/drawing/2014/main" id="{8F50BC08-6EA2-41A6-9484-3FCEB703D2E9}"/>
                    </a:ext>
                  </a:extLst>
                </p:cNvPr>
                <p:cNvSpPr txBox="1"/>
                <p:nvPr/>
              </p:nvSpPr>
              <p:spPr>
                <a:xfrm>
                  <a:off x="8862233" y="3721226"/>
                  <a:ext cx="2305876" cy="369332"/>
                </a:xfrm>
                <a:prstGeom prst="rect">
                  <a:avLst/>
                </a:prstGeom>
                <a:noFill/>
              </p:spPr>
              <p:txBody>
                <a:bodyPr wrap="square" rtlCol="0">
                  <a:spAutoFit/>
                </a:bodyPr>
                <a:lstStyle/>
                <a:p>
                  <a:pPr algn="ctr"/>
                  <a:r>
                    <a:rPr lang="ar-SA" sz="1800" dirty="0">
                      <a:effectLst/>
                      <a:latin typeface="Calibri" panose="020F0502020204030204" pitchFamily="34" charset="0"/>
                      <a:ea typeface="Times New Roman" panose="02020603050405020304" pitchFamily="18" charset="0"/>
                      <a:cs typeface="Arial" panose="020B0604020202020204" pitchFamily="34" charset="0"/>
                    </a:rPr>
                    <a:t>مواءمة العرض مع الطلب</a:t>
                  </a:r>
                  <a:endParaRPr lang="ko-KR" altLang="en-US" dirty="0">
                    <a:solidFill>
                      <a:schemeClr val="tx1">
                        <a:lumMod val="75000"/>
                        <a:lumOff val="25000"/>
                      </a:schemeClr>
                    </a:solidFill>
                    <a:latin typeface="Bahij TheSansArabic Plain" panose="02040503050201020203" pitchFamily="18" charset="-78"/>
                    <a:cs typeface="Bahij TheSansArabic Plain" panose="02040503050201020203" pitchFamily="18" charset="-78"/>
                  </a:endParaRPr>
                </a:p>
              </p:txBody>
            </p:sp>
            <p:sp>
              <p:nvSpPr>
                <p:cNvPr id="24" name="TextBox 17">
                  <a:extLst>
                    <a:ext uri="{FF2B5EF4-FFF2-40B4-BE49-F238E27FC236}">
                      <a16:creationId xmlns:a16="http://schemas.microsoft.com/office/drawing/2014/main" id="{4E0F0E8F-3EAE-40BB-ACD8-968E099FDF51}"/>
                    </a:ext>
                  </a:extLst>
                </p:cNvPr>
                <p:cNvSpPr txBox="1"/>
                <p:nvPr/>
              </p:nvSpPr>
              <p:spPr>
                <a:xfrm>
                  <a:off x="8032482" y="2027199"/>
                  <a:ext cx="3242159" cy="390684"/>
                </a:xfrm>
                <a:prstGeom prst="rect">
                  <a:avLst/>
                </a:prstGeom>
                <a:noFill/>
              </p:spPr>
              <p:txBody>
                <a:bodyPr wrap="square" rtlCol="0">
                  <a:spAutoFit/>
                </a:bodyPr>
                <a:lstStyle/>
                <a:p>
                  <a:pPr algn="ctr" rtl="1">
                    <a:lnSpc>
                      <a:spcPct val="115000"/>
                    </a:lnSpc>
                    <a:spcBef>
                      <a:spcPts val="400"/>
                    </a:spcBef>
                    <a:spcAft>
                      <a:spcPts val="200"/>
                    </a:spcAft>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بناء ميزة تنافسية مستدامة</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5" name="TextBox 18">
                  <a:extLst>
                    <a:ext uri="{FF2B5EF4-FFF2-40B4-BE49-F238E27FC236}">
                      <a16:creationId xmlns:a16="http://schemas.microsoft.com/office/drawing/2014/main" id="{FC3C3645-915E-4AC6-BCE0-782A8B0BDB1A}"/>
                    </a:ext>
                  </a:extLst>
                </p:cNvPr>
                <p:cNvSpPr txBox="1"/>
                <p:nvPr/>
              </p:nvSpPr>
              <p:spPr>
                <a:xfrm>
                  <a:off x="8291087" y="5406793"/>
                  <a:ext cx="2718273" cy="369332"/>
                </a:xfrm>
                <a:prstGeom prst="rect">
                  <a:avLst/>
                </a:prstGeom>
                <a:noFill/>
              </p:spPr>
              <p:txBody>
                <a:bodyPr wrap="square" rtlCol="0">
                  <a:spAutoFit/>
                </a:bodyPr>
                <a:lstStyle/>
                <a:p>
                  <a:pPr algn="ctr"/>
                  <a:r>
                    <a:rPr lang="ar-SA" sz="1800" dirty="0">
                      <a:effectLst/>
                      <a:latin typeface="Calibri" panose="020F0502020204030204" pitchFamily="34" charset="0"/>
                      <a:ea typeface="Times New Roman" panose="02020603050405020304" pitchFamily="18" charset="0"/>
                      <a:cs typeface="Arial" panose="020B0604020202020204" pitchFamily="34" charset="0"/>
                    </a:rPr>
                    <a:t>إدارة المخاطر وتعزيز المرونة</a:t>
                  </a:r>
                  <a:endParaRPr lang="ko-KR" altLang="en-US" dirty="0">
                    <a:solidFill>
                      <a:schemeClr val="tx1">
                        <a:lumMod val="75000"/>
                        <a:lumOff val="25000"/>
                      </a:schemeClr>
                    </a:solidFill>
                    <a:latin typeface="Bahij TheSansArabic Plain" panose="02040503050201020203" pitchFamily="18" charset="-78"/>
                    <a:cs typeface="Bahij TheSansArabic Plain" panose="02040503050201020203" pitchFamily="18" charset="-78"/>
                  </a:endParaRPr>
                </a:p>
              </p:txBody>
            </p:sp>
            <p:sp>
              <p:nvSpPr>
                <p:cNvPr id="26" name="TextBox 19">
                  <a:extLst>
                    <a:ext uri="{FF2B5EF4-FFF2-40B4-BE49-F238E27FC236}">
                      <a16:creationId xmlns:a16="http://schemas.microsoft.com/office/drawing/2014/main" id="{4DFAA4A1-45B2-4594-96F9-918202E9F71F}"/>
                    </a:ext>
                  </a:extLst>
                </p:cNvPr>
                <p:cNvSpPr txBox="1"/>
                <p:nvPr/>
              </p:nvSpPr>
              <p:spPr>
                <a:xfrm>
                  <a:off x="951286" y="5362773"/>
                  <a:ext cx="2795707" cy="390684"/>
                </a:xfrm>
                <a:prstGeom prst="rect">
                  <a:avLst/>
                </a:prstGeom>
                <a:noFill/>
              </p:spPr>
              <p:txBody>
                <a:bodyPr wrap="square" rtlCol="0">
                  <a:spAutoFit/>
                </a:bodyPr>
                <a:lstStyle/>
                <a:p>
                  <a:pPr algn="ctr" rtl="1">
                    <a:lnSpc>
                      <a:spcPct val="115000"/>
                    </a:lnSpc>
                    <a:spcAft>
                      <a:spcPts val="10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دعم الابتكار والتطوير التقني</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7" name="TextBox 20">
                  <a:extLst>
                    <a:ext uri="{FF2B5EF4-FFF2-40B4-BE49-F238E27FC236}">
                      <a16:creationId xmlns:a16="http://schemas.microsoft.com/office/drawing/2014/main" id="{99CD1249-9C86-49D1-8B43-9AF08D15020F}"/>
                    </a:ext>
                  </a:extLst>
                </p:cNvPr>
                <p:cNvSpPr txBox="1"/>
                <p:nvPr/>
              </p:nvSpPr>
              <p:spPr>
                <a:xfrm>
                  <a:off x="417802" y="3612384"/>
                  <a:ext cx="2751807" cy="646331"/>
                </a:xfrm>
                <a:prstGeom prst="rect">
                  <a:avLst/>
                </a:prstGeom>
                <a:noFill/>
              </p:spPr>
              <p:txBody>
                <a:bodyPr wrap="square" rtlCol="0">
                  <a:spAutoFit/>
                </a:bodyPr>
                <a:lstStyle/>
                <a:p>
                  <a:pPr algn="ctr"/>
                  <a:r>
                    <a:rPr lang="ar-SA" sz="1800" dirty="0">
                      <a:effectLst/>
                      <a:latin typeface="Calibri" panose="020F0502020204030204" pitchFamily="34" charset="0"/>
                      <a:ea typeface="Times New Roman" panose="02020603050405020304" pitchFamily="18" charset="0"/>
                      <a:cs typeface="Arial" panose="020B0604020202020204" pitchFamily="34" charset="0"/>
                    </a:rPr>
                    <a:t>تعزيز الاستدامة والمسؤولية المجتمعية</a:t>
                  </a:r>
                  <a:endParaRPr lang="ko-KR" altLang="en-US" dirty="0">
                    <a:solidFill>
                      <a:schemeClr val="tx1">
                        <a:lumMod val="75000"/>
                        <a:lumOff val="25000"/>
                      </a:schemeClr>
                    </a:solidFill>
                    <a:latin typeface="Bahij TheSansArabic Plain" panose="02040503050201020203" pitchFamily="18" charset="-78"/>
                    <a:cs typeface="Bahij TheSansArabic Plain" panose="02040503050201020203" pitchFamily="18" charset="-78"/>
                  </a:endParaRPr>
                </a:p>
              </p:txBody>
            </p:sp>
            <p:sp>
              <p:nvSpPr>
                <p:cNvPr id="28" name="TextBox 21">
                  <a:extLst>
                    <a:ext uri="{FF2B5EF4-FFF2-40B4-BE49-F238E27FC236}">
                      <a16:creationId xmlns:a16="http://schemas.microsoft.com/office/drawing/2014/main" id="{25C552F9-08FC-4FED-88C3-1AFFF4791374}"/>
                    </a:ext>
                  </a:extLst>
                </p:cNvPr>
                <p:cNvSpPr txBox="1"/>
                <p:nvPr/>
              </p:nvSpPr>
              <p:spPr>
                <a:xfrm>
                  <a:off x="650263" y="1939211"/>
                  <a:ext cx="2964664" cy="709233"/>
                </a:xfrm>
                <a:prstGeom prst="rect">
                  <a:avLst/>
                </a:prstGeom>
                <a:noFill/>
              </p:spPr>
              <p:txBody>
                <a:bodyPr wrap="square" rtlCol="0">
                  <a:spAutoFit/>
                </a:bodyPr>
                <a:lstStyle/>
                <a:p>
                  <a:pPr algn="ctr" rtl="1">
                    <a:lnSpc>
                      <a:spcPct val="115000"/>
                    </a:lnSpc>
                    <a:spcBef>
                      <a:spcPts val="400"/>
                    </a:spcBef>
                    <a:spcAft>
                      <a:spcPts val="200"/>
                    </a:spcAft>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تحسين تدفق المعلومات وتكامل الشركاء</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9" name="Parallelogram 15">
                  <a:extLst>
                    <a:ext uri="{FF2B5EF4-FFF2-40B4-BE49-F238E27FC236}">
                      <a16:creationId xmlns:a16="http://schemas.microsoft.com/office/drawing/2014/main" id="{82FDE1B7-3207-4C0E-A69E-D69818AD95EC}"/>
                    </a:ext>
                  </a:extLst>
                </p:cNvPr>
                <p:cNvSpPr/>
                <p:nvPr/>
              </p:nvSpPr>
              <p:spPr>
                <a:xfrm flipH="1">
                  <a:off x="8002488" y="3756714"/>
                  <a:ext cx="357672" cy="357672"/>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0" name="Rectangle 30">
                  <a:extLst>
                    <a:ext uri="{FF2B5EF4-FFF2-40B4-BE49-F238E27FC236}">
                      <a16:creationId xmlns:a16="http://schemas.microsoft.com/office/drawing/2014/main" id="{A643AA01-C4DD-4C38-9244-DBBF00C1DDDD}"/>
                    </a:ext>
                  </a:extLst>
                </p:cNvPr>
                <p:cNvSpPr/>
                <p:nvPr/>
              </p:nvSpPr>
              <p:spPr>
                <a:xfrm>
                  <a:off x="7281148" y="5394824"/>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1" name="Rounded Rectangle 32">
                  <a:extLst>
                    <a:ext uri="{FF2B5EF4-FFF2-40B4-BE49-F238E27FC236}">
                      <a16:creationId xmlns:a16="http://schemas.microsoft.com/office/drawing/2014/main" id="{698D55E6-DE6F-4016-A318-545856837802}"/>
                    </a:ext>
                  </a:extLst>
                </p:cNvPr>
                <p:cNvSpPr/>
                <p:nvPr/>
              </p:nvSpPr>
              <p:spPr>
                <a:xfrm>
                  <a:off x="3754777" y="3777818"/>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2" name="Rectangle 16">
                  <a:extLst>
                    <a:ext uri="{FF2B5EF4-FFF2-40B4-BE49-F238E27FC236}">
                      <a16:creationId xmlns:a16="http://schemas.microsoft.com/office/drawing/2014/main" id="{56EF1261-F04E-4C31-8809-505020B79D91}"/>
                    </a:ext>
                  </a:extLst>
                </p:cNvPr>
                <p:cNvSpPr/>
                <p:nvPr/>
              </p:nvSpPr>
              <p:spPr>
                <a:xfrm rot="2700000">
                  <a:off x="7317740" y="2056376"/>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3" name="Rectangle 9">
                  <a:extLst>
                    <a:ext uri="{FF2B5EF4-FFF2-40B4-BE49-F238E27FC236}">
                      <a16:creationId xmlns:a16="http://schemas.microsoft.com/office/drawing/2014/main" id="{2C650CE7-69FE-4196-B0EC-C74408AC7547}"/>
                    </a:ext>
                  </a:extLst>
                </p:cNvPr>
                <p:cNvSpPr/>
                <p:nvPr/>
              </p:nvSpPr>
              <p:spPr>
                <a:xfrm>
                  <a:off x="4430536" y="2148243"/>
                  <a:ext cx="329463" cy="30840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4" name="Frame 17">
                  <a:extLst>
                    <a:ext uri="{FF2B5EF4-FFF2-40B4-BE49-F238E27FC236}">
                      <a16:creationId xmlns:a16="http://schemas.microsoft.com/office/drawing/2014/main" id="{5F62E5ED-D4F8-4D70-8014-E1563CB5C66F}"/>
                    </a:ext>
                  </a:extLst>
                </p:cNvPr>
                <p:cNvSpPr/>
                <p:nvPr/>
              </p:nvSpPr>
              <p:spPr>
                <a:xfrm>
                  <a:off x="4443246" y="5394824"/>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grpSp>
        </p:grpSp>
      </p:grpSp>
      <p:sp>
        <p:nvSpPr>
          <p:cNvPr id="2" name="مربع نص 1">
            <a:extLst>
              <a:ext uri="{FF2B5EF4-FFF2-40B4-BE49-F238E27FC236}">
                <a16:creationId xmlns:a16="http://schemas.microsoft.com/office/drawing/2014/main" id="{2743E3C0-B953-C7A3-2A94-D8F18B26D475}"/>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1056382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a:extLst>
              <a:ext uri="{FF2B5EF4-FFF2-40B4-BE49-F238E27FC236}">
                <a16:creationId xmlns:a16="http://schemas.microsoft.com/office/drawing/2014/main" id="{27868A39-D123-4323-9404-C2473D216F9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6" name="Text Box 12">
            <a:extLst>
              <a:ext uri="{FF2B5EF4-FFF2-40B4-BE49-F238E27FC236}">
                <a16:creationId xmlns:a16="http://schemas.microsoft.com/office/drawing/2014/main" id="{6074C7BB-BC11-4628-AB03-CB06F2E31F8B}"/>
              </a:ext>
            </a:extLst>
          </p:cNvPr>
          <p:cNvSpPr txBox="1"/>
          <p:nvPr/>
        </p:nvSpPr>
        <p:spPr>
          <a:xfrm>
            <a:off x="7735569" y="1293658"/>
            <a:ext cx="2325793" cy="1036108"/>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ctr" rtl="1">
              <a:lnSpc>
                <a:spcPct val="115000"/>
              </a:lnSpc>
              <a:spcAft>
                <a:spcPts val="1000"/>
              </a:spcAft>
            </a:pPr>
            <a:r>
              <a:rPr lang="ar-EG" sz="4400" b="1" dirty="0">
                <a:effectLst/>
                <a:latin typeface="Calibri" panose="020F0502020204030204" pitchFamily="34" charset="0"/>
                <a:ea typeface="Calibri" panose="020F0502020204030204" pitchFamily="34" charset="0"/>
                <a:cs typeface="Times New Roman" panose="02020603050405020304" pitchFamily="18" charset="0"/>
              </a:rPr>
              <a:t>المقدمة</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8" name="مربع نص 7">
            <a:extLst>
              <a:ext uri="{FF2B5EF4-FFF2-40B4-BE49-F238E27FC236}">
                <a16:creationId xmlns:a16="http://schemas.microsoft.com/office/drawing/2014/main" id="{8CDD2435-B97F-41CF-A9E0-B3975F2D8FA6}"/>
              </a:ext>
            </a:extLst>
          </p:cNvPr>
          <p:cNvSpPr txBox="1"/>
          <p:nvPr/>
        </p:nvSpPr>
        <p:spPr>
          <a:xfrm>
            <a:off x="5907615" y="2329766"/>
            <a:ext cx="5981699" cy="3450945"/>
          </a:xfrm>
          <a:prstGeom prst="rect">
            <a:avLst/>
          </a:prstGeom>
          <a:noFill/>
        </p:spPr>
        <p:txBody>
          <a:bodyPr wrap="square">
            <a:spAutoFit/>
          </a:bodyPr>
          <a:lstStyle/>
          <a:p>
            <a:pPr algn="ctr" rtl="1">
              <a:lnSpc>
                <a:spcPct val="250000"/>
              </a:lnSpc>
              <a:spcAft>
                <a:spcPts val="1000"/>
              </a:spcAft>
            </a:pPr>
            <a:r>
              <a:rPr lang="ar-SA" sz="1800" dirty="0">
                <a:solidFill>
                  <a:srgbClr val="0D0D0D"/>
                </a:solidFill>
                <a:effectLst/>
                <a:latin typeface="Calibri" panose="020F0502020204030204" pitchFamily="34" charset="0"/>
                <a:ea typeface="Calibri" panose="020F0502020204030204" pitchFamily="34" charset="0"/>
                <a:cs typeface="Simplified Arabic" panose="02020603050405020304" pitchFamily="18" charset="-78"/>
              </a:rPr>
              <a:t>تُعد إدارة سلاسل الإمداد والخدمات اللوجستية من الركائز الاستراتيجية التي تساهم في رفع كفاءة المؤسسات وتعزيز قدرتها التنافسية في الأسواق المحلية والعالمية. ومع ازدياد تعقيد بيئة الأعمال وتنامي متطلبات المستهلكين، أصبحت المنظمات بحاجة ماسة إلى تبني ممارسات متقدمة لإدارة التوريد والإنتاج والتوزيع بما يضمن السرعة والدقة والكفاءة في تلبية الطلب.</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CC01E697-B79F-C72A-5867-AAA77508D3E5}"/>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9556857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65198FDD-1E85-45B6-90C1-272C2076EA18}"/>
              </a:ext>
            </a:extLst>
          </p:cNvPr>
          <p:cNvSpPr txBox="1"/>
          <p:nvPr/>
        </p:nvSpPr>
        <p:spPr>
          <a:xfrm>
            <a:off x="5490633" y="1509564"/>
            <a:ext cx="6155266" cy="3838871"/>
          </a:xfrm>
          <a:prstGeom prst="rect">
            <a:avLst/>
          </a:prstGeom>
          <a:noFill/>
        </p:spPr>
        <p:txBody>
          <a:bodyPr wrap="square">
            <a:spAutoFit/>
          </a:bodyPr>
          <a:lstStyle/>
          <a:p>
            <a:pPr algn="r" rtl="1">
              <a:lnSpc>
                <a:spcPct val="115000"/>
              </a:lnSpc>
              <a:spcBef>
                <a:spcPts val="800"/>
              </a:spcBef>
              <a:spcAft>
                <a:spcPts val="400"/>
              </a:spcAft>
            </a:pPr>
            <a:r>
              <a:rPr lang="ar-SA" sz="1800" b="1" dirty="0">
                <a:solidFill>
                  <a:srgbClr val="17848A"/>
                </a:solidFill>
                <a:effectLst/>
                <a:latin typeface="Calibri" panose="020F0502020204030204" pitchFamily="34" charset="0"/>
                <a:ea typeface="Times New Roman" panose="02020603050405020304" pitchFamily="18" charset="0"/>
                <a:cs typeface="Times New Roman" panose="02020603050405020304" pitchFamily="18" charset="0"/>
              </a:rPr>
              <a:t>مفهوم السياسات اللوجستية</a:t>
            </a:r>
            <a:endParaRPr lang="en-US" sz="1800" b="1" dirty="0">
              <a:solidFill>
                <a:srgbClr val="17848A"/>
              </a:solidFill>
              <a:effectLst/>
              <a:latin typeface="Calibri" panose="020F0502020204030204" pitchFamily="34" charset="0"/>
              <a:ea typeface="Times New Roman" panose="02020603050405020304" pitchFamily="18" charset="0"/>
              <a:cs typeface="Times New Roman" panose="02020603050405020304" pitchFamily="18" charset="0"/>
            </a:endParaRPr>
          </a:p>
          <a:p>
            <a:pPr algn="r" rtl="1">
              <a:lnSpc>
                <a:spcPct val="150000"/>
              </a:lnSpc>
            </a:pPr>
            <a:r>
              <a:rPr lang="ar-SA" sz="1800" dirty="0">
                <a:effectLst/>
                <a:latin typeface="Times New Roman" panose="02020603050405020304" pitchFamily="18" charset="0"/>
                <a:ea typeface="Times New Roman" panose="02020603050405020304" pitchFamily="18" charset="0"/>
              </a:rPr>
              <a:t>تشير السياسات اللوجستية إلى مجموعة القواعد والمعايير والإجراءات الاستراتيجية التي تحدد كيفية إدارة أنشطة سلسلة الإمداد، مثل:</a:t>
            </a:r>
            <a:endParaRPr lang="en-US" sz="1600" dirty="0">
              <a:effectLst/>
              <a:latin typeface="Times New Roman" panose="02020603050405020304" pitchFamily="18" charset="0"/>
              <a:ea typeface="Times New Roman" panose="02020603050405020304" pitchFamily="18" charset="0"/>
            </a:endParaRPr>
          </a:p>
          <a:p>
            <a:pPr marL="342900" lvl="0" indent="-342900" algn="r" rtl="1">
              <a:lnSpc>
                <a:spcPct val="150000"/>
              </a:lnSpc>
              <a:spcAft>
                <a:spcPts val="1000"/>
              </a:spcAft>
              <a:buSzPts val="1000"/>
              <a:buFont typeface="Symbol" panose="05050102010706020507" pitchFamily="18" charset="2"/>
              <a:buChar char=""/>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استراتيجيات الشراء والتوريد.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50000"/>
              </a:lnSpc>
              <a:spcAft>
                <a:spcPts val="1000"/>
              </a:spcAft>
              <a:buSzPts val="1000"/>
              <a:buFont typeface="Symbol" panose="05050102010706020507" pitchFamily="18" charset="2"/>
              <a:buChar char=""/>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أساليب إدارة المخزون.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50000"/>
              </a:lnSpc>
              <a:spcAft>
                <a:spcPts val="1000"/>
              </a:spcAft>
              <a:buSzPts val="1000"/>
              <a:buFont typeface="Symbol" panose="05050102010706020507" pitchFamily="18" charset="2"/>
              <a:buChar char=""/>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سياسات النقل والتوزيع.</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50000"/>
              </a:lnSpc>
              <a:spcAft>
                <a:spcPts val="1000"/>
              </a:spcAft>
              <a:buSzPts val="1000"/>
              <a:buFont typeface="Symbol" panose="05050102010706020507" pitchFamily="18" charset="2"/>
              <a:buChar char=""/>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آليات اختيار الموردين ومراقبة أدائهم.</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50000"/>
              </a:lnSpc>
              <a:spcAft>
                <a:spcPts val="1000"/>
              </a:spcAft>
              <a:buSzPts val="1000"/>
              <a:buFont typeface="Symbol" panose="05050102010706020507" pitchFamily="18" charset="2"/>
              <a:buChar char=""/>
              <a:tabLst>
                <a:tab pos="457200" algn="l"/>
              </a:tabLst>
            </a:pPr>
            <a:r>
              <a:rPr lang="ar-SA" sz="1800" dirty="0">
                <a:effectLst/>
                <a:latin typeface="Calibri" panose="020F0502020204030204" pitchFamily="34" charset="0"/>
                <a:ea typeface="Times New Roman" panose="02020603050405020304" pitchFamily="18" charset="0"/>
                <a:cs typeface="Arial" panose="020B0604020202020204" pitchFamily="34" charset="0"/>
              </a:rPr>
              <a:t>قواعد خدمة العملاء ومعالجة المرتجعات.</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7" name="صورة 6">
            <a:extLst>
              <a:ext uri="{FF2B5EF4-FFF2-40B4-BE49-F238E27FC236}">
                <a16:creationId xmlns:a16="http://schemas.microsoft.com/office/drawing/2014/main" id="{CD7060E9-3F1B-4B12-AA05-3A0CE8195E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9913" y="1970764"/>
            <a:ext cx="4066221" cy="3233738"/>
          </a:xfrm>
          <a:prstGeom prst="rect">
            <a:avLst/>
          </a:prstGeom>
          <a:effectLst>
            <a:softEdge rad="635000"/>
          </a:effectLst>
        </p:spPr>
      </p:pic>
      <p:sp>
        <p:nvSpPr>
          <p:cNvPr id="2" name="مربع نص 1">
            <a:extLst>
              <a:ext uri="{FF2B5EF4-FFF2-40B4-BE49-F238E27FC236}">
                <a16:creationId xmlns:a16="http://schemas.microsoft.com/office/drawing/2014/main" id="{3FFA062B-BC69-71EF-98C8-C1B4A5448113}"/>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29342804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4D6FCFA5-9A02-4ED3-882A-2A17430305F4}"/>
              </a:ext>
            </a:extLst>
          </p:cNvPr>
          <p:cNvSpPr txBox="1"/>
          <p:nvPr/>
        </p:nvSpPr>
        <p:spPr>
          <a:xfrm>
            <a:off x="2849034" y="544233"/>
            <a:ext cx="6155266" cy="556434"/>
          </a:xfrm>
          <a:prstGeom prst="rect">
            <a:avLst/>
          </a:prstGeom>
          <a:noFill/>
        </p:spPr>
        <p:txBody>
          <a:bodyPr wrap="square">
            <a:spAutoFit/>
          </a:bodyPr>
          <a:lstStyle/>
          <a:p>
            <a:pPr algn="ctr" rtl="1">
              <a:lnSpc>
                <a:spcPct val="115000"/>
              </a:lnSpc>
              <a:spcBef>
                <a:spcPts val="800"/>
              </a:spcBef>
              <a:spcAft>
                <a:spcPts val="400"/>
              </a:spcAft>
            </a:pPr>
            <a:r>
              <a:rPr lang="ar-SA" sz="2800" b="1" dirty="0">
                <a:effectLst/>
                <a:latin typeface="Calibri" panose="020F0502020204030204" pitchFamily="34" charset="0"/>
                <a:ea typeface="Times New Roman" panose="02020603050405020304" pitchFamily="18" charset="0"/>
                <a:cs typeface="Times New Roman" panose="02020603050405020304" pitchFamily="18" charset="0"/>
              </a:rPr>
              <a:t>المحاور الرئيسية للسياسات اللوجستية</a:t>
            </a:r>
            <a:endParaRPr lang="en-US" sz="2800" b="1"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7" name="Group 3">
            <a:extLst>
              <a:ext uri="{FF2B5EF4-FFF2-40B4-BE49-F238E27FC236}">
                <a16:creationId xmlns:a16="http://schemas.microsoft.com/office/drawing/2014/main" id="{49226542-720E-4F01-8818-2576CD431CB2}"/>
              </a:ext>
            </a:extLst>
          </p:cNvPr>
          <p:cNvGrpSpPr/>
          <p:nvPr/>
        </p:nvGrpSpPr>
        <p:grpSpPr>
          <a:xfrm>
            <a:off x="1151989" y="1905576"/>
            <a:ext cx="9888022" cy="3046848"/>
            <a:chOff x="190542" y="2407214"/>
            <a:chExt cx="9888022" cy="3046848"/>
          </a:xfrm>
        </p:grpSpPr>
        <p:grpSp>
          <p:nvGrpSpPr>
            <p:cNvPr id="8" name="Group 4">
              <a:extLst>
                <a:ext uri="{FF2B5EF4-FFF2-40B4-BE49-F238E27FC236}">
                  <a16:creationId xmlns:a16="http://schemas.microsoft.com/office/drawing/2014/main" id="{296EE5E7-64CE-46FB-BC42-FEF13066225A}"/>
                </a:ext>
              </a:extLst>
            </p:cNvPr>
            <p:cNvGrpSpPr/>
            <p:nvPr/>
          </p:nvGrpSpPr>
          <p:grpSpPr>
            <a:xfrm flipH="1">
              <a:off x="190542" y="2407214"/>
              <a:ext cx="9829700" cy="3046848"/>
              <a:chOff x="0" y="0"/>
              <a:chExt cx="8512425" cy="2639952"/>
            </a:xfrm>
          </p:grpSpPr>
          <p:sp>
            <p:nvSpPr>
              <p:cNvPr id="13" name="Freeform 9">
                <a:extLst>
                  <a:ext uri="{FF2B5EF4-FFF2-40B4-BE49-F238E27FC236}">
                    <a16:creationId xmlns:a16="http://schemas.microsoft.com/office/drawing/2014/main" id="{DCD18118-E8E4-45D7-AAC8-DE94F708EB90}"/>
                  </a:ext>
                </a:extLst>
              </p:cNvPr>
              <p:cNvSpPr>
                <a:spLocks/>
              </p:cNvSpPr>
              <p:nvPr/>
            </p:nvSpPr>
            <p:spPr bwMode="auto">
              <a:xfrm rot="10800000" flipH="1">
                <a:off x="6574272" y="89590"/>
                <a:ext cx="1938153" cy="1760465"/>
              </a:xfrm>
              <a:custGeom>
                <a:avLst/>
                <a:gdLst>
                  <a:gd name="T0" fmla="*/ 278 w 1298"/>
                  <a:gd name="T1" fmla="*/ 0 h 1179"/>
                  <a:gd name="T2" fmla="*/ 957 w 1298"/>
                  <a:gd name="T3" fmla="*/ 0 h 1179"/>
                  <a:gd name="T4" fmla="*/ 1298 w 1298"/>
                  <a:gd name="T5" fmla="*/ 590 h 1179"/>
                  <a:gd name="T6" fmla="*/ 957 w 1298"/>
                  <a:gd name="T7" fmla="*/ 1179 h 1179"/>
                  <a:gd name="T8" fmla="*/ 278 w 1298"/>
                  <a:gd name="T9" fmla="*/ 1179 h 1179"/>
                  <a:gd name="T10" fmla="*/ 0 w 1298"/>
                  <a:gd name="T11" fmla="*/ 696 h 1179"/>
                </a:gdLst>
                <a:ahLst/>
                <a:cxnLst>
                  <a:cxn ang="0">
                    <a:pos x="T0" y="T1"/>
                  </a:cxn>
                  <a:cxn ang="0">
                    <a:pos x="T2" y="T3"/>
                  </a:cxn>
                  <a:cxn ang="0">
                    <a:pos x="T4" y="T5"/>
                  </a:cxn>
                  <a:cxn ang="0">
                    <a:pos x="T6" y="T7"/>
                  </a:cxn>
                  <a:cxn ang="0">
                    <a:pos x="T8" y="T9"/>
                  </a:cxn>
                  <a:cxn ang="0">
                    <a:pos x="T10" y="T11"/>
                  </a:cxn>
                </a:cxnLst>
                <a:rect l="0" t="0" r="r" b="b"/>
                <a:pathLst>
                  <a:path w="1298" h="1179">
                    <a:moveTo>
                      <a:pt x="278" y="0"/>
                    </a:moveTo>
                    <a:lnTo>
                      <a:pt x="957" y="0"/>
                    </a:lnTo>
                    <a:lnTo>
                      <a:pt x="1298" y="590"/>
                    </a:lnTo>
                    <a:lnTo>
                      <a:pt x="957" y="1179"/>
                    </a:lnTo>
                    <a:lnTo>
                      <a:pt x="278" y="1179"/>
                    </a:lnTo>
                    <a:lnTo>
                      <a:pt x="0" y="696"/>
                    </a:lnTo>
                  </a:path>
                </a:pathLst>
              </a:custGeom>
              <a:noFill/>
              <a:ln w="28575" cap="rnd">
                <a:solidFill>
                  <a:srgbClr val="A97C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dirty="0">
                  <a:latin typeface="Bahij TheSansArabic Plain" panose="02040503050201020203" pitchFamily="18" charset="-78"/>
                  <a:cs typeface="Bahij TheSansArabic Plain" panose="02040503050201020203" pitchFamily="18" charset="-78"/>
                </a:endParaRPr>
              </a:p>
            </p:txBody>
          </p:sp>
          <p:grpSp>
            <p:nvGrpSpPr>
              <p:cNvPr id="14" name="Group 10">
                <a:extLst>
                  <a:ext uri="{FF2B5EF4-FFF2-40B4-BE49-F238E27FC236}">
                    <a16:creationId xmlns:a16="http://schemas.microsoft.com/office/drawing/2014/main" id="{0A7D2840-ED39-41E9-87A9-47B8707421ED}"/>
                  </a:ext>
                </a:extLst>
              </p:cNvPr>
              <p:cNvGrpSpPr/>
              <p:nvPr/>
            </p:nvGrpSpPr>
            <p:grpSpPr>
              <a:xfrm>
                <a:off x="4852879" y="879486"/>
                <a:ext cx="1941136" cy="1760466"/>
                <a:chOff x="4961259" y="879486"/>
                <a:chExt cx="2063750" cy="1871663"/>
              </a:xfrm>
            </p:grpSpPr>
            <p:sp>
              <p:nvSpPr>
                <p:cNvPr id="22" name="Freeform 18">
                  <a:extLst>
                    <a:ext uri="{FF2B5EF4-FFF2-40B4-BE49-F238E27FC236}">
                      <a16:creationId xmlns:a16="http://schemas.microsoft.com/office/drawing/2014/main" id="{E0D9E3CA-FCC4-48E4-AE1A-7B703C729FF2}"/>
                    </a:ext>
                  </a:extLst>
                </p:cNvPr>
                <p:cNvSpPr>
                  <a:spLocks/>
                </p:cNvSpPr>
                <p:nvPr/>
              </p:nvSpPr>
              <p:spPr bwMode="auto">
                <a:xfrm>
                  <a:off x="5402582" y="879486"/>
                  <a:ext cx="1500189" cy="731838"/>
                </a:xfrm>
                <a:custGeom>
                  <a:avLst/>
                  <a:gdLst>
                    <a:gd name="T0" fmla="*/ 0 w 945"/>
                    <a:gd name="T1" fmla="*/ 0 h 461"/>
                    <a:gd name="T2" fmla="*/ 681 w 945"/>
                    <a:gd name="T3" fmla="*/ 0 h 461"/>
                    <a:gd name="T4" fmla="*/ 945 w 945"/>
                    <a:gd name="T5" fmla="*/ 461 h 461"/>
                  </a:gdLst>
                  <a:ahLst/>
                  <a:cxnLst>
                    <a:cxn ang="0">
                      <a:pos x="T0" y="T1"/>
                    </a:cxn>
                    <a:cxn ang="0">
                      <a:pos x="T2" y="T3"/>
                    </a:cxn>
                    <a:cxn ang="0">
                      <a:pos x="T4" y="T5"/>
                    </a:cxn>
                  </a:cxnLst>
                  <a:rect l="0" t="0" r="r" b="b"/>
                  <a:pathLst>
                    <a:path w="945" h="461">
                      <a:moveTo>
                        <a:pt x="0" y="0"/>
                      </a:moveTo>
                      <a:lnTo>
                        <a:pt x="681" y="0"/>
                      </a:lnTo>
                      <a:lnTo>
                        <a:pt x="945" y="461"/>
                      </a:lnTo>
                    </a:path>
                  </a:pathLst>
                </a:custGeom>
                <a:noFill/>
                <a:ln w="28575" cap="rnd">
                  <a:solidFill>
                    <a:srgbClr val="0F718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dirty="0">
                    <a:latin typeface="Bahij TheSansArabic Plain" panose="02040503050201020203" pitchFamily="18" charset="-78"/>
                    <a:cs typeface="Bahij TheSansArabic Plain" panose="02040503050201020203" pitchFamily="18" charset="-78"/>
                  </a:endParaRPr>
                </a:p>
              </p:txBody>
            </p:sp>
            <p:sp>
              <p:nvSpPr>
                <p:cNvPr id="23" name="Freeform 19">
                  <a:extLst>
                    <a:ext uri="{FF2B5EF4-FFF2-40B4-BE49-F238E27FC236}">
                      <a16:creationId xmlns:a16="http://schemas.microsoft.com/office/drawing/2014/main" id="{0CF16482-80E6-49BB-823C-0397B1DFC6D6}"/>
                    </a:ext>
                  </a:extLst>
                </p:cNvPr>
                <p:cNvSpPr>
                  <a:spLocks/>
                </p:cNvSpPr>
                <p:nvPr/>
              </p:nvSpPr>
              <p:spPr bwMode="auto">
                <a:xfrm>
                  <a:off x="4961259" y="1816111"/>
                  <a:ext cx="2063749" cy="935038"/>
                </a:xfrm>
                <a:custGeom>
                  <a:avLst/>
                  <a:gdLst>
                    <a:gd name="T0" fmla="*/ 1300 w 1300"/>
                    <a:gd name="T1" fmla="*/ 0 h 589"/>
                    <a:gd name="T2" fmla="*/ 959 w 1300"/>
                    <a:gd name="T3" fmla="*/ 589 h 589"/>
                    <a:gd name="T4" fmla="*/ 278 w 1300"/>
                    <a:gd name="T5" fmla="*/ 589 h 589"/>
                    <a:gd name="T6" fmla="*/ 0 w 1300"/>
                    <a:gd name="T7" fmla="*/ 106 h 589"/>
                  </a:gdLst>
                  <a:ahLst/>
                  <a:cxnLst>
                    <a:cxn ang="0">
                      <a:pos x="T0" y="T1"/>
                    </a:cxn>
                    <a:cxn ang="0">
                      <a:pos x="T2" y="T3"/>
                    </a:cxn>
                    <a:cxn ang="0">
                      <a:pos x="T4" y="T5"/>
                    </a:cxn>
                    <a:cxn ang="0">
                      <a:pos x="T6" y="T7"/>
                    </a:cxn>
                  </a:cxnLst>
                  <a:rect l="0" t="0" r="r" b="b"/>
                  <a:pathLst>
                    <a:path w="1300" h="589">
                      <a:moveTo>
                        <a:pt x="1300" y="0"/>
                      </a:moveTo>
                      <a:lnTo>
                        <a:pt x="959" y="589"/>
                      </a:lnTo>
                      <a:lnTo>
                        <a:pt x="278" y="589"/>
                      </a:lnTo>
                      <a:lnTo>
                        <a:pt x="0" y="106"/>
                      </a:lnTo>
                    </a:path>
                  </a:pathLst>
                </a:custGeom>
                <a:noFill/>
                <a:ln w="28575" cap="rnd">
                  <a:solidFill>
                    <a:srgbClr val="0F718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dirty="0">
                    <a:latin typeface="Bahij TheSansArabic Plain" panose="02040503050201020203" pitchFamily="18" charset="-78"/>
                    <a:cs typeface="Bahij TheSansArabic Plain" panose="02040503050201020203" pitchFamily="18" charset="-78"/>
                  </a:endParaRPr>
                </a:p>
              </p:txBody>
            </p:sp>
            <p:sp>
              <p:nvSpPr>
                <p:cNvPr id="24" name="Freeform 20">
                  <a:extLst>
                    <a:ext uri="{FF2B5EF4-FFF2-40B4-BE49-F238E27FC236}">
                      <a16:creationId xmlns:a16="http://schemas.microsoft.com/office/drawing/2014/main" id="{1C113DFE-509B-4337-9D75-0050CA14C9A9}"/>
                    </a:ext>
                  </a:extLst>
                </p:cNvPr>
                <p:cNvSpPr>
                  <a:spLocks/>
                </p:cNvSpPr>
                <p:nvPr/>
              </p:nvSpPr>
              <p:spPr bwMode="auto">
                <a:xfrm>
                  <a:off x="6864670" y="1816111"/>
                  <a:ext cx="160339" cy="190500"/>
                </a:xfrm>
                <a:custGeom>
                  <a:avLst/>
                  <a:gdLst>
                    <a:gd name="T0" fmla="*/ 0 w 101"/>
                    <a:gd name="T1" fmla="*/ 68 h 120"/>
                    <a:gd name="T2" fmla="*/ 101 w 101"/>
                    <a:gd name="T3" fmla="*/ 0 h 120"/>
                    <a:gd name="T4" fmla="*/ 89 w 101"/>
                    <a:gd name="T5" fmla="*/ 120 h 120"/>
                  </a:gdLst>
                  <a:ahLst/>
                  <a:cxnLst>
                    <a:cxn ang="0">
                      <a:pos x="T0" y="T1"/>
                    </a:cxn>
                    <a:cxn ang="0">
                      <a:pos x="T2" y="T3"/>
                    </a:cxn>
                    <a:cxn ang="0">
                      <a:pos x="T4" y="T5"/>
                    </a:cxn>
                  </a:cxnLst>
                  <a:rect l="0" t="0" r="r" b="b"/>
                  <a:pathLst>
                    <a:path w="101" h="120">
                      <a:moveTo>
                        <a:pt x="0" y="68"/>
                      </a:moveTo>
                      <a:lnTo>
                        <a:pt x="101" y="0"/>
                      </a:lnTo>
                      <a:lnTo>
                        <a:pt x="89" y="120"/>
                      </a:lnTo>
                    </a:path>
                  </a:pathLst>
                </a:custGeom>
                <a:noFill/>
                <a:ln w="28575" cap="rnd">
                  <a:solidFill>
                    <a:srgbClr val="0F718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a:latin typeface="Bahij TheSansArabic Plain" panose="02040503050201020203" pitchFamily="18" charset="-78"/>
                    <a:cs typeface="Bahij TheSansArabic Plain" panose="02040503050201020203" pitchFamily="18" charset="-78"/>
                  </a:endParaRPr>
                </a:p>
              </p:txBody>
            </p:sp>
          </p:grpSp>
          <p:grpSp>
            <p:nvGrpSpPr>
              <p:cNvPr id="15" name="Group 11">
                <a:extLst>
                  <a:ext uri="{FF2B5EF4-FFF2-40B4-BE49-F238E27FC236}">
                    <a16:creationId xmlns:a16="http://schemas.microsoft.com/office/drawing/2014/main" id="{B4247698-ED8D-4DF8-9C27-C6D6639F2535}"/>
                  </a:ext>
                </a:extLst>
              </p:cNvPr>
              <p:cNvGrpSpPr/>
              <p:nvPr/>
            </p:nvGrpSpPr>
            <p:grpSpPr>
              <a:xfrm>
                <a:off x="1621598" y="0"/>
                <a:ext cx="1838110" cy="1760465"/>
                <a:chOff x="1621598" y="0"/>
                <a:chExt cx="1954213" cy="1871662"/>
              </a:xfrm>
            </p:grpSpPr>
            <p:sp>
              <p:nvSpPr>
                <p:cNvPr id="19" name="Freeform 15">
                  <a:extLst>
                    <a:ext uri="{FF2B5EF4-FFF2-40B4-BE49-F238E27FC236}">
                      <a16:creationId xmlns:a16="http://schemas.microsoft.com/office/drawing/2014/main" id="{BA63C1E0-9DF9-4415-83F4-9265EE281C2B}"/>
                    </a:ext>
                  </a:extLst>
                </p:cNvPr>
                <p:cNvSpPr>
                  <a:spLocks/>
                </p:cNvSpPr>
                <p:nvPr/>
              </p:nvSpPr>
              <p:spPr bwMode="auto">
                <a:xfrm>
                  <a:off x="2280411" y="1109662"/>
                  <a:ext cx="1295400" cy="762000"/>
                </a:xfrm>
                <a:custGeom>
                  <a:avLst/>
                  <a:gdLst>
                    <a:gd name="T0" fmla="*/ 816 w 816"/>
                    <a:gd name="T1" fmla="*/ 0 h 480"/>
                    <a:gd name="T2" fmla="*/ 540 w 816"/>
                    <a:gd name="T3" fmla="*/ 480 h 480"/>
                    <a:gd name="T4" fmla="*/ 0 w 816"/>
                    <a:gd name="T5" fmla="*/ 480 h 480"/>
                  </a:gdLst>
                  <a:ahLst/>
                  <a:cxnLst>
                    <a:cxn ang="0">
                      <a:pos x="T0" y="T1"/>
                    </a:cxn>
                    <a:cxn ang="0">
                      <a:pos x="T2" y="T3"/>
                    </a:cxn>
                    <a:cxn ang="0">
                      <a:pos x="T4" y="T5"/>
                    </a:cxn>
                  </a:cxnLst>
                  <a:rect l="0" t="0" r="r" b="b"/>
                  <a:pathLst>
                    <a:path w="816" h="480">
                      <a:moveTo>
                        <a:pt x="816" y="0"/>
                      </a:moveTo>
                      <a:lnTo>
                        <a:pt x="540" y="480"/>
                      </a:lnTo>
                      <a:lnTo>
                        <a:pt x="0" y="480"/>
                      </a:lnTo>
                    </a:path>
                  </a:pathLst>
                </a:custGeom>
                <a:noFill/>
                <a:ln w="28575" cap="rnd">
                  <a:solidFill>
                    <a:srgbClr val="0F7185"/>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Bahij TheSansArabic Plain" panose="02040503050201020203" pitchFamily="18" charset="-78"/>
                    <a:cs typeface="Bahij TheSansArabic Plain" panose="02040503050201020203" pitchFamily="18" charset="-78"/>
                  </a:endParaRPr>
                </a:p>
              </p:txBody>
            </p:sp>
            <p:sp>
              <p:nvSpPr>
                <p:cNvPr id="20" name="Freeform 16">
                  <a:extLst>
                    <a:ext uri="{FF2B5EF4-FFF2-40B4-BE49-F238E27FC236}">
                      <a16:creationId xmlns:a16="http://schemas.microsoft.com/office/drawing/2014/main" id="{A7C16A11-AD9D-42FF-9981-34E91F44F541}"/>
                    </a:ext>
                  </a:extLst>
                </p:cNvPr>
                <p:cNvSpPr>
                  <a:spLocks/>
                </p:cNvSpPr>
                <p:nvPr/>
              </p:nvSpPr>
              <p:spPr bwMode="auto">
                <a:xfrm>
                  <a:off x="1621598" y="0"/>
                  <a:ext cx="1943100" cy="755650"/>
                </a:xfrm>
                <a:custGeom>
                  <a:avLst/>
                  <a:gdLst>
                    <a:gd name="T0" fmla="*/ 0 w 1224"/>
                    <a:gd name="T1" fmla="*/ 476 h 476"/>
                    <a:gd name="T2" fmla="*/ 274 w 1224"/>
                    <a:gd name="T3" fmla="*/ 0 h 476"/>
                    <a:gd name="T4" fmla="*/ 955 w 1224"/>
                    <a:gd name="T5" fmla="*/ 0 h 476"/>
                    <a:gd name="T6" fmla="*/ 1224 w 1224"/>
                    <a:gd name="T7" fmla="*/ 466 h 476"/>
                  </a:gdLst>
                  <a:ahLst/>
                  <a:cxnLst>
                    <a:cxn ang="0">
                      <a:pos x="T0" y="T1"/>
                    </a:cxn>
                    <a:cxn ang="0">
                      <a:pos x="T2" y="T3"/>
                    </a:cxn>
                    <a:cxn ang="0">
                      <a:pos x="T4" y="T5"/>
                    </a:cxn>
                    <a:cxn ang="0">
                      <a:pos x="T6" y="T7"/>
                    </a:cxn>
                  </a:cxnLst>
                  <a:rect l="0" t="0" r="r" b="b"/>
                  <a:pathLst>
                    <a:path w="1224" h="476">
                      <a:moveTo>
                        <a:pt x="0" y="476"/>
                      </a:moveTo>
                      <a:lnTo>
                        <a:pt x="274" y="0"/>
                      </a:lnTo>
                      <a:lnTo>
                        <a:pt x="955" y="0"/>
                      </a:lnTo>
                      <a:lnTo>
                        <a:pt x="1224" y="466"/>
                      </a:lnTo>
                    </a:path>
                  </a:pathLst>
                </a:custGeom>
                <a:noFill/>
                <a:ln w="28575" cap="rnd">
                  <a:solidFill>
                    <a:srgbClr val="0F7185"/>
                  </a:solidFill>
                  <a:prstDash val="solid"/>
                  <a:round/>
                  <a:headEnd/>
                  <a:tailEnd/>
                </a:ln>
              </p:spPr>
              <p:txBody>
                <a:bodyPr vert="horz" wrap="square" lIns="91440" tIns="45720" rIns="91440" bIns="45720" numCol="1" anchor="t" anchorCtr="0" compatLnSpc="1">
                  <a:prstTxWarp prst="textNoShape">
                    <a:avLst/>
                  </a:prstTxWarp>
                </a:bodyPr>
                <a:lstStyle/>
                <a:p>
                  <a:endParaRPr lang="en-US" sz="1600" dirty="0">
                    <a:latin typeface="Bahij TheSansArabic Plain" panose="02040503050201020203" pitchFamily="18" charset="-78"/>
                    <a:cs typeface="Bahij TheSansArabic Plain" panose="02040503050201020203" pitchFamily="18" charset="-78"/>
                  </a:endParaRPr>
                </a:p>
              </p:txBody>
            </p:sp>
            <p:sp>
              <p:nvSpPr>
                <p:cNvPr id="21" name="Freeform 17">
                  <a:extLst>
                    <a:ext uri="{FF2B5EF4-FFF2-40B4-BE49-F238E27FC236}">
                      <a16:creationId xmlns:a16="http://schemas.microsoft.com/office/drawing/2014/main" id="{FDD020B9-D191-4470-8D64-A43EDD434E18}"/>
                    </a:ext>
                  </a:extLst>
                </p:cNvPr>
                <p:cNvSpPr>
                  <a:spLocks/>
                </p:cNvSpPr>
                <p:nvPr/>
              </p:nvSpPr>
              <p:spPr bwMode="auto">
                <a:xfrm>
                  <a:off x="3404361" y="549275"/>
                  <a:ext cx="160338" cy="190500"/>
                </a:xfrm>
                <a:custGeom>
                  <a:avLst/>
                  <a:gdLst>
                    <a:gd name="T0" fmla="*/ 91 w 101"/>
                    <a:gd name="T1" fmla="*/ 0 h 120"/>
                    <a:gd name="T2" fmla="*/ 101 w 101"/>
                    <a:gd name="T3" fmla="*/ 120 h 120"/>
                    <a:gd name="T4" fmla="*/ 0 w 101"/>
                    <a:gd name="T5" fmla="*/ 51 h 120"/>
                  </a:gdLst>
                  <a:ahLst/>
                  <a:cxnLst>
                    <a:cxn ang="0">
                      <a:pos x="T0" y="T1"/>
                    </a:cxn>
                    <a:cxn ang="0">
                      <a:pos x="T2" y="T3"/>
                    </a:cxn>
                    <a:cxn ang="0">
                      <a:pos x="T4" y="T5"/>
                    </a:cxn>
                  </a:cxnLst>
                  <a:rect l="0" t="0" r="r" b="b"/>
                  <a:pathLst>
                    <a:path w="101" h="120">
                      <a:moveTo>
                        <a:pt x="91" y="0"/>
                      </a:moveTo>
                      <a:lnTo>
                        <a:pt x="101" y="120"/>
                      </a:lnTo>
                      <a:lnTo>
                        <a:pt x="0" y="51"/>
                      </a:lnTo>
                    </a:path>
                  </a:pathLst>
                </a:custGeom>
                <a:noFill/>
                <a:ln w="28575" cap="rnd">
                  <a:solidFill>
                    <a:srgbClr val="0F7185"/>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Bahij TheSansArabic Plain" panose="02040503050201020203" pitchFamily="18" charset="-78"/>
                    <a:cs typeface="Bahij TheSansArabic Plain" panose="02040503050201020203" pitchFamily="18" charset="-78"/>
                  </a:endParaRPr>
                </a:p>
              </p:txBody>
            </p:sp>
          </p:grpSp>
          <p:grpSp>
            <p:nvGrpSpPr>
              <p:cNvPr id="16" name="Group 12">
                <a:extLst>
                  <a:ext uri="{FF2B5EF4-FFF2-40B4-BE49-F238E27FC236}">
                    <a16:creationId xmlns:a16="http://schemas.microsoft.com/office/drawing/2014/main" id="{B4C90A64-3E14-428C-9F0C-DD23553090E4}"/>
                  </a:ext>
                </a:extLst>
              </p:cNvPr>
              <p:cNvGrpSpPr/>
              <p:nvPr/>
            </p:nvGrpSpPr>
            <p:grpSpPr>
              <a:xfrm>
                <a:off x="0" y="879485"/>
                <a:ext cx="2030731" cy="1760465"/>
                <a:chOff x="0" y="879485"/>
                <a:chExt cx="2159001" cy="1871663"/>
              </a:xfrm>
            </p:grpSpPr>
            <p:sp>
              <p:nvSpPr>
                <p:cNvPr id="17" name="Freeform 13">
                  <a:extLst>
                    <a:ext uri="{FF2B5EF4-FFF2-40B4-BE49-F238E27FC236}">
                      <a16:creationId xmlns:a16="http://schemas.microsoft.com/office/drawing/2014/main" id="{5FABA1BD-D7AB-4C0C-8425-1CDD443E5B09}"/>
                    </a:ext>
                  </a:extLst>
                </p:cNvPr>
                <p:cNvSpPr>
                  <a:spLocks/>
                </p:cNvSpPr>
                <p:nvPr/>
              </p:nvSpPr>
              <p:spPr bwMode="auto">
                <a:xfrm>
                  <a:off x="0" y="879485"/>
                  <a:ext cx="2159000" cy="1871663"/>
                </a:xfrm>
                <a:custGeom>
                  <a:avLst/>
                  <a:gdLst>
                    <a:gd name="T0" fmla="*/ 1360 w 1360"/>
                    <a:gd name="T1" fmla="*/ 590 h 1179"/>
                    <a:gd name="T2" fmla="*/ 1019 w 1360"/>
                    <a:gd name="T3" fmla="*/ 1179 h 1179"/>
                    <a:gd name="T4" fmla="*/ 340 w 1360"/>
                    <a:gd name="T5" fmla="*/ 1179 h 1179"/>
                    <a:gd name="T6" fmla="*/ 0 w 1360"/>
                    <a:gd name="T7" fmla="*/ 590 h 1179"/>
                    <a:gd name="T8" fmla="*/ 340 w 1360"/>
                    <a:gd name="T9" fmla="*/ 0 h 1179"/>
                    <a:gd name="T10" fmla="*/ 1019 w 1360"/>
                    <a:gd name="T11" fmla="*/ 0 h 1179"/>
                    <a:gd name="T12" fmla="*/ 1285 w 1360"/>
                    <a:gd name="T13" fmla="*/ 461 h 1179"/>
                  </a:gdLst>
                  <a:ahLst/>
                  <a:cxnLst>
                    <a:cxn ang="0">
                      <a:pos x="T0" y="T1"/>
                    </a:cxn>
                    <a:cxn ang="0">
                      <a:pos x="T2" y="T3"/>
                    </a:cxn>
                    <a:cxn ang="0">
                      <a:pos x="T4" y="T5"/>
                    </a:cxn>
                    <a:cxn ang="0">
                      <a:pos x="T6" y="T7"/>
                    </a:cxn>
                    <a:cxn ang="0">
                      <a:pos x="T8" y="T9"/>
                    </a:cxn>
                    <a:cxn ang="0">
                      <a:pos x="T10" y="T11"/>
                    </a:cxn>
                    <a:cxn ang="0">
                      <a:pos x="T12" y="T13"/>
                    </a:cxn>
                  </a:cxnLst>
                  <a:rect l="0" t="0" r="r" b="b"/>
                  <a:pathLst>
                    <a:path w="1360" h="1179">
                      <a:moveTo>
                        <a:pt x="1360" y="590"/>
                      </a:moveTo>
                      <a:lnTo>
                        <a:pt x="1019" y="1179"/>
                      </a:lnTo>
                      <a:lnTo>
                        <a:pt x="340" y="1179"/>
                      </a:lnTo>
                      <a:lnTo>
                        <a:pt x="0" y="590"/>
                      </a:lnTo>
                      <a:lnTo>
                        <a:pt x="340" y="0"/>
                      </a:lnTo>
                      <a:lnTo>
                        <a:pt x="1019" y="0"/>
                      </a:lnTo>
                      <a:lnTo>
                        <a:pt x="1285" y="461"/>
                      </a:lnTo>
                    </a:path>
                  </a:pathLst>
                </a:custGeom>
                <a:noFill/>
                <a:ln w="28575" cap="rnd">
                  <a:solidFill>
                    <a:srgbClr val="0F718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a:latin typeface="Bahij TheSansArabic Plain" panose="02040503050201020203" pitchFamily="18" charset="-78"/>
                    <a:cs typeface="Bahij TheSansArabic Plain" panose="02040503050201020203" pitchFamily="18" charset="-78"/>
                  </a:endParaRPr>
                </a:p>
              </p:txBody>
            </p:sp>
            <p:sp>
              <p:nvSpPr>
                <p:cNvPr id="18" name="Freeform 14">
                  <a:extLst>
                    <a:ext uri="{FF2B5EF4-FFF2-40B4-BE49-F238E27FC236}">
                      <a16:creationId xmlns:a16="http://schemas.microsoft.com/office/drawing/2014/main" id="{1F2AA154-2060-4FCD-A0CB-C0549C243243}"/>
                    </a:ext>
                  </a:extLst>
                </p:cNvPr>
                <p:cNvSpPr>
                  <a:spLocks/>
                </p:cNvSpPr>
                <p:nvPr/>
              </p:nvSpPr>
              <p:spPr bwMode="auto">
                <a:xfrm>
                  <a:off x="2001838" y="1816110"/>
                  <a:ext cx="157163" cy="190500"/>
                </a:xfrm>
                <a:custGeom>
                  <a:avLst/>
                  <a:gdLst>
                    <a:gd name="T0" fmla="*/ 0 w 99"/>
                    <a:gd name="T1" fmla="*/ 68 h 120"/>
                    <a:gd name="T2" fmla="*/ 99 w 99"/>
                    <a:gd name="T3" fmla="*/ 0 h 120"/>
                    <a:gd name="T4" fmla="*/ 89 w 99"/>
                    <a:gd name="T5" fmla="*/ 120 h 120"/>
                  </a:gdLst>
                  <a:ahLst/>
                  <a:cxnLst>
                    <a:cxn ang="0">
                      <a:pos x="T0" y="T1"/>
                    </a:cxn>
                    <a:cxn ang="0">
                      <a:pos x="T2" y="T3"/>
                    </a:cxn>
                    <a:cxn ang="0">
                      <a:pos x="T4" y="T5"/>
                    </a:cxn>
                  </a:cxnLst>
                  <a:rect l="0" t="0" r="r" b="b"/>
                  <a:pathLst>
                    <a:path w="99" h="120">
                      <a:moveTo>
                        <a:pt x="0" y="68"/>
                      </a:moveTo>
                      <a:lnTo>
                        <a:pt x="99" y="0"/>
                      </a:lnTo>
                      <a:lnTo>
                        <a:pt x="89" y="120"/>
                      </a:lnTo>
                    </a:path>
                  </a:pathLst>
                </a:custGeom>
                <a:noFill/>
                <a:ln w="28575" cap="rnd">
                  <a:solidFill>
                    <a:srgbClr val="0F718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dirty="0">
                    <a:latin typeface="Bahij TheSansArabic Plain" panose="02040503050201020203" pitchFamily="18" charset="-78"/>
                    <a:cs typeface="Bahij TheSansArabic Plain" panose="02040503050201020203" pitchFamily="18" charset="-78"/>
                  </a:endParaRPr>
                </a:p>
              </p:txBody>
            </p:sp>
          </p:grpSp>
        </p:grpSp>
        <p:sp>
          <p:nvSpPr>
            <p:cNvPr id="9" name="Rectangle 5">
              <a:extLst>
                <a:ext uri="{FF2B5EF4-FFF2-40B4-BE49-F238E27FC236}">
                  <a16:creationId xmlns:a16="http://schemas.microsoft.com/office/drawing/2014/main" id="{20BAC7DA-C810-48A0-8D8E-AD1C3D426E79}"/>
                </a:ext>
              </a:extLst>
            </p:cNvPr>
            <p:cNvSpPr/>
            <p:nvPr/>
          </p:nvSpPr>
          <p:spPr>
            <a:xfrm>
              <a:off x="8147706" y="4103097"/>
              <a:ext cx="1930858" cy="670120"/>
            </a:xfrm>
            <a:prstGeom prst="rect">
              <a:avLst/>
            </a:prstGeom>
            <a:ln>
              <a:noFill/>
            </a:ln>
          </p:spPr>
          <p:txBody>
            <a:bodyPr wrap="square">
              <a:spAutoFit/>
            </a:bodyPr>
            <a:lstStyle/>
            <a:p>
              <a:pPr lvl="1" algn="ctr" rtl="1">
                <a:lnSpc>
                  <a:spcPct val="107000"/>
                </a:lnSpc>
                <a:spcAft>
                  <a:spcPts val="8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سياسات الشراء والتوريد</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0" name="Rectangle 6">
              <a:extLst>
                <a:ext uri="{FF2B5EF4-FFF2-40B4-BE49-F238E27FC236}">
                  <a16:creationId xmlns:a16="http://schemas.microsoft.com/office/drawing/2014/main" id="{710CD2B9-0619-4839-BA9B-08E100723B71}"/>
                </a:ext>
              </a:extLst>
            </p:cNvPr>
            <p:cNvSpPr/>
            <p:nvPr/>
          </p:nvSpPr>
          <p:spPr>
            <a:xfrm>
              <a:off x="6330342" y="3162288"/>
              <a:ext cx="1918778" cy="670120"/>
            </a:xfrm>
            <a:prstGeom prst="rect">
              <a:avLst/>
            </a:prstGeom>
            <a:ln>
              <a:noFill/>
            </a:ln>
          </p:spPr>
          <p:txBody>
            <a:bodyPr wrap="square">
              <a:spAutoFit/>
            </a:bodyPr>
            <a:lstStyle/>
            <a:p>
              <a:pPr lvl="1" algn="ctr" rtl="1">
                <a:lnSpc>
                  <a:spcPct val="107000"/>
                </a:lnSpc>
                <a:spcAft>
                  <a:spcPts val="8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سياسات إدارة المخزون</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7">
              <a:extLst>
                <a:ext uri="{FF2B5EF4-FFF2-40B4-BE49-F238E27FC236}">
                  <a16:creationId xmlns:a16="http://schemas.microsoft.com/office/drawing/2014/main" id="{1A672135-70E4-4627-8537-011F84C02A19}"/>
                </a:ext>
              </a:extLst>
            </p:cNvPr>
            <p:cNvSpPr/>
            <p:nvPr/>
          </p:nvSpPr>
          <p:spPr>
            <a:xfrm>
              <a:off x="2500692" y="4143484"/>
              <a:ext cx="1669154" cy="670120"/>
            </a:xfrm>
            <a:prstGeom prst="rect">
              <a:avLst/>
            </a:prstGeom>
            <a:ln>
              <a:noFill/>
            </a:ln>
          </p:spPr>
          <p:txBody>
            <a:bodyPr wrap="square">
              <a:spAutoFit/>
            </a:bodyPr>
            <a:lstStyle/>
            <a:p>
              <a:pPr lvl="0" algn="ctr" rtl="1">
                <a:lnSpc>
                  <a:spcPct val="107000"/>
                </a:lnSpc>
                <a:spcAft>
                  <a:spcPts val="8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سياسات خدمة العملاء</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2" name="Rectangle 8">
              <a:extLst>
                <a:ext uri="{FF2B5EF4-FFF2-40B4-BE49-F238E27FC236}">
                  <a16:creationId xmlns:a16="http://schemas.microsoft.com/office/drawing/2014/main" id="{572FACC2-274D-4CFB-8990-D606009F5A80}"/>
                </a:ext>
              </a:extLst>
            </p:cNvPr>
            <p:cNvSpPr/>
            <p:nvPr/>
          </p:nvSpPr>
          <p:spPr>
            <a:xfrm>
              <a:off x="497435" y="3244976"/>
              <a:ext cx="1688630" cy="670120"/>
            </a:xfrm>
            <a:prstGeom prst="rect">
              <a:avLst/>
            </a:prstGeom>
            <a:ln>
              <a:noFill/>
            </a:ln>
          </p:spPr>
          <p:txBody>
            <a:bodyPr wrap="square">
              <a:spAutoFit/>
            </a:bodyPr>
            <a:lstStyle/>
            <a:p>
              <a:pPr lvl="0" algn="ctr" rtl="1">
                <a:lnSpc>
                  <a:spcPct val="107000"/>
                </a:lnSpc>
                <a:spcAft>
                  <a:spcPts val="8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سياسات الاستدامة والمسؤولية البيئية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5" name="Freeform 18">
            <a:extLst>
              <a:ext uri="{FF2B5EF4-FFF2-40B4-BE49-F238E27FC236}">
                <a16:creationId xmlns:a16="http://schemas.microsoft.com/office/drawing/2014/main" id="{9559D562-B06E-47D0-9322-BC4A6056498F}"/>
              </a:ext>
            </a:extLst>
          </p:cNvPr>
          <p:cNvSpPr>
            <a:spLocks/>
          </p:cNvSpPr>
          <p:nvPr/>
        </p:nvSpPr>
        <p:spPr bwMode="auto">
          <a:xfrm flipH="1">
            <a:off x="5250285" y="2588103"/>
            <a:ext cx="1629415" cy="794456"/>
          </a:xfrm>
          <a:custGeom>
            <a:avLst/>
            <a:gdLst>
              <a:gd name="T0" fmla="*/ 0 w 945"/>
              <a:gd name="T1" fmla="*/ 0 h 461"/>
              <a:gd name="T2" fmla="*/ 681 w 945"/>
              <a:gd name="T3" fmla="*/ 0 h 461"/>
              <a:gd name="T4" fmla="*/ 945 w 945"/>
              <a:gd name="T5" fmla="*/ 461 h 461"/>
            </a:gdLst>
            <a:ahLst/>
            <a:cxnLst>
              <a:cxn ang="0">
                <a:pos x="T0" y="T1"/>
              </a:cxn>
              <a:cxn ang="0">
                <a:pos x="T2" y="T3"/>
              </a:cxn>
              <a:cxn ang="0">
                <a:pos x="T4" y="T5"/>
              </a:cxn>
            </a:cxnLst>
            <a:rect l="0" t="0" r="r" b="b"/>
            <a:pathLst>
              <a:path w="945" h="461">
                <a:moveTo>
                  <a:pt x="0" y="0"/>
                </a:moveTo>
                <a:lnTo>
                  <a:pt x="681" y="0"/>
                </a:lnTo>
                <a:lnTo>
                  <a:pt x="945" y="461"/>
                </a:lnTo>
              </a:path>
            </a:pathLst>
          </a:custGeom>
          <a:noFill/>
          <a:ln w="28575" cap="rnd">
            <a:solidFill>
              <a:srgbClr val="0F718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dirty="0">
              <a:latin typeface="Bahij TheSansArabic Plain" panose="02040503050201020203" pitchFamily="18" charset="-78"/>
              <a:cs typeface="Bahij TheSansArabic Plain" panose="02040503050201020203" pitchFamily="18" charset="-78"/>
            </a:endParaRPr>
          </a:p>
        </p:txBody>
      </p:sp>
      <p:sp>
        <p:nvSpPr>
          <p:cNvPr id="26" name="Freeform 19">
            <a:extLst>
              <a:ext uri="{FF2B5EF4-FFF2-40B4-BE49-F238E27FC236}">
                <a16:creationId xmlns:a16="http://schemas.microsoft.com/office/drawing/2014/main" id="{47F894CE-1464-4FE8-A633-F45081508068}"/>
              </a:ext>
            </a:extLst>
          </p:cNvPr>
          <p:cNvSpPr>
            <a:spLocks/>
          </p:cNvSpPr>
          <p:nvPr/>
        </p:nvSpPr>
        <p:spPr bwMode="auto">
          <a:xfrm flipH="1">
            <a:off x="5117518" y="3604868"/>
            <a:ext cx="2241523" cy="1015042"/>
          </a:xfrm>
          <a:custGeom>
            <a:avLst/>
            <a:gdLst>
              <a:gd name="T0" fmla="*/ 1300 w 1300"/>
              <a:gd name="T1" fmla="*/ 0 h 589"/>
              <a:gd name="T2" fmla="*/ 959 w 1300"/>
              <a:gd name="T3" fmla="*/ 589 h 589"/>
              <a:gd name="T4" fmla="*/ 278 w 1300"/>
              <a:gd name="T5" fmla="*/ 589 h 589"/>
              <a:gd name="T6" fmla="*/ 0 w 1300"/>
              <a:gd name="T7" fmla="*/ 106 h 589"/>
            </a:gdLst>
            <a:ahLst/>
            <a:cxnLst>
              <a:cxn ang="0">
                <a:pos x="T0" y="T1"/>
              </a:cxn>
              <a:cxn ang="0">
                <a:pos x="T2" y="T3"/>
              </a:cxn>
              <a:cxn ang="0">
                <a:pos x="T4" y="T5"/>
              </a:cxn>
              <a:cxn ang="0">
                <a:pos x="T6" y="T7"/>
              </a:cxn>
            </a:cxnLst>
            <a:rect l="0" t="0" r="r" b="b"/>
            <a:pathLst>
              <a:path w="1300" h="589">
                <a:moveTo>
                  <a:pt x="1300" y="0"/>
                </a:moveTo>
                <a:lnTo>
                  <a:pt x="959" y="589"/>
                </a:lnTo>
                <a:lnTo>
                  <a:pt x="278" y="589"/>
                </a:lnTo>
                <a:lnTo>
                  <a:pt x="0" y="106"/>
                </a:lnTo>
              </a:path>
            </a:pathLst>
          </a:custGeom>
          <a:noFill/>
          <a:ln w="28575" cap="rnd">
            <a:solidFill>
              <a:srgbClr val="0F718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dirty="0">
              <a:latin typeface="Bahij TheSansArabic Plain" panose="02040503050201020203" pitchFamily="18" charset="-78"/>
              <a:cs typeface="Bahij TheSansArabic Plain" panose="02040503050201020203" pitchFamily="18" charset="-78"/>
            </a:endParaRPr>
          </a:p>
        </p:txBody>
      </p:sp>
      <p:sp>
        <p:nvSpPr>
          <p:cNvPr id="27" name="Rectangle 7">
            <a:extLst>
              <a:ext uri="{FF2B5EF4-FFF2-40B4-BE49-F238E27FC236}">
                <a16:creationId xmlns:a16="http://schemas.microsoft.com/office/drawing/2014/main" id="{FF84B338-3A24-4047-B787-0EE5A618E12A}"/>
              </a:ext>
            </a:extLst>
          </p:cNvPr>
          <p:cNvSpPr/>
          <p:nvPr/>
        </p:nvSpPr>
        <p:spPr>
          <a:xfrm>
            <a:off x="5420976" y="3399052"/>
            <a:ext cx="1751843" cy="702372"/>
          </a:xfrm>
          <a:prstGeom prst="rect">
            <a:avLst/>
          </a:prstGeom>
          <a:ln>
            <a:noFill/>
          </a:ln>
        </p:spPr>
        <p:txBody>
          <a:bodyPr wrap="square">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سياسات النقل والتوزيع</a:t>
            </a:r>
            <a:endParaRPr lang="en-US" sz="1800" dirty="0">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2" name="مربع نص 1">
            <a:extLst>
              <a:ext uri="{FF2B5EF4-FFF2-40B4-BE49-F238E27FC236}">
                <a16:creationId xmlns:a16="http://schemas.microsoft.com/office/drawing/2014/main" id="{633BFF23-75A5-2641-7671-D0B68AC90550}"/>
              </a:ext>
            </a:extLst>
          </p:cNvPr>
          <p:cNvSpPr txBox="1"/>
          <p:nvPr/>
        </p:nvSpPr>
        <p:spPr>
          <a:xfrm>
            <a:off x="464457" y="6560455"/>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2098354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40EA3143-7233-4F7D-828F-D267538C70BA}"/>
              </a:ext>
            </a:extLst>
          </p:cNvPr>
          <p:cNvSpPr txBox="1"/>
          <p:nvPr/>
        </p:nvSpPr>
        <p:spPr>
          <a:xfrm>
            <a:off x="2675465" y="481991"/>
            <a:ext cx="6663267" cy="556434"/>
          </a:xfrm>
          <a:prstGeom prst="rect">
            <a:avLst/>
          </a:prstGeom>
          <a:noFill/>
        </p:spPr>
        <p:txBody>
          <a:bodyPr wrap="square">
            <a:spAutoFit/>
          </a:bodyPr>
          <a:lstStyle/>
          <a:p>
            <a:pPr algn="ctr" rtl="1">
              <a:lnSpc>
                <a:spcPct val="115000"/>
              </a:lnSpc>
              <a:spcBef>
                <a:spcPts val="800"/>
              </a:spcBef>
              <a:spcAft>
                <a:spcPts val="400"/>
              </a:spcAft>
            </a:pPr>
            <a:r>
              <a:rPr lang="ar-SA" sz="2800" b="1" dirty="0">
                <a:effectLst/>
                <a:latin typeface="Calibri" panose="020F0502020204030204" pitchFamily="34" charset="0"/>
                <a:ea typeface="Times New Roman" panose="02020603050405020304" pitchFamily="18" charset="0"/>
                <a:cs typeface="Times New Roman" panose="02020603050405020304" pitchFamily="18" charset="0"/>
              </a:rPr>
              <a:t>دور السياسات اللوجستية في تحقيق الميزة التنافسية</a:t>
            </a:r>
            <a:endParaRPr lang="en-US" sz="2800" b="1"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7" name="Group 4">
            <a:extLst>
              <a:ext uri="{FF2B5EF4-FFF2-40B4-BE49-F238E27FC236}">
                <a16:creationId xmlns:a16="http://schemas.microsoft.com/office/drawing/2014/main" id="{55B9653B-6301-4A45-93EA-21740D66217E}"/>
              </a:ext>
            </a:extLst>
          </p:cNvPr>
          <p:cNvGrpSpPr/>
          <p:nvPr/>
        </p:nvGrpSpPr>
        <p:grpSpPr>
          <a:xfrm>
            <a:off x="4409350" y="1970085"/>
            <a:ext cx="3373299" cy="3235981"/>
            <a:chOff x="5801045" y="1295117"/>
            <a:chExt cx="4783135" cy="4588427"/>
          </a:xfrm>
        </p:grpSpPr>
        <p:sp>
          <p:nvSpPr>
            <p:cNvPr id="8" name="Freeform 7">
              <a:extLst>
                <a:ext uri="{FF2B5EF4-FFF2-40B4-BE49-F238E27FC236}">
                  <a16:creationId xmlns:a16="http://schemas.microsoft.com/office/drawing/2014/main" id="{754900A2-E00B-419E-B187-C394FEDD7165}"/>
                </a:ext>
              </a:extLst>
            </p:cNvPr>
            <p:cNvSpPr>
              <a:spLocks/>
            </p:cNvSpPr>
            <p:nvPr/>
          </p:nvSpPr>
          <p:spPr bwMode="auto">
            <a:xfrm>
              <a:off x="7631268" y="3944654"/>
              <a:ext cx="1210636" cy="1938890"/>
            </a:xfrm>
            <a:custGeom>
              <a:avLst/>
              <a:gdLst>
                <a:gd name="T0" fmla="*/ 172 w 378"/>
                <a:gd name="T1" fmla="*/ 10 h 605"/>
                <a:gd name="T2" fmla="*/ 12 w 378"/>
                <a:gd name="T3" fmla="*/ 168 h 605"/>
                <a:gd name="T4" fmla="*/ 9 w 378"/>
                <a:gd name="T5" fmla="*/ 205 h 605"/>
                <a:gd name="T6" fmla="*/ 49 w 378"/>
                <a:gd name="T7" fmla="*/ 207 h 605"/>
                <a:gd name="T8" fmla="*/ 64 w 378"/>
                <a:gd name="T9" fmla="*/ 192 h 605"/>
                <a:gd name="T10" fmla="*/ 64 w 378"/>
                <a:gd name="T11" fmla="*/ 605 h 605"/>
                <a:gd name="T12" fmla="*/ 317 w 378"/>
                <a:gd name="T13" fmla="*/ 605 h 605"/>
                <a:gd name="T14" fmla="*/ 317 w 378"/>
                <a:gd name="T15" fmla="*/ 192 h 605"/>
                <a:gd name="T16" fmla="*/ 332 w 378"/>
                <a:gd name="T17" fmla="*/ 206 h 605"/>
                <a:gd name="T18" fmla="*/ 370 w 378"/>
                <a:gd name="T19" fmla="*/ 206 h 605"/>
                <a:gd name="T20" fmla="*/ 378 w 378"/>
                <a:gd name="T21" fmla="*/ 188 h 605"/>
                <a:gd name="T22" fmla="*/ 370 w 378"/>
                <a:gd name="T23" fmla="*/ 168 h 605"/>
                <a:gd name="T24" fmla="*/ 209 w 378"/>
                <a:gd name="T25" fmla="*/ 10 h 605"/>
                <a:gd name="T26" fmla="*/ 172 w 378"/>
                <a:gd name="T27" fmla="*/ 1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8" h="605">
                  <a:moveTo>
                    <a:pt x="172" y="10"/>
                  </a:moveTo>
                  <a:cubicBezTo>
                    <a:pt x="12" y="168"/>
                    <a:pt x="12" y="168"/>
                    <a:pt x="12" y="168"/>
                  </a:cubicBezTo>
                  <a:cubicBezTo>
                    <a:pt x="1" y="178"/>
                    <a:pt x="0" y="194"/>
                    <a:pt x="9" y="205"/>
                  </a:cubicBezTo>
                  <a:cubicBezTo>
                    <a:pt x="20" y="217"/>
                    <a:pt x="38" y="217"/>
                    <a:pt x="49" y="207"/>
                  </a:cubicBezTo>
                  <a:cubicBezTo>
                    <a:pt x="64" y="192"/>
                    <a:pt x="64" y="192"/>
                    <a:pt x="64" y="192"/>
                  </a:cubicBezTo>
                  <a:cubicBezTo>
                    <a:pt x="64" y="605"/>
                    <a:pt x="64" y="605"/>
                    <a:pt x="64" y="605"/>
                  </a:cubicBezTo>
                  <a:cubicBezTo>
                    <a:pt x="317" y="605"/>
                    <a:pt x="317" y="605"/>
                    <a:pt x="317" y="605"/>
                  </a:cubicBezTo>
                  <a:cubicBezTo>
                    <a:pt x="317" y="192"/>
                    <a:pt x="317" y="192"/>
                    <a:pt x="317" y="192"/>
                  </a:cubicBezTo>
                  <a:cubicBezTo>
                    <a:pt x="332" y="206"/>
                    <a:pt x="332" y="206"/>
                    <a:pt x="332" y="206"/>
                  </a:cubicBezTo>
                  <a:cubicBezTo>
                    <a:pt x="342" y="216"/>
                    <a:pt x="360" y="217"/>
                    <a:pt x="370" y="206"/>
                  </a:cubicBezTo>
                  <a:cubicBezTo>
                    <a:pt x="375" y="201"/>
                    <a:pt x="378" y="194"/>
                    <a:pt x="378" y="188"/>
                  </a:cubicBezTo>
                  <a:cubicBezTo>
                    <a:pt x="378" y="181"/>
                    <a:pt x="375" y="174"/>
                    <a:pt x="370" y="168"/>
                  </a:cubicBezTo>
                  <a:cubicBezTo>
                    <a:pt x="209" y="10"/>
                    <a:pt x="209" y="10"/>
                    <a:pt x="209" y="10"/>
                  </a:cubicBezTo>
                  <a:cubicBezTo>
                    <a:pt x="199" y="0"/>
                    <a:pt x="182" y="0"/>
                    <a:pt x="172" y="10"/>
                  </a:cubicBezTo>
                  <a:close/>
                </a:path>
              </a:pathLst>
            </a:custGeom>
            <a:solidFill>
              <a:srgbClr val="167D82"/>
            </a:solidFill>
            <a:ln>
              <a:noFill/>
            </a:ln>
            <a:effectLst/>
          </p:spPr>
          <p:txBody>
            <a:bodyPr vert="horz" wrap="square" lIns="91440" tIns="45720" rIns="91440" bIns="45720" numCol="1" anchor="t" anchorCtr="0" compatLnSpc="1">
              <a:prstTxWarp prst="textNoShape">
                <a:avLst/>
              </a:prstTxWarp>
              <a:noAutofit/>
            </a:bodyPr>
            <a:lstStyle/>
            <a:p>
              <a:endParaRPr lang="ru-RU"/>
            </a:p>
          </p:txBody>
        </p:sp>
        <p:sp>
          <p:nvSpPr>
            <p:cNvPr id="9" name="Freeform 8">
              <a:extLst>
                <a:ext uri="{FF2B5EF4-FFF2-40B4-BE49-F238E27FC236}">
                  <a16:creationId xmlns:a16="http://schemas.microsoft.com/office/drawing/2014/main" id="{7290FFA0-D810-4168-B874-2ECDBC9DC4BF}"/>
                </a:ext>
              </a:extLst>
            </p:cNvPr>
            <p:cNvSpPr>
              <a:spLocks/>
            </p:cNvSpPr>
            <p:nvPr/>
          </p:nvSpPr>
          <p:spPr bwMode="auto">
            <a:xfrm>
              <a:off x="8605204" y="3225784"/>
              <a:ext cx="1978976" cy="1377666"/>
            </a:xfrm>
            <a:custGeom>
              <a:avLst/>
              <a:gdLst>
                <a:gd name="T0" fmla="*/ 7 w 618"/>
                <a:gd name="T1" fmla="*/ 144 h 430"/>
                <a:gd name="T2" fmla="*/ 108 w 618"/>
                <a:gd name="T3" fmla="*/ 345 h 430"/>
                <a:gd name="T4" fmla="*/ 142 w 618"/>
                <a:gd name="T5" fmla="*/ 358 h 430"/>
                <a:gd name="T6" fmla="*/ 156 w 618"/>
                <a:gd name="T7" fmla="*/ 321 h 430"/>
                <a:gd name="T8" fmla="*/ 146 w 618"/>
                <a:gd name="T9" fmla="*/ 302 h 430"/>
                <a:gd name="T10" fmla="*/ 540 w 618"/>
                <a:gd name="T11" fmla="*/ 430 h 430"/>
                <a:gd name="T12" fmla="*/ 618 w 618"/>
                <a:gd name="T13" fmla="*/ 189 h 430"/>
                <a:gd name="T14" fmla="*/ 225 w 618"/>
                <a:gd name="T15" fmla="*/ 61 h 430"/>
                <a:gd name="T16" fmla="*/ 243 w 618"/>
                <a:gd name="T17" fmla="*/ 52 h 430"/>
                <a:gd name="T18" fmla="*/ 255 w 618"/>
                <a:gd name="T19" fmla="*/ 15 h 430"/>
                <a:gd name="T20" fmla="*/ 240 w 618"/>
                <a:gd name="T21" fmla="*/ 2 h 430"/>
                <a:gd name="T22" fmla="*/ 219 w 618"/>
                <a:gd name="T23" fmla="*/ 4 h 430"/>
                <a:gd name="T24" fmla="*/ 19 w 618"/>
                <a:gd name="T25" fmla="*/ 108 h 430"/>
                <a:gd name="T26" fmla="*/ 7 w 618"/>
                <a:gd name="T27" fmla="*/ 144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8" h="430">
                  <a:moveTo>
                    <a:pt x="7" y="144"/>
                  </a:moveTo>
                  <a:cubicBezTo>
                    <a:pt x="108" y="345"/>
                    <a:pt x="108" y="345"/>
                    <a:pt x="108" y="345"/>
                  </a:cubicBezTo>
                  <a:cubicBezTo>
                    <a:pt x="114" y="357"/>
                    <a:pt x="129" y="364"/>
                    <a:pt x="142" y="358"/>
                  </a:cubicBezTo>
                  <a:cubicBezTo>
                    <a:pt x="157" y="352"/>
                    <a:pt x="163" y="335"/>
                    <a:pt x="156" y="321"/>
                  </a:cubicBezTo>
                  <a:cubicBezTo>
                    <a:pt x="146" y="302"/>
                    <a:pt x="146" y="302"/>
                    <a:pt x="146" y="302"/>
                  </a:cubicBezTo>
                  <a:cubicBezTo>
                    <a:pt x="540" y="430"/>
                    <a:pt x="540" y="430"/>
                    <a:pt x="540" y="430"/>
                  </a:cubicBezTo>
                  <a:cubicBezTo>
                    <a:pt x="618" y="189"/>
                    <a:pt x="618" y="189"/>
                    <a:pt x="618" y="189"/>
                  </a:cubicBezTo>
                  <a:cubicBezTo>
                    <a:pt x="225" y="61"/>
                    <a:pt x="225" y="61"/>
                    <a:pt x="225" y="61"/>
                  </a:cubicBezTo>
                  <a:cubicBezTo>
                    <a:pt x="243" y="52"/>
                    <a:pt x="243" y="52"/>
                    <a:pt x="243" y="52"/>
                  </a:cubicBezTo>
                  <a:cubicBezTo>
                    <a:pt x="256" y="45"/>
                    <a:pt x="262" y="28"/>
                    <a:pt x="255" y="15"/>
                  </a:cubicBezTo>
                  <a:cubicBezTo>
                    <a:pt x="252" y="9"/>
                    <a:pt x="246" y="5"/>
                    <a:pt x="240" y="2"/>
                  </a:cubicBezTo>
                  <a:cubicBezTo>
                    <a:pt x="233" y="0"/>
                    <a:pt x="226" y="1"/>
                    <a:pt x="219" y="4"/>
                  </a:cubicBezTo>
                  <a:cubicBezTo>
                    <a:pt x="19" y="108"/>
                    <a:pt x="19" y="108"/>
                    <a:pt x="19" y="108"/>
                  </a:cubicBezTo>
                  <a:cubicBezTo>
                    <a:pt x="6" y="115"/>
                    <a:pt x="0" y="131"/>
                    <a:pt x="7" y="144"/>
                  </a:cubicBezTo>
                  <a:close/>
                </a:path>
              </a:pathLst>
            </a:custGeom>
            <a:solidFill>
              <a:srgbClr val="167D8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0" name="Freeform 9">
              <a:extLst>
                <a:ext uri="{FF2B5EF4-FFF2-40B4-BE49-F238E27FC236}">
                  <a16:creationId xmlns:a16="http://schemas.microsoft.com/office/drawing/2014/main" id="{389C175A-D3C0-4829-BD4F-05719DAC4749}"/>
                </a:ext>
              </a:extLst>
            </p:cNvPr>
            <p:cNvSpPr>
              <a:spLocks/>
            </p:cNvSpPr>
            <p:nvPr/>
          </p:nvSpPr>
          <p:spPr bwMode="auto">
            <a:xfrm>
              <a:off x="8361607" y="1301800"/>
              <a:ext cx="1619524" cy="1823970"/>
            </a:xfrm>
            <a:custGeom>
              <a:avLst/>
              <a:gdLst>
                <a:gd name="T0" fmla="*/ 69 w 506"/>
                <a:gd name="T1" fmla="*/ 567 h 569"/>
                <a:gd name="T2" fmla="*/ 291 w 506"/>
                <a:gd name="T3" fmla="*/ 533 h 569"/>
                <a:gd name="T4" fmla="*/ 315 w 506"/>
                <a:gd name="T5" fmla="*/ 505 h 569"/>
                <a:gd name="T6" fmla="*/ 284 w 506"/>
                <a:gd name="T7" fmla="*/ 480 h 569"/>
                <a:gd name="T8" fmla="*/ 263 w 506"/>
                <a:gd name="T9" fmla="*/ 483 h 569"/>
                <a:gd name="T10" fmla="*/ 506 w 506"/>
                <a:gd name="T11" fmla="*/ 149 h 569"/>
                <a:gd name="T12" fmla="*/ 301 w 506"/>
                <a:gd name="T13" fmla="*/ 0 h 569"/>
                <a:gd name="T14" fmla="*/ 58 w 506"/>
                <a:gd name="T15" fmla="*/ 335 h 569"/>
                <a:gd name="T16" fmla="*/ 55 w 506"/>
                <a:gd name="T17" fmla="*/ 314 h 569"/>
                <a:gd name="T18" fmla="*/ 23 w 506"/>
                <a:gd name="T19" fmla="*/ 292 h 569"/>
                <a:gd name="T20" fmla="*/ 6 w 506"/>
                <a:gd name="T21" fmla="*/ 302 h 569"/>
                <a:gd name="T22" fmla="*/ 2 w 506"/>
                <a:gd name="T23" fmla="*/ 322 h 569"/>
                <a:gd name="T24" fmla="*/ 38 w 506"/>
                <a:gd name="T25" fmla="*/ 545 h 569"/>
                <a:gd name="T26" fmla="*/ 69 w 506"/>
                <a:gd name="T27" fmla="*/ 56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6" h="569">
                  <a:moveTo>
                    <a:pt x="69" y="567"/>
                  </a:moveTo>
                  <a:cubicBezTo>
                    <a:pt x="291" y="533"/>
                    <a:pt x="291" y="533"/>
                    <a:pt x="291" y="533"/>
                  </a:cubicBezTo>
                  <a:cubicBezTo>
                    <a:pt x="305" y="531"/>
                    <a:pt x="316" y="519"/>
                    <a:pt x="315" y="505"/>
                  </a:cubicBezTo>
                  <a:cubicBezTo>
                    <a:pt x="313" y="489"/>
                    <a:pt x="299" y="478"/>
                    <a:pt x="284" y="480"/>
                  </a:cubicBezTo>
                  <a:cubicBezTo>
                    <a:pt x="263" y="483"/>
                    <a:pt x="263" y="483"/>
                    <a:pt x="263" y="483"/>
                  </a:cubicBezTo>
                  <a:cubicBezTo>
                    <a:pt x="506" y="149"/>
                    <a:pt x="506" y="149"/>
                    <a:pt x="506" y="149"/>
                  </a:cubicBezTo>
                  <a:cubicBezTo>
                    <a:pt x="301" y="0"/>
                    <a:pt x="301" y="0"/>
                    <a:pt x="301" y="0"/>
                  </a:cubicBezTo>
                  <a:cubicBezTo>
                    <a:pt x="58" y="335"/>
                    <a:pt x="58" y="335"/>
                    <a:pt x="58" y="335"/>
                  </a:cubicBezTo>
                  <a:cubicBezTo>
                    <a:pt x="55" y="314"/>
                    <a:pt x="55" y="314"/>
                    <a:pt x="55" y="314"/>
                  </a:cubicBezTo>
                  <a:cubicBezTo>
                    <a:pt x="52" y="300"/>
                    <a:pt x="38" y="289"/>
                    <a:pt x="23" y="292"/>
                  </a:cubicBezTo>
                  <a:cubicBezTo>
                    <a:pt x="16" y="293"/>
                    <a:pt x="10" y="297"/>
                    <a:pt x="6" y="302"/>
                  </a:cubicBezTo>
                  <a:cubicBezTo>
                    <a:pt x="2" y="308"/>
                    <a:pt x="0" y="315"/>
                    <a:pt x="2" y="322"/>
                  </a:cubicBezTo>
                  <a:cubicBezTo>
                    <a:pt x="38" y="545"/>
                    <a:pt x="38" y="545"/>
                    <a:pt x="38" y="545"/>
                  </a:cubicBezTo>
                  <a:cubicBezTo>
                    <a:pt x="41" y="559"/>
                    <a:pt x="54" y="569"/>
                    <a:pt x="69" y="567"/>
                  </a:cubicBezTo>
                  <a:close/>
                </a:path>
              </a:pathLst>
            </a:custGeom>
            <a:solidFill>
              <a:srgbClr val="A97C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1" name="Freeform 10">
              <a:extLst>
                <a:ext uri="{FF2B5EF4-FFF2-40B4-BE49-F238E27FC236}">
                  <a16:creationId xmlns:a16="http://schemas.microsoft.com/office/drawing/2014/main" id="{B8D159D3-FCDE-40C9-86C4-B91828E1B4C7}"/>
                </a:ext>
              </a:extLst>
            </p:cNvPr>
            <p:cNvSpPr>
              <a:spLocks/>
            </p:cNvSpPr>
            <p:nvPr/>
          </p:nvSpPr>
          <p:spPr bwMode="auto">
            <a:xfrm>
              <a:off x="6513753" y="1295117"/>
              <a:ext cx="1623532" cy="1823970"/>
            </a:xfrm>
            <a:custGeom>
              <a:avLst/>
              <a:gdLst>
                <a:gd name="T0" fmla="*/ 468 w 507"/>
                <a:gd name="T1" fmla="*/ 545 h 569"/>
                <a:gd name="T2" fmla="*/ 504 w 507"/>
                <a:gd name="T3" fmla="*/ 323 h 569"/>
                <a:gd name="T4" fmla="*/ 484 w 507"/>
                <a:gd name="T5" fmla="*/ 292 h 569"/>
                <a:gd name="T6" fmla="*/ 452 w 507"/>
                <a:gd name="T7" fmla="*/ 313 h 569"/>
                <a:gd name="T8" fmla="*/ 448 w 507"/>
                <a:gd name="T9" fmla="*/ 334 h 569"/>
                <a:gd name="T10" fmla="*/ 205 w 507"/>
                <a:gd name="T11" fmla="*/ 0 h 569"/>
                <a:gd name="T12" fmla="*/ 0 w 507"/>
                <a:gd name="T13" fmla="*/ 149 h 569"/>
                <a:gd name="T14" fmla="*/ 243 w 507"/>
                <a:gd name="T15" fmla="*/ 483 h 569"/>
                <a:gd name="T16" fmla="*/ 223 w 507"/>
                <a:gd name="T17" fmla="*/ 480 h 569"/>
                <a:gd name="T18" fmla="*/ 192 w 507"/>
                <a:gd name="T19" fmla="*/ 503 h 569"/>
                <a:gd name="T20" fmla="*/ 196 w 507"/>
                <a:gd name="T21" fmla="*/ 522 h 569"/>
                <a:gd name="T22" fmla="*/ 214 w 507"/>
                <a:gd name="T23" fmla="*/ 533 h 569"/>
                <a:gd name="T24" fmla="*/ 437 w 507"/>
                <a:gd name="T25" fmla="*/ 567 h 569"/>
                <a:gd name="T26" fmla="*/ 468 w 507"/>
                <a:gd name="T27" fmla="*/ 545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7" h="569">
                  <a:moveTo>
                    <a:pt x="468" y="545"/>
                  </a:moveTo>
                  <a:cubicBezTo>
                    <a:pt x="504" y="323"/>
                    <a:pt x="504" y="323"/>
                    <a:pt x="504" y="323"/>
                  </a:cubicBezTo>
                  <a:cubicBezTo>
                    <a:pt x="507" y="309"/>
                    <a:pt x="498" y="295"/>
                    <a:pt x="484" y="292"/>
                  </a:cubicBezTo>
                  <a:cubicBezTo>
                    <a:pt x="469" y="288"/>
                    <a:pt x="454" y="298"/>
                    <a:pt x="452" y="313"/>
                  </a:cubicBezTo>
                  <a:cubicBezTo>
                    <a:pt x="448" y="334"/>
                    <a:pt x="448" y="334"/>
                    <a:pt x="448" y="334"/>
                  </a:cubicBezTo>
                  <a:cubicBezTo>
                    <a:pt x="205" y="0"/>
                    <a:pt x="205" y="0"/>
                    <a:pt x="205" y="0"/>
                  </a:cubicBezTo>
                  <a:cubicBezTo>
                    <a:pt x="0" y="149"/>
                    <a:pt x="0" y="149"/>
                    <a:pt x="0" y="149"/>
                  </a:cubicBezTo>
                  <a:cubicBezTo>
                    <a:pt x="243" y="483"/>
                    <a:pt x="243" y="483"/>
                    <a:pt x="243" y="483"/>
                  </a:cubicBezTo>
                  <a:cubicBezTo>
                    <a:pt x="223" y="480"/>
                    <a:pt x="223" y="480"/>
                    <a:pt x="223" y="480"/>
                  </a:cubicBezTo>
                  <a:cubicBezTo>
                    <a:pt x="208" y="478"/>
                    <a:pt x="194" y="488"/>
                    <a:pt x="192" y="503"/>
                  </a:cubicBezTo>
                  <a:cubicBezTo>
                    <a:pt x="191" y="510"/>
                    <a:pt x="193" y="517"/>
                    <a:pt x="196" y="522"/>
                  </a:cubicBezTo>
                  <a:cubicBezTo>
                    <a:pt x="201" y="528"/>
                    <a:pt x="207" y="532"/>
                    <a:pt x="214" y="533"/>
                  </a:cubicBezTo>
                  <a:cubicBezTo>
                    <a:pt x="437" y="567"/>
                    <a:pt x="437" y="567"/>
                    <a:pt x="437" y="567"/>
                  </a:cubicBezTo>
                  <a:cubicBezTo>
                    <a:pt x="452" y="569"/>
                    <a:pt x="465" y="559"/>
                    <a:pt x="468" y="545"/>
                  </a:cubicBezTo>
                  <a:close/>
                </a:path>
              </a:pathLst>
            </a:custGeom>
            <a:solidFill>
              <a:srgbClr val="167D8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2" name="Freeform 11">
              <a:extLst>
                <a:ext uri="{FF2B5EF4-FFF2-40B4-BE49-F238E27FC236}">
                  <a16:creationId xmlns:a16="http://schemas.microsoft.com/office/drawing/2014/main" id="{113D1315-979F-4C36-9A3E-FFF2F6C4C37A}"/>
                </a:ext>
              </a:extLst>
            </p:cNvPr>
            <p:cNvSpPr>
              <a:spLocks/>
            </p:cNvSpPr>
            <p:nvPr/>
          </p:nvSpPr>
          <p:spPr bwMode="auto">
            <a:xfrm>
              <a:off x="5801045" y="3203235"/>
              <a:ext cx="1978974" cy="1384346"/>
            </a:xfrm>
            <a:custGeom>
              <a:avLst/>
              <a:gdLst>
                <a:gd name="T0" fmla="*/ 599 w 618"/>
                <a:gd name="T1" fmla="*/ 110 h 432"/>
                <a:gd name="T2" fmla="*/ 400 w 618"/>
                <a:gd name="T3" fmla="*/ 6 h 432"/>
                <a:gd name="T4" fmla="*/ 364 w 618"/>
                <a:gd name="T5" fmla="*/ 16 h 432"/>
                <a:gd name="T6" fmla="*/ 374 w 618"/>
                <a:gd name="T7" fmla="*/ 53 h 432"/>
                <a:gd name="T8" fmla="*/ 393 w 618"/>
                <a:gd name="T9" fmla="*/ 63 h 432"/>
                <a:gd name="T10" fmla="*/ 0 w 618"/>
                <a:gd name="T11" fmla="*/ 191 h 432"/>
                <a:gd name="T12" fmla="*/ 78 w 618"/>
                <a:gd name="T13" fmla="*/ 432 h 432"/>
                <a:gd name="T14" fmla="*/ 472 w 618"/>
                <a:gd name="T15" fmla="*/ 304 h 432"/>
                <a:gd name="T16" fmla="*/ 462 w 618"/>
                <a:gd name="T17" fmla="*/ 322 h 432"/>
                <a:gd name="T18" fmla="*/ 474 w 618"/>
                <a:gd name="T19" fmla="*/ 359 h 432"/>
                <a:gd name="T20" fmla="*/ 494 w 618"/>
                <a:gd name="T21" fmla="*/ 361 h 432"/>
                <a:gd name="T22" fmla="*/ 510 w 618"/>
                <a:gd name="T23" fmla="*/ 347 h 432"/>
                <a:gd name="T24" fmla="*/ 611 w 618"/>
                <a:gd name="T25" fmla="*/ 146 h 432"/>
                <a:gd name="T26" fmla="*/ 599 w 618"/>
                <a:gd name="T27" fmla="*/ 11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8" h="432">
                  <a:moveTo>
                    <a:pt x="599" y="110"/>
                  </a:moveTo>
                  <a:cubicBezTo>
                    <a:pt x="400" y="6"/>
                    <a:pt x="400" y="6"/>
                    <a:pt x="400" y="6"/>
                  </a:cubicBezTo>
                  <a:cubicBezTo>
                    <a:pt x="387" y="0"/>
                    <a:pt x="371" y="4"/>
                    <a:pt x="364" y="16"/>
                  </a:cubicBezTo>
                  <a:cubicBezTo>
                    <a:pt x="356" y="29"/>
                    <a:pt x="361" y="46"/>
                    <a:pt x="374" y="53"/>
                  </a:cubicBezTo>
                  <a:cubicBezTo>
                    <a:pt x="393" y="63"/>
                    <a:pt x="393" y="63"/>
                    <a:pt x="393" y="63"/>
                  </a:cubicBezTo>
                  <a:cubicBezTo>
                    <a:pt x="0" y="191"/>
                    <a:pt x="0" y="191"/>
                    <a:pt x="0" y="191"/>
                  </a:cubicBezTo>
                  <a:cubicBezTo>
                    <a:pt x="78" y="432"/>
                    <a:pt x="78" y="432"/>
                    <a:pt x="78" y="432"/>
                  </a:cubicBezTo>
                  <a:cubicBezTo>
                    <a:pt x="472" y="304"/>
                    <a:pt x="472" y="304"/>
                    <a:pt x="472" y="304"/>
                  </a:cubicBezTo>
                  <a:cubicBezTo>
                    <a:pt x="462" y="322"/>
                    <a:pt x="462" y="322"/>
                    <a:pt x="462" y="322"/>
                  </a:cubicBezTo>
                  <a:cubicBezTo>
                    <a:pt x="456" y="336"/>
                    <a:pt x="461" y="353"/>
                    <a:pt x="474" y="359"/>
                  </a:cubicBezTo>
                  <a:cubicBezTo>
                    <a:pt x="481" y="363"/>
                    <a:pt x="488" y="363"/>
                    <a:pt x="494" y="361"/>
                  </a:cubicBezTo>
                  <a:cubicBezTo>
                    <a:pt x="501" y="359"/>
                    <a:pt x="507" y="354"/>
                    <a:pt x="510" y="347"/>
                  </a:cubicBezTo>
                  <a:cubicBezTo>
                    <a:pt x="611" y="146"/>
                    <a:pt x="611" y="146"/>
                    <a:pt x="611" y="146"/>
                  </a:cubicBezTo>
                  <a:cubicBezTo>
                    <a:pt x="618" y="132"/>
                    <a:pt x="612" y="116"/>
                    <a:pt x="599" y="110"/>
                  </a:cubicBezTo>
                  <a:close/>
                </a:path>
              </a:pathLst>
            </a:custGeom>
            <a:solidFill>
              <a:srgbClr val="A97C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dirty="0"/>
            </a:p>
          </p:txBody>
        </p:sp>
      </p:grpSp>
      <p:sp>
        <p:nvSpPr>
          <p:cNvPr id="13" name="مربع نص 12">
            <a:extLst>
              <a:ext uri="{FF2B5EF4-FFF2-40B4-BE49-F238E27FC236}">
                <a16:creationId xmlns:a16="http://schemas.microsoft.com/office/drawing/2014/main" id="{D98145D5-89DB-4AEA-B7F8-2F80E66D4007}"/>
              </a:ext>
            </a:extLst>
          </p:cNvPr>
          <p:cNvSpPr txBox="1"/>
          <p:nvPr/>
        </p:nvSpPr>
        <p:spPr>
          <a:xfrm>
            <a:off x="5228167" y="1944685"/>
            <a:ext cx="6155266" cy="369332"/>
          </a:xfrm>
          <a:prstGeom prst="rect">
            <a:avLst/>
          </a:prstGeom>
          <a:noFill/>
        </p:spPr>
        <p:txBody>
          <a:bodyPr wrap="square">
            <a:spAutoFit/>
          </a:bodyPr>
          <a:lstStyle/>
          <a:p>
            <a:pPr algn="r"/>
            <a:r>
              <a:rPr lang="ar-SA" sz="1800" dirty="0">
                <a:effectLst/>
                <a:latin typeface="Calibri" panose="020F0502020204030204" pitchFamily="34" charset="0"/>
                <a:ea typeface="Times New Roman" panose="02020603050405020304" pitchFamily="18" charset="0"/>
                <a:cs typeface="Arial" panose="020B0604020202020204" pitchFamily="34" charset="0"/>
              </a:rPr>
              <a:t>خفض التكاليف وزيادة الكفاءة</a:t>
            </a:r>
            <a:endParaRPr lang="ar-EG" dirty="0"/>
          </a:p>
        </p:txBody>
      </p:sp>
      <p:sp>
        <p:nvSpPr>
          <p:cNvPr id="15" name="مربع نص 14">
            <a:extLst>
              <a:ext uri="{FF2B5EF4-FFF2-40B4-BE49-F238E27FC236}">
                <a16:creationId xmlns:a16="http://schemas.microsoft.com/office/drawing/2014/main" id="{40A060A5-2E7E-4A1C-9524-CA3122B161F4}"/>
              </a:ext>
            </a:extLst>
          </p:cNvPr>
          <p:cNvSpPr txBox="1"/>
          <p:nvPr/>
        </p:nvSpPr>
        <p:spPr>
          <a:xfrm>
            <a:off x="5107184" y="3947774"/>
            <a:ext cx="6155266" cy="369332"/>
          </a:xfrm>
          <a:prstGeom prst="rect">
            <a:avLst/>
          </a:prstGeom>
          <a:noFill/>
        </p:spPr>
        <p:txBody>
          <a:bodyPr wrap="square">
            <a:spAutoFit/>
          </a:bodyPr>
          <a:lstStyle/>
          <a:p>
            <a:pPr algn="r"/>
            <a:r>
              <a:rPr lang="ar-SA" sz="1800" dirty="0">
                <a:effectLst/>
                <a:latin typeface="Calibri" panose="020F0502020204030204" pitchFamily="34" charset="0"/>
                <a:ea typeface="Times New Roman" panose="02020603050405020304" pitchFamily="18" charset="0"/>
                <a:cs typeface="Arial" panose="020B0604020202020204" pitchFamily="34" charset="0"/>
              </a:rPr>
              <a:t>تحسين سرعة الاستجابة</a:t>
            </a:r>
            <a:endParaRPr lang="ar-EG" dirty="0"/>
          </a:p>
        </p:txBody>
      </p:sp>
      <p:sp>
        <p:nvSpPr>
          <p:cNvPr id="17" name="مربع نص 16">
            <a:extLst>
              <a:ext uri="{FF2B5EF4-FFF2-40B4-BE49-F238E27FC236}">
                <a16:creationId xmlns:a16="http://schemas.microsoft.com/office/drawing/2014/main" id="{6CE20F3C-6EC2-4858-AF99-23E99F2F1D04}"/>
              </a:ext>
            </a:extLst>
          </p:cNvPr>
          <p:cNvSpPr txBox="1"/>
          <p:nvPr/>
        </p:nvSpPr>
        <p:spPr>
          <a:xfrm>
            <a:off x="3049378" y="5439791"/>
            <a:ext cx="6155266" cy="369332"/>
          </a:xfrm>
          <a:prstGeom prst="rect">
            <a:avLst/>
          </a:prstGeom>
          <a:noFill/>
        </p:spPr>
        <p:txBody>
          <a:bodyPr wrap="square">
            <a:spAutoFit/>
          </a:bodyPr>
          <a:lstStyle/>
          <a:p>
            <a:pPr algn="ctr"/>
            <a:r>
              <a:rPr lang="ar-SA" sz="1800" dirty="0">
                <a:effectLst/>
                <a:latin typeface="Calibri" panose="020F0502020204030204" pitchFamily="34" charset="0"/>
                <a:ea typeface="Times New Roman" panose="02020603050405020304" pitchFamily="18" charset="0"/>
                <a:cs typeface="Arial" panose="020B0604020202020204" pitchFamily="34" charset="0"/>
              </a:rPr>
              <a:t>رفع مستوى الخدمة</a:t>
            </a:r>
            <a:endParaRPr lang="ar-EG" dirty="0"/>
          </a:p>
        </p:txBody>
      </p:sp>
      <p:sp>
        <p:nvSpPr>
          <p:cNvPr id="19" name="مربع نص 18">
            <a:extLst>
              <a:ext uri="{FF2B5EF4-FFF2-40B4-BE49-F238E27FC236}">
                <a16:creationId xmlns:a16="http://schemas.microsoft.com/office/drawing/2014/main" id="{7659559F-79F6-40F2-8696-601C8C79D7DA}"/>
              </a:ext>
            </a:extLst>
          </p:cNvPr>
          <p:cNvSpPr txBox="1"/>
          <p:nvPr/>
        </p:nvSpPr>
        <p:spPr>
          <a:xfrm>
            <a:off x="1202084" y="3908318"/>
            <a:ext cx="6155266" cy="390684"/>
          </a:xfrm>
          <a:prstGeom prst="rect">
            <a:avLst/>
          </a:prstGeom>
          <a:noFill/>
        </p:spPr>
        <p:txBody>
          <a:bodyPr wrap="square">
            <a:spAutoFit/>
          </a:bodyPr>
          <a:lstStyle/>
          <a:p>
            <a:pPr rtl="1">
              <a:lnSpc>
                <a:spcPct val="115000"/>
              </a:lnSpc>
              <a:spcBef>
                <a:spcPts val="400"/>
              </a:spcBef>
              <a:spcAft>
                <a:spcPts val="200"/>
              </a:spcAft>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تعزيز الابتكار والتطوير</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1" name="مربع نص 20">
            <a:extLst>
              <a:ext uri="{FF2B5EF4-FFF2-40B4-BE49-F238E27FC236}">
                <a16:creationId xmlns:a16="http://schemas.microsoft.com/office/drawing/2014/main" id="{97966368-AEDE-4E62-A30B-A5C25990164B}"/>
              </a:ext>
            </a:extLst>
          </p:cNvPr>
          <p:cNvSpPr txBox="1"/>
          <p:nvPr/>
        </p:nvSpPr>
        <p:spPr>
          <a:xfrm>
            <a:off x="1553633" y="1919613"/>
            <a:ext cx="6155266" cy="369332"/>
          </a:xfrm>
          <a:prstGeom prst="rect">
            <a:avLst/>
          </a:prstGeom>
          <a:noFill/>
        </p:spPr>
        <p:txBody>
          <a:bodyPr wrap="square">
            <a:spAutoFit/>
          </a:bodyPr>
          <a:lstStyle/>
          <a:p>
            <a:r>
              <a:rPr lang="ar-SA" sz="1800" dirty="0">
                <a:effectLst/>
                <a:latin typeface="Calibri" panose="020F0502020204030204" pitchFamily="34" charset="0"/>
                <a:ea typeface="Times New Roman" panose="02020603050405020304" pitchFamily="18" charset="0"/>
                <a:cs typeface="Arial" panose="020B0604020202020204" pitchFamily="34" charset="0"/>
              </a:rPr>
              <a:t>دعم التوسع العالمي</a:t>
            </a:r>
            <a:endParaRPr lang="ar-EG" dirty="0"/>
          </a:p>
        </p:txBody>
      </p:sp>
      <p:sp>
        <p:nvSpPr>
          <p:cNvPr id="2" name="مربع نص 1">
            <a:extLst>
              <a:ext uri="{FF2B5EF4-FFF2-40B4-BE49-F238E27FC236}">
                <a16:creationId xmlns:a16="http://schemas.microsoft.com/office/drawing/2014/main" id="{7680CAF7-8D44-4224-7672-EC6EB29A3E99}"/>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256727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9D6EC975-B757-4170-B9FA-217FF404F81E}"/>
              </a:ext>
            </a:extLst>
          </p:cNvPr>
          <p:cNvSpPr txBox="1"/>
          <p:nvPr/>
        </p:nvSpPr>
        <p:spPr>
          <a:xfrm>
            <a:off x="3018367" y="613224"/>
            <a:ext cx="6155266" cy="556434"/>
          </a:xfrm>
          <a:prstGeom prst="rect">
            <a:avLst/>
          </a:prstGeom>
          <a:noFill/>
        </p:spPr>
        <p:txBody>
          <a:bodyPr wrap="square">
            <a:spAutoFit/>
          </a:bodyPr>
          <a:lstStyle/>
          <a:p>
            <a:pPr algn="ctr" rtl="1">
              <a:lnSpc>
                <a:spcPct val="115000"/>
              </a:lnSpc>
              <a:spcBef>
                <a:spcPts val="800"/>
              </a:spcBef>
              <a:spcAft>
                <a:spcPts val="400"/>
              </a:spcAft>
            </a:pPr>
            <a:r>
              <a:rPr lang="ar-SA" sz="2800" b="1" dirty="0">
                <a:effectLst/>
                <a:latin typeface="Calibri" panose="020F0502020204030204" pitchFamily="34" charset="0"/>
                <a:ea typeface="Times New Roman" panose="02020603050405020304" pitchFamily="18" charset="0"/>
                <a:cs typeface="Times New Roman" panose="02020603050405020304" pitchFamily="18" charset="0"/>
              </a:rPr>
              <a:t>خطوات صياغة سياسات لوجستية فعّالة</a:t>
            </a:r>
            <a:endParaRPr lang="en-US" sz="2800" b="1"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7" name="مجموعة 6">
            <a:extLst>
              <a:ext uri="{FF2B5EF4-FFF2-40B4-BE49-F238E27FC236}">
                <a16:creationId xmlns:a16="http://schemas.microsoft.com/office/drawing/2014/main" id="{ED396FF7-0757-4E95-8249-5AF6F99401EE}"/>
              </a:ext>
            </a:extLst>
          </p:cNvPr>
          <p:cNvGrpSpPr/>
          <p:nvPr/>
        </p:nvGrpSpPr>
        <p:grpSpPr>
          <a:xfrm>
            <a:off x="4594357" y="2119032"/>
            <a:ext cx="3003286" cy="2815165"/>
            <a:chOff x="3865562" y="1763712"/>
            <a:chExt cx="4471988" cy="4471987"/>
          </a:xfrm>
        </p:grpSpPr>
        <p:grpSp>
          <p:nvGrpSpPr>
            <p:cNvPr id="8" name="Группа 3">
              <a:extLst>
                <a:ext uri="{FF2B5EF4-FFF2-40B4-BE49-F238E27FC236}">
                  <a16:creationId xmlns:a16="http://schemas.microsoft.com/office/drawing/2014/main" id="{DBA322DF-A632-4B7F-BD84-A4930570CE95}"/>
                </a:ext>
              </a:extLst>
            </p:cNvPr>
            <p:cNvGrpSpPr/>
            <p:nvPr/>
          </p:nvGrpSpPr>
          <p:grpSpPr>
            <a:xfrm>
              <a:off x="6140450" y="4037012"/>
              <a:ext cx="2197100" cy="2198687"/>
              <a:chOff x="6140450" y="4037012"/>
              <a:chExt cx="2197100" cy="2198687"/>
            </a:xfrm>
          </p:grpSpPr>
          <p:sp>
            <p:nvSpPr>
              <p:cNvPr id="18" name="Google Shape;394;p23">
                <a:extLst>
                  <a:ext uri="{FF2B5EF4-FFF2-40B4-BE49-F238E27FC236}">
                    <a16:creationId xmlns:a16="http://schemas.microsoft.com/office/drawing/2014/main" id="{8E6DFDD8-DBF3-401E-A05A-44DA6C8895BD}"/>
                  </a:ext>
                </a:extLst>
              </p:cNvPr>
              <p:cNvSpPr/>
              <p:nvPr/>
            </p:nvSpPr>
            <p:spPr>
              <a:xfrm>
                <a:off x="6140450" y="4037012"/>
                <a:ext cx="2197100" cy="2198687"/>
              </a:xfrm>
              <a:custGeom>
                <a:avLst/>
                <a:gdLst/>
                <a:ahLst/>
                <a:cxnLst/>
                <a:rect l="l" t="t" r="r" b="b"/>
                <a:pathLst>
                  <a:path w="509" h="509" extrusionOk="0">
                    <a:moveTo>
                      <a:pt x="73" y="415"/>
                    </a:moveTo>
                    <a:cubicBezTo>
                      <a:pt x="167" y="509"/>
                      <a:pt x="320" y="509"/>
                      <a:pt x="415" y="415"/>
                    </a:cubicBezTo>
                    <a:cubicBezTo>
                      <a:pt x="509" y="320"/>
                      <a:pt x="509" y="167"/>
                      <a:pt x="415" y="73"/>
                    </a:cubicBezTo>
                    <a:cubicBezTo>
                      <a:pt x="366" y="24"/>
                      <a:pt x="301" y="0"/>
                      <a:pt x="237" y="2"/>
                    </a:cubicBezTo>
                    <a:cubicBezTo>
                      <a:pt x="122" y="2"/>
                      <a:pt x="122" y="2"/>
                      <a:pt x="122" y="2"/>
                    </a:cubicBezTo>
                    <a:cubicBezTo>
                      <a:pt x="1" y="2"/>
                      <a:pt x="1" y="2"/>
                      <a:pt x="1" y="2"/>
                    </a:cubicBezTo>
                    <a:cubicBezTo>
                      <a:pt x="2" y="123"/>
                      <a:pt x="2" y="123"/>
                      <a:pt x="2" y="123"/>
                    </a:cubicBezTo>
                    <a:cubicBezTo>
                      <a:pt x="2" y="237"/>
                      <a:pt x="2" y="237"/>
                      <a:pt x="2" y="237"/>
                    </a:cubicBezTo>
                    <a:cubicBezTo>
                      <a:pt x="0" y="301"/>
                      <a:pt x="24" y="366"/>
                      <a:pt x="73" y="415"/>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9" name="Google Shape;401;p23">
                <a:extLst>
                  <a:ext uri="{FF2B5EF4-FFF2-40B4-BE49-F238E27FC236}">
                    <a16:creationId xmlns:a16="http://schemas.microsoft.com/office/drawing/2014/main" id="{B6EB5AB4-C6D6-48FE-BC7F-4B3E943ED72B}"/>
                  </a:ext>
                </a:extLst>
              </p:cNvPr>
              <p:cNvSpPr/>
              <p:nvPr/>
            </p:nvSpPr>
            <p:spPr>
              <a:xfrm>
                <a:off x="6791325" y="4689475"/>
                <a:ext cx="773112" cy="768350"/>
              </a:xfrm>
              <a:custGeom>
                <a:avLst/>
                <a:gdLst/>
                <a:ahLst/>
                <a:cxnLst/>
                <a:rect l="l" t="t" r="r" b="b"/>
                <a:pathLst>
                  <a:path w="179" h="178" extrusionOk="0">
                    <a:moveTo>
                      <a:pt x="98" y="178"/>
                    </a:moveTo>
                    <a:cubicBezTo>
                      <a:pt x="81" y="178"/>
                      <a:pt x="81" y="178"/>
                      <a:pt x="81" y="178"/>
                    </a:cubicBezTo>
                    <a:cubicBezTo>
                      <a:pt x="77" y="178"/>
                      <a:pt x="74" y="175"/>
                      <a:pt x="73" y="172"/>
                    </a:cubicBezTo>
                    <a:cubicBezTo>
                      <a:pt x="71" y="154"/>
                      <a:pt x="71" y="154"/>
                      <a:pt x="71" y="154"/>
                    </a:cubicBezTo>
                    <a:cubicBezTo>
                      <a:pt x="71" y="153"/>
                      <a:pt x="70" y="153"/>
                      <a:pt x="69" y="153"/>
                    </a:cubicBezTo>
                    <a:cubicBezTo>
                      <a:pt x="66" y="152"/>
                      <a:pt x="62" y="150"/>
                      <a:pt x="59" y="149"/>
                    </a:cubicBezTo>
                    <a:cubicBezTo>
                      <a:pt x="58" y="148"/>
                      <a:pt x="58" y="148"/>
                      <a:pt x="57" y="149"/>
                    </a:cubicBezTo>
                    <a:cubicBezTo>
                      <a:pt x="43" y="159"/>
                      <a:pt x="43" y="159"/>
                      <a:pt x="43" y="159"/>
                    </a:cubicBezTo>
                    <a:cubicBezTo>
                      <a:pt x="40" y="161"/>
                      <a:pt x="35" y="161"/>
                      <a:pt x="33" y="158"/>
                    </a:cubicBezTo>
                    <a:cubicBezTo>
                      <a:pt x="20" y="146"/>
                      <a:pt x="20" y="146"/>
                      <a:pt x="20" y="146"/>
                    </a:cubicBezTo>
                    <a:cubicBezTo>
                      <a:pt x="18" y="143"/>
                      <a:pt x="17" y="139"/>
                      <a:pt x="20" y="136"/>
                    </a:cubicBezTo>
                    <a:cubicBezTo>
                      <a:pt x="30" y="122"/>
                      <a:pt x="30" y="122"/>
                      <a:pt x="30" y="122"/>
                    </a:cubicBezTo>
                    <a:cubicBezTo>
                      <a:pt x="31" y="121"/>
                      <a:pt x="31" y="120"/>
                      <a:pt x="30" y="120"/>
                    </a:cubicBezTo>
                    <a:cubicBezTo>
                      <a:pt x="29" y="116"/>
                      <a:pt x="27" y="113"/>
                      <a:pt x="26" y="110"/>
                    </a:cubicBezTo>
                    <a:cubicBezTo>
                      <a:pt x="26" y="109"/>
                      <a:pt x="25" y="108"/>
                      <a:pt x="25" y="108"/>
                    </a:cubicBezTo>
                    <a:cubicBezTo>
                      <a:pt x="7" y="105"/>
                      <a:pt x="7" y="105"/>
                      <a:pt x="7" y="105"/>
                    </a:cubicBezTo>
                    <a:cubicBezTo>
                      <a:pt x="3" y="105"/>
                      <a:pt x="0" y="102"/>
                      <a:pt x="0" y="98"/>
                    </a:cubicBezTo>
                    <a:cubicBezTo>
                      <a:pt x="0" y="80"/>
                      <a:pt x="0" y="80"/>
                      <a:pt x="0" y="80"/>
                    </a:cubicBezTo>
                    <a:cubicBezTo>
                      <a:pt x="0" y="77"/>
                      <a:pt x="3" y="73"/>
                      <a:pt x="7" y="73"/>
                    </a:cubicBezTo>
                    <a:cubicBezTo>
                      <a:pt x="25" y="70"/>
                      <a:pt x="25" y="70"/>
                      <a:pt x="25" y="70"/>
                    </a:cubicBezTo>
                    <a:cubicBezTo>
                      <a:pt x="25" y="70"/>
                      <a:pt x="26" y="69"/>
                      <a:pt x="26" y="69"/>
                    </a:cubicBezTo>
                    <a:cubicBezTo>
                      <a:pt x="27" y="65"/>
                      <a:pt x="29" y="62"/>
                      <a:pt x="30" y="58"/>
                    </a:cubicBezTo>
                    <a:cubicBezTo>
                      <a:pt x="31" y="58"/>
                      <a:pt x="31" y="57"/>
                      <a:pt x="30" y="56"/>
                    </a:cubicBezTo>
                    <a:cubicBezTo>
                      <a:pt x="20" y="42"/>
                      <a:pt x="20" y="42"/>
                      <a:pt x="20" y="42"/>
                    </a:cubicBezTo>
                    <a:cubicBezTo>
                      <a:pt x="17" y="39"/>
                      <a:pt x="18" y="35"/>
                      <a:pt x="20" y="32"/>
                    </a:cubicBezTo>
                    <a:cubicBezTo>
                      <a:pt x="33" y="20"/>
                      <a:pt x="33" y="20"/>
                      <a:pt x="33" y="20"/>
                    </a:cubicBezTo>
                    <a:cubicBezTo>
                      <a:pt x="35" y="17"/>
                      <a:pt x="40" y="17"/>
                      <a:pt x="43" y="19"/>
                    </a:cubicBezTo>
                    <a:cubicBezTo>
                      <a:pt x="57" y="29"/>
                      <a:pt x="57" y="29"/>
                      <a:pt x="57" y="29"/>
                    </a:cubicBezTo>
                    <a:cubicBezTo>
                      <a:pt x="58" y="30"/>
                      <a:pt x="58" y="30"/>
                      <a:pt x="59" y="29"/>
                    </a:cubicBezTo>
                    <a:cubicBezTo>
                      <a:pt x="62" y="28"/>
                      <a:pt x="66" y="26"/>
                      <a:pt x="69" y="25"/>
                    </a:cubicBezTo>
                    <a:cubicBezTo>
                      <a:pt x="70" y="25"/>
                      <a:pt x="71" y="24"/>
                      <a:pt x="71" y="24"/>
                    </a:cubicBezTo>
                    <a:cubicBezTo>
                      <a:pt x="73" y="6"/>
                      <a:pt x="73" y="6"/>
                      <a:pt x="73" y="6"/>
                    </a:cubicBezTo>
                    <a:cubicBezTo>
                      <a:pt x="74" y="3"/>
                      <a:pt x="77" y="0"/>
                      <a:pt x="81" y="0"/>
                    </a:cubicBezTo>
                    <a:cubicBezTo>
                      <a:pt x="98" y="0"/>
                      <a:pt x="98" y="0"/>
                      <a:pt x="98" y="0"/>
                    </a:cubicBezTo>
                    <a:cubicBezTo>
                      <a:pt x="102" y="0"/>
                      <a:pt x="106" y="3"/>
                      <a:pt x="106" y="6"/>
                    </a:cubicBezTo>
                    <a:cubicBezTo>
                      <a:pt x="109" y="24"/>
                      <a:pt x="109" y="24"/>
                      <a:pt x="109" y="24"/>
                    </a:cubicBezTo>
                    <a:cubicBezTo>
                      <a:pt x="109" y="24"/>
                      <a:pt x="109" y="25"/>
                      <a:pt x="110" y="25"/>
                    </a:cubicBezTo>
                    <a:cubicBezTo>
                      <a:pt x="114" y="26"/>
                      <a:pt x="117" y="28"/>
                      <a:pt x="120" y="29"/>
                    </a:cubicBezTo>
                    <a:cubicBezTo>
                      <a:pt x="121" y="30"/>
                      <a:pt x="122" y="30"/>
                      <a:pt x="122" y="29"/>
                    </a:cubicBezTo>
                    <a:cubicBezTo>
                      <a:pt x="137" y="19"/>
                      <a:pt x="137" y="19"/>
                      <a:pt x="137" y="19"/>
                    </a:cubicBezTo>
                    <a:cubicBezTo>
                      <a:pt x="140" y="17"/>
                      <a:pt x="144" y="17"/>
                      <a:pt x="147" y="20"/>
                    </a:cubicBezTo>
                    <a:cubicBezTo>
                      <a:pt x="159" y="32"/>
                      <a:pt x="159" y="32"/>
                      <a:pt x="159" y="32"/>
                    </a:cubicBezTo>
                    <a:cubicBezTo>
                      <a:pt x="162" y="35"/>
                      <a:pt x="162" y="39"/>
                      <a:pt x="160" y="42"/>
                    </a:cubicBezTo>
                    <a:cubicBezTo>
                      <a:pt x="149" y="56"/>
                      <a:pt x="149" y="56"/>
                      <a:pt x="149" y="56"/>
                    </a:cubicBezTo>
                    <a:cubicBezTo>
                      <a:pt x="149" y="57"/>
                      <a:pt x="149" y="58"/>
                      <a:pt x="149" y="58"/>
                    </a:cubicBezTo>
                    <a:cubicBezTo>
                      <a:pt x="151" y="62"/>
                      <a:pt x="152" y="65"/>
                      <a:pt x="154" y="69"/>
                    </a:cubicBezTo>
                    <a:cubicBezTo>
                      <a:pt x="154" y="69"/>
                      <a:pt x="154" y="70"/>
                      <a:pt x="155" y="70"/>
                    </a:cubicBezTo>
                    <a:cubicBezTo>
                      <a:pt x="173" y="73"/>
                      <a:pt x="173" y="73"/>
                      <a:pt x="173" y="73"/>
                    </a:cubicBezTo>
                    <a:cubicBezTo>
                      <a:pt x="173" y="73"/>
                      <a:pt x="173" y="73"/>
                      <a:pt x="173" y="73"/>
                    </a:cubicBezTo>
                    <a:cubicBezTo>
                      <a:pt x="176" y="73"/>
                      <a:pt x="179" y="77"/>
                      <a:pt x="179" y="80"/>
                    </a:cubicBezTo>
                    <a:cubicBezTo>
                      <a:pt x="179" y="98"/>
                      <a:pt x="179" y="98"/>
                      <a:pt x="179" y="98"/>
                    </a:cubicBezTo>
                    <a:cubicBezTo>
                      <a:pt x="179" y="102"/>
                      <a:pt x="176" y="105"/>
                      <a:pt x="172" y="105"/>
                    </a:cubicBezTo>
                    <a:cubicBezTo>
                      <a:pt x="155" y="108"/>
                      <a:pt x="155" y="108"/>
                      <a:pt x="155" y="108"/>
                    </a:cubicBezTo>
                    <a:cubicBezTo>
                      <a:pt x="154" y="108"/>
                      <a:pt x="154" y="109"/>
                      <a:pt x="154" y="110"/>
                    </a:cubicBezTo>
                    <a:cubicBezTo>
                      <a:pt x="152" y="113"/>
                      <a:pt x="151" y="116"/>
                      <a:pt x="149" y="120"/>
                    </a:cubicBezTo>
                    <a:cubicBezTo>
                      <a:pt x="149" y="120"/>
                      <a:pt x="149" y="121"/>
                      <a:pt x="149" y="122"/>
                    </a:cubicBezTo>
                    <a:cubicBezTo>
                      <a:pt x="160" y="136"/>
                      <a:pt x="160" y="136"/>
                      <a:pt x="160" y="136"/>
                    </a:cubicBezTo>
                    <a:cubicBezTo>
                      <a:pt x="162" y="139"/>
                      <a:pt x="162" y="143"/>
                      <a:pt x="159" y="146"/>
                    </a:cubicBezTo>
                    <a:cubicBezTo>
                      <a:pt x="147" y="158"/>
                      <a:pt x="147" y="158"/>
                      <a:pt x="147" y="158"/>
                    </a:cubicBezTo>
                    <a:cubicBezTo>
                      <a:pt x="144" y="161"/>
                      <a:pt x="140" y="161"/>
                      <a:pt x="137" y="159"/>
                    </a:cubicBezTo>
                    <a:cubicBezTo>
                      <a:pt x="122" y="149"/>
                      <a:pt x="122" y="149"/>
                      <a:pt x="122" y="149"/>
                    </a:cubicBezTo>
                    <a:cubicBezTo>
                      <a:pt x="122" y="148"/>
                      <a:pt x="121" y="148"/>
                      <a:pt x="120" y="149"/>
                    </a:cubicBezTo>
                    <a:cubicBezTo>
                      <a:pt x="117" y="150"/>
                      <a:pt x="114" y="152"/>
                      <a:pt x="110" y="153"/>
                    </a:cubicBezTo>
                    <a:cubicBezTo>
                      <a:pt x="109" y="153"/>
                      <a:pt x="109" y="154"/>
                      <a:pt x="109" y="154"/>
                    </a:cubicBezTo>
                    <a:cubicBezTo>
                      <a:pt x="106" y="172"/>
                      <a:pt x="106" y="172"/>
                      <a:pt x="106" y="172"/>
                    </a:cubicBezTo>
                    <a:cubicBezTo>
                      <a:pt x="106" y="175"/>
                      <a:pt x="102" y="178"/>
                      <a:pt x="98" y="178"/>
                    </a:cubicBezTo>
                    <a:close/>
                    <a:moveTo>
                      <a:pt x="81" y="170"/>
                    </a:moveTo>
                    <a:cubicBezTo>
                      <a:pt x="98" y="170"/>
                      <a:pt x="98" y="170"/>
                      <a:pt x="98" y="170"/>
                    </a:cubicBezTo>
                    <a:cubicBezTo>
                      <a:pt x="101" y="153"/>
                      <a:pt x="101" y="153"/>
                      <a:pt x="101" y="153"/>
                    </a:cubicBezTo>
                    <a:cubicBezTo>
                      <a:pt x="101" y="149"/>
                      <a:pt x="104" y="146"/>
                      <a:pt x="108" y="145"/>
                    </a:cubicBezTo>
                    <a:cubicBezTo>
                      <a:pt x="111" y="144"/>
                      <a:pt x="114" y="143"/>
                      <a:pt x="117" y="141"/>
                    </a:cubicBezTo>
                    <a:cubicBezTo>
                      <a:pt x="120" y="140"/>
                      <a:pt x="124" y="140"/>
                      <a:pt x="127" y="142"/>
                    </a:cubicBezTo>
                    <a:cubicBezTo>
                      <a:pt x="141" y="152"/>
                      <a:pt x="141" y="152"/>
                      <a:pt x="141" y="152"/>
                    </a:cubicBezTo>
                    <a:cubicBezTo>
                      <a:pt x="153" y="141"/>
                      <a:pt x="153" y="141"/>
                      <a:pt x="153" y="141"/>
                    </a:cubicBezTo>
                    <a:cubicBezTo>
                      <a:pt x="143" y="127"/>
                      <a:pt x="143" y="127"/>
                      <a:pt x="143" y="127"/>
                    </a:cubicBezTo>
                    <a:cubicBezTo>
                      <a:pt x="141" y="123"/>
                      <a:pt x="140" y="119"/>
                      <a:pt x="142" y="116"/>
                    </a:cubicBezTo>
                    <a:cubicBezTo>
                      <a:pt x="144" y="113"/>
                      <a:pt x="145" y="110"/>
                      <a:pt x="146" y="107"/>
                    </a:cubicBezTo>
                    <a:cubicBezTo>
                      <a:pt x="147" y="103"/>
                      <a:pt x="150" y="101"/>
                      <a:pt x="154" y="100"/>
                    </a:cubicBezTo>
                    <a:cubicBezTo>
                      <a:pt x="171" y="97"/>
                      <a:pt x="171" y="97"/>
                      <a:pt x="171" y="97"/>
                    </a:cubicBezTo>
                    <a:cubicBezTo>
                      <a:pt x="171" y="81"/>
                      <a:pt x="171" y="81"/>
                      <a:pt x="171" y="81"/>
                    </a:cubicBezTo>
                    <a:cubicBezTo>
                      <a:pt x="154" y="78"/>
                      <a:pt x="154" y="78"/>
                      <a:pt x="154" y="78"/>
                    </a:cubicBezTo>
                    <a:cubicBezTo>
                      <a:pt x="150" y="77"/>
                      <a:pt x="147" y="75"/>
                      <a:pt x="146" y="71"/>
                    </a:cubicBezTo>
                    <a:cubicBezTo>
                      <a:pt x="145" y="68"/>
                      <a:pt x="144" y="65"/>
                      <a:pt x="142" y="62"/>
                    </a:cubicBezTo>
                    <a:cubicBezTo>
                      <a:pt x="140" y="59"/>
                      <a:pt x="141" y="55"/>
                      <a:pt x="143" y="52"/>
                    </a:cubicBezTo>
                    <a:cubicBezTo>
                      <a:pt x="153" y="38"/>
                      <a:pt x="153" y="38"/>
                      <a:pt x="153" y="38"/>
                    </a:cubicBezTo>
                    <a:cubicBezTo>
                      <a:pt x="141" y="26"/>
                      <a:pt x="141" y="26"/>
                      <a:pt x="141" y="26"/>
                    </a:cubicBezTo>
                    <a:cubicBezTo>
                      <a:pt x="127" y="36"/>
                      <a:pt x="127" y="36"/>
                      <a:pt x="127" y="36"/>
                    </a:cubicBezTo>
                    <a:cubicBezTo>
                      <a:pt x="124" y="38"/>
                      <a:pt x="120" y="39"/>
                      <a:pt x="117" y="37"/>
                    </a:cubicBezTo>
                    <a:cubicBezTo>
                      <a:pt x="114" y="35"/>
                      <a:pt x="111" y="34"/>
                      <a:pt x="108" y="33"/>
                    </a:cubicBezTo>
                    <a:cubicBezTo>
                      <a:pt x="104" y="32"/>
                      <a:pt x="101" y="29"/>
                      <a:pt x="101" y="25"/>
                    </a:cubicBezTo>
                    <a:cubicBezTo>
                      <a:pt x="98" y="8"/>
                      <a:pt x="98" y="8"/>
                      <a:pt x="98" y="8"/>
                    </a:cubicBezTo>
                    <a:cubicBezTo>
                      <a:pt x="81" y="8"/>
                      <a:pt x="81" y="8"/>
                      <a:pt x="81" y="8"/>
                    </a:cubicBezTo>
                    <a:cubicBezTo>
                      <a:pt x="79" y="25"/>
                      <a:pt x="79" y="25"/>
                      <a:pt x="79" y="25"/>
                    </a:cubicBezTo>
                    <a:cubicBezTo>
                      <a:pt x="78" y="29"/>
                      <a:pt x="76" y="32"/>
                      <a:pt x="72" y="33"/>
                    </a:cubicBezTo>
                    <a:cubicBezTo>
                      <a:pt x="69" y="34"/>
                      <a:pt x="66" y="35"/>
                      <a:pt x="63" y="37"/>
                    </a:cubicBezTo>
                    <a:cubicBezTo>
                      <a:pt x="59" y="39"/>
                      <a:pt x="55" y="38"/>
                      <a:pt x="52" y="36"/>
                    </a:cubicBezTo>
                    <a:cubicBezTo>
                      <a:pt x="38" y="26"/>
                      <a:pt x="38" y="26"/>
                      <a:pt x="38" y="26"/>
                    </a:cubicBezTo>
                    <a:cubicBezTo>
                      <a:pt x="26" y="38"/>
                      <a:pt x="26" y="38"/>
                      <a:pt x="26" y="38"/>
                    </a:cubicBezTo>
                    <a:cubicBezTo>
                      <a:pt x="37" y="52"/>
                      <a:pt x="37" y="52"/>
                      <a:pt x="37" y="52"/>
                    </a:cubicBezTo>
                    <a:cubicBezTo>
                      <a:pt x="39" y="55"/>
                      <a:pt x="39" y="59"/>
                      <a:pt x="37" y="62"/>
                    </a:cubicBezTo>
                    <a:cubicBezTo>
                      <a:pt x="36" y="65"/>
                      <a:pt x="35" y="68"/>
                      <a:pt x="34" y="71"/>
                    </a:cubicBezTo>
                    <a:cubicBezTo>
                      <a:pt x="33" y="75"/>
                      <a:pt x="30" y="77"/>
                      <a:pt x="26" y="78"/>
                    </a:cubicBezTo>
                    <a:cubicBezTo>
                      <a:pt x="9" y="81"/>
                      <a:pt x="9" y="81"/>
                      <a:pt x="9" y="81"/>
                    </a:cubicBezTo>
                    <a:cubicBezTo>
                      <a:pt x="9" y="97"/>
                      <a:pt x="9" y="97"/>
                      <a:pt x="9" y="97"/>
                    </a:cubicBezTo>
                    <a:cubicBezTo>
                      <a:pt x="26" y="100"/>
                      <a:pt x="26" y="100"/>
                      <a:pt x="26" y="100"/>
                    </a:cubicBezTo>
                    <a:cubicBezTo>
                      <a:pt x="30" y="101"/>
                      <a:pt x="33" y="103"/>
                      <a:pt x="34" y="107"/>
                    </a:cubicBezTo>
                    <a:cubicBezTo>
                      <a:pt x="35" y="110"/>
                      <a:pt x="36" y="113"/>
                      <a:pt x="37" y="116"/>
                    </a:cubicBezTo>
                    <a:cubicBezTo>
                      <a:pt x="39" y="119"/>
                      <a:pt x="39" y="123"/>
                      <a:pt x="37" y="127"/>
                    </a:cubicBezTo>
                    <a:cubicBezTo>
                      <a:pt x="26" y="141"/>
                      <a:pt x="26" y="141"/>
                      <a:pt x="26" y="141"/>
                    </a:cubicBezTo>
                    <a:cubicBezTo>
                      <a:pt x="38" y="152"/>
                      <a:pt x="38" y="152"/>
                      <a:pt x="38" y="152"/>
                    </a:cubicBezTo>
                    <a:cubicBezTo>
                      <a:pt x="52" y="142"/>
                      <a:pt x="52" y="142"/>
                      <a:pt x="52" y="142"/>
                    </a:cubicBezTo>
                    <a:cubicBezTo>
                      <a:pt x="55" y="140"/>
                      <a:pt x="59" y="140"/>
                      <a:pt x="63" y="141"/>
                    </a:cubicBezTo>
                    <a:cubicBezTo>
                      <a:pt x="66" y="143"/>
                      <a:pt x="69" y="144"/>
                      <a:pt x="72" y="145"/>
                    </a:cubicBezTo>
                    <a:cubicBezTo>
                      <a:pt x="76" y="146"/>
                      <a:pt x="78" y="149"/>
                      <a:pt x="79" y="153"/>
                    </a:cubicBezTo>
                    <a:lnTo>
                      <a:pt x="81" y="170"/>
                    </a:lnTo>
                    <a:close/>
                    <a:moveTo>
                      <a:pt x="26" y="141"/>
                    </a:moveTo>
                    <a:cubicBezTo>
                      <a:pt x="26" y="141"/>
                      <a:pt x="26" y="141"/>
                      <a:pt x="26" y="141"/>
                    </a:cubicBezTo>
                    <a:cubicBezTo>
                      <a:pt x="26" y="141"/>
                      <a:pt x="26" y="141"/>
                      <a:pt x="26" y="141"/>
                    </a:cubicBezTo>
                    <a:close/>
                    <a:moveTo>
                      <a:pt x="153" y="140"/>
                    </a:moveTo>
                    <a:cubicBezTo>
                      <a:pt x="153" y="140"/>
                      <a:pt x="153" y="140"/>
                      <a:pt x="153" y="140"/>
                    </a:cubicBezTo>
                    <a:close/>
                    <a:moveTo>
                      <a:pt x="171" y="98"/>
                    </a:moveTo>
                    <a:cubicBezTo>
                      <a:pt x="171" y="98"/>
                      <a:pt x="171" y="98"/>
                      <a:pt x="171" y="98"/>
                    </a:cubicBezTo>
                    <a:close/>
                    <a:moveTo>
                      <a:pt x="9" y="98"/>
                    </a:moveTo>
                    <a:cubicBezTo>
                      <a:pt x="9" y="98"/>
                      <a:pt x="9" y="98"/>
                      <a:pt x="9" y="98"/>
                    </a:cubicBezTo>
                    <a:close/>
                    <a:moveTo>
                      <a:pt x="171" y="97"/>
                    </a:moveTo>
                    <a:cubicBezTo>
                      <a:pt x="171" y="97"/>
                      <a:pt x="171" y="97"/>
                      <a:pt x="171" y="97"/>
                    </a:cubicBezTo>
                    <a:close/>
                    <a:moveTo>
                      <a:pt x="8" y="97"/>
                    </a:moveTo>
                    <a:cubicBezTo>
                      <a:pt x="8" y="97"/>
                      <a:pt x="8" y="97"/>
                      <a:pt x="8" y="97"/>
                    </a:cubicBezTo>
                    <a:cubicBezTo>
                      <a:pt x="8" y="97"/>
                      <a:pt x="8" y="97"/>
                      <a:pt x="8" y="97"/>
                    </a:cubicBezTo>
                    <a:close/>
                    <a:moveTo>
                      <a:pt x="142" y="26"/>
                    </a:moveTo>
                    <a:cubicBezTo>
                      <a:pt x="142" y="26"/>
                      <a:pt x="142" y="26"/>
                      <a:pt x="142" y="26"/>
                    </a:cubicBezTo>
                    <a:cubicBezTo>
                      <a:pt x="142" y="26"/>
                      <a:pt x="142" y="26"/>
                      <a:pt x="142" y="26"/>
                    </a:cubicBezTo>
                    <a:close/>
                    <a:moveTo>
                      <a:pt x="141" y="25"/>
                    </a:moveTo>
                    <a:cubicBezTo>
                      <a:pt x="141" y="26"/>
                      <a:pt x="141" y="26"/>
                      <a:pt x="141" y="26"/>
                    </a:cubicBezTo>
                    <a:lnTo>
                      <a:pt x="141" y="25"/>
                    </a:lnTo>
                    <a:close/>
                    <a:moveTo>
                      <a:pt x="90" y="125"/>
                    </a:moveTo>
                    <a:cubicBezTo>
                      <a:pt x="80" y="125"/>
                      <a:pt x="71" y="121"/>
                      <a:pt x="65" y="114"/>
                    </a:cubicBezTo>
                    <a:cubicBezTo>
                      <a:pt x="56" y="105"/>
                      <a:pt x="52" y="93"/>
                      <a:pt x="55" y="81"/>
                    </a:cubicBezTo>
                    <a:cubicBezTo>
                      <a:pt x="58" y="68"/>
                      <a:pt x="69" y="57"/>
                      <a:pt x="82" y="54"/>
                    </a:cubicBezTo>
                    <a:cubicBezTo>
                      <a:pt x="94" y="52"/>
                      <a:pt x="106" y="55"/>
                      <a:pt x="115" y="64"/>
                    </a:cubicBezTo>
                    <a:cubicBezTo>
                      <a:pt x="123" y="73"/>
                      <a:pt x="127" y="85"/>
                      <a:pt x="124" y="97"/>
                    </a:cubicBezTo>
                    <a:cubicBezTo>
                      <a:pt x="122" y="110"/>
                      <a:pt x="111" y="121"/>
                      <a:pt x="98" y="124"/>
                    </a:cubicBezTo>
                    <a:cubicBezTo>
                      <a:pt x="95" y="124"/>
                      <a:pt x="93" y="125"/>
                      <a:pt x="90" y="125"/>
                    </a:cubicBezTo>
                    <a:close/>
                    <a:moveTo>
                      <a:pt x="90" y="62"/>
                    </a:moveTo>
                    <a:cubicBezTo>
                      <a:pt x="88" y="62"/>
                      <a:pt x="86" y="62"/>
                      <a:pt x="84" y="62"/>
                    </a:cubicBezTo>
                    <a:cubicBezTo>
                      <a:pt x="74" y="65"/>
                      <a:pt x="65" y="73"/>
                      <a:pt x="63" y="83"/>
                    </a:cubicBezTo>
                    <a:cubicBezTo>
                      <a:pt x="61" y="92"/>
                      <a:pt x="64" y="102"/>
                      <a:pt x="70" y="108"/>
                    </a:cubicBezTo>
                    <a:cubicBezTo>
                      <a:pt x="77" y="115"/>
                      <a:pt x="87" y="118"/>
                      <a:pt x="96" y="116"/>
                    </a:cubicBezTo>
                    <a:cubicBezTo>
                      <a:pt x="96" y="116"/>
                      <a:pt x="96" y="116"/>
                      <a:pt x="96" y="116"/>
                    </a:cubicBezTo>
                    <a:cubicBezTo>
                      <a:pt x="106" y="113"/>
                      <a:pt x="114" y="105"/>
                      <a:pt x="116" y="95"/>
                    </a:cubicBezTo>
                    <a:cubicBezTo>
                      <a:pt x="118" y="86"/>
                      <a:pt x="116" y="76"/>
                      <a:pt x="109" y="70"/>
                    </a:cubicBezTo>
                    <a:cubicBezTo>
                      <a:pt x="104" y="65"/>
                      <a:pt x="97" y="62"/>
                      <a:pt x="90" y="6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9" name="Группа 1">
              <a:extLst>
                <a:ext uri="{FF2B5EF4-FFF2-40B4-BE49-F238E27FC236}">
                  <a16:creationId xmlns:a16="http://schemas.microsoft.com/office/drawing/2014/main" id="{F2C8769A-4416-4AC9-9805-A0A0C664385F}"/>
                </a:ext>
              </a:extLst>
            </p:cNvPr>
            <p:cNvGrpSpPr/>
            <p:nvPr/>
          </p:nvGrpSpPr>
          <p:grpSpPr>
            <a:xfrm>
              <a:off x="3865562" y="1763712"/>
              <a:ext cx="2197100" cy="2200275"/>
              <a:chOff x="3865562" y="1763712"/>
              <a:chExt cx="2197100" cy="2200275"/>
            </a:xfrm>
          </p:grpSpPr>
          <p:sp>
            <p:nvSpPr>
              <p:cNvPr id="16" name="Google Shape;392;p23">
                <a:extLst>
                  <a:ext uri="{FF2B5EF4-FFF2-40B4-BE49-F238E27FC236}">
                    <a16:creationId xmlns:a16="http://schemas.microsoft.com/office/drawing/2014/main" id="{B5CD8CCC-2328-4D9E-9676-87E0C3DD0582}"/>
                  </a:ext>
                </a:extLst>
              </p:cNvPr>
              <p:cNvSpPr/>
              <p:nvPr/>
            </p:nvSpPr>
            <p:spPr>
              <a:xfrm>
                <a:off x="3865562" y="1763712"/>
                <a:ext cx="2197100" cy="2200275"/>
              </a:xfrm>
              <a:custGeom>
                <a:avLst/>
                <a:gdLst/>
                <a:ahLst/>
                <a:cxnLst/>
                <a:rect l="l" t="t" r="r" b="b"/>
                <a:pathLst>
                  <a:path w="509" h="509" extrusionOk="0">
                    <a:moveTo>
                      <a:pt x="437" y="94"/>
                    </a:moveTo>
                    <a:cubicBezTo>
                      <a:pt x="342" y="0"/>
                      <a:pt x="189" y="0"/>
                      <a:pt x="95" y="94"/>
                    </a:cubicBezTo>
                    <a:cubicBezTo>
                      <a:pt x="0" y="188"/>
                      <a:pt x="0" y="342"/>
                      <a:pt x="95" y="436"/>
                    </a:cubicBezTo>
                    <a:cubicBezTo>
                      <a:pt x="144" y="485"/>
                      <a:pt x="208" y="509"/>
                      <a:pt x="272" y="507"/>
                    </a:cubicBezTo>
                    <a:cubicBezTo>
                      <a:pt x="387" y="507"/>
                      <a:pt x="387" y="507"/>
                      <a:pt x="387" y="507"/>
                    </a:cubicBezTo>
                    <a:cubicBezTo>
                      <a:pt x="508" y="507"/>
                      <a:pt x="508" y="507"/>
                      <a:pt x="508" y="507"/>
                    </a:cubicBezTo>
                    <a:cubicBezTo>
                      <a:pt x="508" y="386"/>
                      <a:pt x="508" y="386"/>
                      <a:pt x="508" y="386"/>
                    </a:cubicBezTo>
                    <a:cubicBezTo>
                      <a:pt x="508" y="271"/>
                      <a:pt x="508" y="271"/>
                      <a:pt x="508" y="271"/>
                    </a:cubicBezTo>
                    <a:cubicBezTo>
                      <a:pt x="509" y="207"/>
                      <a:pt x="486" y="143"/>
                      <a:pt x="437" y="94"/>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7" name="Google Shape;402;p23">
                <a:extLst>
                  <a:ext uri="{FF2B5EF4-FFF2-40B4-BE49-F238E27FC236}">
                    <a16:creationId xmlns:a16="http://schemas.microsoft.com/office/drawing/2014/main" id="{2B2BA978-A1F2-4DB7-96D6-1325F436E852}"/>
                  </a:ext>
                </a:extLst>
              </p:cNvPr>
              <p:cNvSpPr/>
              <p:nvPr/>
            </p:nvSpPr>
            <p:spPr>
              <a:xfrm>
                <a:off x="4405312" y="2611437"/>
                <a:ext cx="1273175" cy="642937"/>
              </a:xfrm>
              <a:custGeom>
                <a:avLst/>
                <a:gdLst/>
                <a:ahLst/>
                <a:cxnLst/>
                <a:rect l="l" t="t" r="r" b="b"/>
                <a:pathLst>
                  <a:path w="295" h="149" extrusionOk="0">
                    <a:moveTo>
                      <a:pt x="151" y="149"/>
                    </a:moveTo>
                    <a:cubicBezTo>
                      <a:pt x="133" y="149"/>
                      <a:pt x="119" y="148"/>
                      <a:pt x="105" y="145"/>
                    </a:cubicBezTo>
                    <a:cubicBezTo>
                      <a:pt x="100" y="144"/>
                      <a:pt x="96" y="143"/>
                      <a:pt x="92" y="141"/>
                    </a:cubicBezTo>
                    <a:cubicBezTo>
                      <a:pt x="83" y="137"/>
                      <a:pt x="81" y="131"/>
                      <a:pt x="80" y="127"/>
                    </a:cubicBezTo>
                    <a:cubicBezTo>
                      <a:pt x="79" y="122"/>
                      <a:pt x="81" y="117"/>
                      <a:pt x="86" y="113"/>
                    </a:cubicBezTo>
                    <a:cubicBezTo>
                      <a:pt x="92" y="106"/>
                      <a:pt x="100" y="101"/>
                      <a:pt x="112" y="95"/>
                    </a:cubicBezTo>
                    <a:cubicBezTo>
                      <a:pt x="115" y="94"/>
                      <a:pt x="119" y="92"/>
                      <a:pt x="122" y="91"/>
                    </a:cubicBezTo>
                    <a:cubicBezTo>
                      <a:pt x="125" y="90"/>
                      <a:pt x="125" y="90"/>
                      <a:pt x="125" y="90"/>
                    </a:cubicBezTo>
                    <a:cubicBezTo>
                      <a:pt x="127" y="89"/>
                      <a:pt x="129" y="87"/>
                      <a:pt x="129" y="85"/>
                    </a:cubicBezTo>
                    <a:cubicBezTo>
                      <a:pt x="130" y="83"/>
                      <a:pt x="129" y="81"/>
                      <a:pt x="127" y="80"/>
                    </a:cubicBezTo>
                    <a:cubicBezTo>
                      <a:pt x="115" y="68"/>
                      <a:pt x="110" y="53"/>
                      <a:pt x="111" y="35"/>
                    </a:cubicBezTo>
                    <a:cubicBezTo>
                      <a:pt x="111" y="17"/>
                      <a:pt x="121" y="6"/>
                      <a:pt x="140" y="1"/>
                    </a:cubicBezTo>
                    <a:cubicBezTo>
                      <a:pt x="143" y="0"/>
                      <a:pt x="147" y="0"/>
                      <a:pt x="150" y="0"/>
                    </a:cubicBezTo>
                    <a:cubicBezTo>
                      <a:pt x="154" y="0"/>
                      <a:pt x="158" y="0"/>
                      <a:pt x="161" y="1"/>
                    </a:cubicBezTo>
                    <a:cubicBezTo>
                      <a:pt x="180" y="6"/>
                      <a:pt x="190" y="17"/>
                      <a:pt x="190" y="35"/>
                    </a:cubicBezTo>
                    <a:cubicBezTo>
                      <a:pt x="191" y="53"/>
                      <a:pt x="185" y="68"/>
                      <a:pt x="173" y="80"/>
                    </a:cubicBezTo>
                    <a:cubicBezTo>
                      <a:pt x="172" y="81"/>
                      <a:pt x="171" y="83"/>
                      <a:pt x="171" y="85"/>
                    </a:cubicBezTo>
                    <a:cubicBezTo>
                      <a:pt x="172" y="87"/>
                      <a:pt x="174" y="89"/>
                      <a:pt x="176" y="90"/>
                    </a:cubicBezTo>
                    <a:cubicBezTo>
                      <a:pt x="179" y="91"/>
                      <a:pt x="179" y="91"/>
                      <a:pt x="179" y="91"/>
                    </a:cubicBezTo>
                    <a:cubicBezTo>
                      <a:pt x="182" y="92"/>
                      <a:pt x="186" y="94"/>
                      <a:pt x="189" y="95"/>
                    </a:cubicBezTo>
                    <a:cubicBezTo>
                      <a:pt x="201" y="101"/>
                      <a:pt x="209" y="106"/>
                      <a:pt x="215" y="113"/>
                    </a:cubicBezTo>
                    <a:cubicBezTo>
                      <a:pt x="219" y="116"/>
                      <a:pt x="221" y="122"/>
                      <a:pt x="220" y="127"/>
                    </a:cubicBezTo>
                    <a:cubicBezTo>
                      <a:pt x="219" y="133"/>
                      <a:pt x="215" y="138"/>
                      <a:pt x="209" y="141"/>
                    </a:cubicBezTo>
                    <a:cubicBezTo>
                      <a:pt x="209" y="141"/>
                      <a:pt x="209" y="141"/>
                      <a:pt x="209" y="141"/>
                    </a:cubicBezTo>
                    <a:cubicBezTo>
                      <a:pt x="205" y="143"/>
                      <a:pt x="201" y="144"/>
                      <a:pt x="196" y="145"/>
                    </a:cubicBezTo>
                    <a:cubicBezTo>
                      <a:pt x="182" y="148"/>
                      <a:pt x="168" y="149"/>
                      <a:pt x="151" y="149"/>
                    </a:cubicBezTo>
                    <a:close/>
                    <a:moveTo>
                      <a:pt x="150" y="8"/>
                    </a:moveTo>
                    <a:cubicBezTo>
                      <a:pt x="148" y="8"/>
                      <a:pt x="145" y="8"/>
                      <a:pt x="142" y="9"/>
                    </a:cubicBezTo>
                    <a:cubicBezTo>
                      <a:pt x="127" y="13"/>
                      <a:pt x="119" y="21"/>
                      <a:pt x="119" y="35"/>
                    </a:cubicBezTo>
                    <a:cubicBezTo>
                      <a:pt x="118" y="51"/>
                      <a:pt x="123" y="64"/>
                      <a:pt x="133" y="74"/>
                    </a:cubicBezTo>
                    <a:cubicBezTo>
                      <a:pt x="137" y="78"/>
                      <a:pt x="138" y="82"/>
                      <a:pt x="137" y="87"/>
                    </a:cubicBezTo>
                    <a:cubicBezTo>
                      <a:pt x="136" y="92"/>
                      <a:pt x="133" y="96"/>
                      <a:pt x="128" y="98"/>
                    </a:cubicBezTo>
                    <a:cubicBezTo>
                      <a:pt x="125" y="99"/>
                      <a:pt x="125" y="99"/>
                      <a:pt x="125" y="99"/>
                    </a:cubicBezTo>
                    <a:cubicBezTo>
                      <a:pt x="122" y="100"/>
                      <a:pt x="118" y="101"/>
                      <a:pt x="115" y="103"/>
                    </a:cubicBezTo>
                    <a:cubicBezTo>
                      <a:pt x="105" y="108"/>
                      <a:pt x="97" y="112"/>
                      <a:pt x="91" y="118"/>
                    </a:cubicBezTo>
                    <a:cubicBezTo>
                      <a:pt x="89" y="121"/>
                      <a:pt x="88" y="123"/>
                      <a:pt x="88" y="126"/>
                    </a:cubicBezTo>
                    <a:cubicBezTo>
                      <a:pt x="89" y="129"/>
                      <a:pt x="91" y="131"/>
                      <a:pt x="95" y="133"/>
                    </a:cubicBezTo>
                    <a:cubicBezTo>
                      <a:pt x="99" y="135"/>
                      <a:pt x="103" y="136"/>
                      <a:pt x="107" y="137"/>
                    </a:cubicBezTo>
                    <a:cubicBezTo>
                      <a:pt x="120" y="140"/>
                      <a:pt x="134" y="141"/>
                      <a:pt x="151" y="141"/>
                    </a:cubicBezTo>
                    <a:cubicBezTo>
                      <a:pt x="167" y="141"/>
                      <a:pt x="181" y="140"/>
                      <a:pt x="194" y="137"/>
                    </a:cubicBezTo>
                    <a:cubicBezTo>
                      <a:pt x="198" y="136"/>
                      <a:pt x="202" y="135"/>
                      <a:pt x="206" y="133"/>
                    </a:cubicBezTo>
                    <a:cubicBezTo>
                      <a:pt x="209" y="132"/>
                      <a:pt x="211" y="129"/>
                      <a:pt x="212" y="126"/>
                    </a:cubicBezTo>
                    <a:cubicBezTo>
                      <a:pt x="212" y="123"/>
                      <a:pt x="211" y="120"/>
                      <a:pt x="210" y="118"/>
                    </a:cubicBezTo>
                    <a:cubicBezTo>
                      <a:pt x="204" y="112"/>
                      <a:pt x="196" y="108"/>
                      <a:pt x="186" y="103"/>
                    </a:cubicBezTo>
                    <a:cubicBezTo>
                      <a:pt x="182" y="101"/>
                      <a:pt x="179" y="100"/>
                      <a:pt x="176" y="99"/>
                    </a:cubicBezTo>
                    <a:cubicBezTo>
                      <a:pt x="173" y="98"/>
                      <a:pt x="173" y="98"/>
                      <a:pt x="173" y="98"/>
                    </a:cubicBezTo>
                    <a:cubicBezTo>
                      <a:pt x="168" y="96"/>
                      <a:pt x="164" y="92"/>
                      <a:pt x="163" y="87"/>
                    </a:cubicBezTo>
                    <a:cubicBezTo>
                      <a:pt x="162" y="82"/>
                      <a:pt x="164" y="78"/>
                      <a:pt x="168" y="74"/>
                    </a:cubicBezTo>
                    <a:cubicBezTo>
                      <a:pt x="178" y="64"/>
                      <a:pt x="183" y="51"/>
                      <a:pt x="182" y="35"/>
                    </a:cubicBezTo>
                    <a:cubicBezTo>
                      <a:pt x="182" y="21"/>
                      <a:pt x="174" y="13"/>
                      <a:pt x="159" y="9"/>
                    </a:cubicBezTo>
                    <a:cubicBezTo>
                      <a:pt x="156" y="8"/>
                      <a:pt x="153" y="8"/>
                      <a:pt x="150" y="8"/>
                    </a:cubicBezTo>
                    <a:close/>
                    <a:moveTo>
                      <a:pt x="207" y="137"/>
                    </a:moveTo>
                    <a:cubicBezTo>
                      <a:pt x="207" y="137"/>
                      <a:pt x="207" y="137"/>
                      <a:pt x="207" y="137"/>
                    </a:cubicBezTo>
                    <a:close/>
                    <a:moveTo>
                      <a:pt x="245" y="149"/>
                    </a:moveTo>
                    <a:cubicBezTo>
                      <a:pt x="242" y="149"/>
                      <a:pt x="242" y="149"/>
                      <a:pt x="242" y="149"/>
                    </a:cubicBezTo>
                    <a:cubicBezTo>
                      <a:pt x="234" y="149"/>
                      <a:pt x="232" y="149"/>
                      <a:pt x="223" y="148"/>
                    </a:cubicBezTo>
                    <a:cubicBezTo>
                      <a:pt x="221" y="148"/>
                      <a:pt x="219" y="146"/>
                      <a:pt x="220" y="144"/>
                    </a:cubicBezTo>
                    <a:cubicBezTo>
                      <a:pt x="220" y="141"/>
                      <a:pt x="222" y="140"/>
                      <a:pt x="224" y="140"/>
                    </a:cubicBezTo>
                    <a:cubicBezTo>
                      <a:pt x="232" y="141"/>
                      <a:pt x="235" y="141"/>
                      <a:pt x="243" y="141"/>
                    </a:cubicBezTo>
                    <a:cubicBezTo>
                      <a:pt x="245" y="141"/>
                      <a:pt x="245" y="141"/>
                      <a:pt x="245" y="141"/>
                    </a:cubicBezTo>
                    <a:cubicBezTo>
                      <a:pt x="256" y="141"/>
                      <a:pt x="266" y="141"/>
                      <a:pt x="275" y="138"/>
                    </a:cubicBezTo>
                    <a:cubicBezTo>
                      <a:pt x="278" y="138"/>
                      <a:pt x="281" y="137"/>
                      <a:pt x="283" y="136"/>
                    </a:cubicBezTo>
                    <a:cubicBezTo>
                      <a:pt x="285" y="135"/>
                      <a:pt x="286" y="133"/>
                      <a:pt x="286" y="132"/>
                    </a:cubicBezTo>
                    <a:cubicBezTo>
                      <a:pt x="287" y="130"/>
                      <a:pt x="286" y="128"/>
                      <a:pt x="285" y="127"/>
                    </a:cubicBezTo>
                    <a:cubicBezTo>
                      <a:pt x="281" y="123"/>
                      <a:pt x="276" y="120"/>
                      <a:pt x="269" y="117"/>
                    </a:cubicBezTo>
                    <a:cubicBezTo>
                      <a:pt x="267" y="116"/>
                      <a:pt x="264" y="115"/>
                      <a:pt x="262" y="114"/>
                    </a:cubicBezTo>
                    <a:cubicBezTo>
                      <a:pt x="260" y="113"/>
                      <a:pt x="260" y="113"/>
                      <a:pt x="260" y="113"/>
                    </a:cubicBezTo>
                    <a:cubicBezTo>
                      <a:pt x="256" y="112"/>
                      <a:pt x="254" y="109"/>
                      <a:pt x="253" y="105"/>
                    </a:cubicBezTo>
                    <a:cubicBezTo>
                      <a:pt x="252" y="101"/>
                      <a:pt x="253" y="98"/>
                      <a:pt x="256" y="95"/>
                    </a:cubicBezTo>
                    <a:cubicBezTo>
                      <a:pt x="263" y="88"/>
                      <a:pt x="266" y="79"/>
                      <a:pt x="266" y="69"/>
                    </a:cubicBezTo>
                    <a:cubicBezTo>
                      <a:pt x="265" y="60"/>
                      <a:pt x="261" y="54"/>
                      <a:pt x="251" y="52"/>
                    </a:cubicBezTo>
                    <a:cubicBezTo>
                      <a:pt x="249" y="51"/>
                      <a:pt x="247" y="51"/>
                      <a:pt x="245" y="51"/>
                    </a:cubicBezTo>
                    <a:cubicBezTo>
                      <a:pt x="243" y="51"/>
                      <a:pt x="241" y="51"/>
                      <a:pt x="239" y="52"/>
                    </a:cubicBezTo>
                    <a:cubicBezTo>
                      <a:pt x="229" y="54"/>
                      <a:pt x="225" y="60"/>
                      <a:pt x="224" y="69"/>
                    </a:cubicBezTo>
                    <a:cubicBezTo>
                      <a:pt x="224" y="79"/>
                      <a:pt x="227" y="88"/>
                      <a:pt x="234" y="95"/>
                    </a:cubicBezTo>
                    <a:cubicBezTo>
                      <a:pt x="237" y="98"/>
                      <a:pt x="238" y="102"/>
                      <a:pt x="238" y="105"/>
                    </a:cubicBezTo>
                    <a:cubicBezTo>
                      <a:pt x="237" y="109"/>
                      <a:pt x="235" y="111"/>
                      <a:pt x="231" y="113"/>
                    </a:cubicBezTo>
                    <a:cubicBezTo>
                      <a:pt x="230" y="113"/>
                      <a:pt x="230" y="113"/>
                      <a:pt x="230" y="113"/>
                    </a:cubicBezTo>
                    <a:cubicBezTo>
                      <a:pt x="228" y="114"/>
                      <a:pt x="226" y="113"/>
                      <a:pt x="225" y="110"/>
                    </a:cubicBezTo>
                    <a:cubicBezTo>
                      <a:pt x="224" y="108"/>
                      <a:pt x="225" y="106"/>
                      <a:pt x="227" y="105"/>
                    </a:cubicBezTo>
                    <a:cubicBezTo>
                      <a:pt x="228" y="105"/>
                      <a:pt x="228" y="105"/>
                      <a:pt x="228" y="105"/>
                    </a:cubicBezTo>
                    <a:cubicBezTo>
                      <a:pt x="229" y="105"/>
                      <a:pt x="230" y="104"/>
                      <a:pt x="230" y="104"/>
                    </a:cubicBezTo>
                    <a:cubicBezTo>
                      <a:pt x="230" y="103"/>
                      <a:pt x="229" y="102"/>
                      <a:pt x="228" y="101"/>
                    </a:cubicBezTo>
                    <a:cubicBezTo>
                      <a:pt x="220" y="92"/>
                      <a:pt x="216" y="81"/>
                      <a:pt x="216" y="68"/>
                    </a:cubicBezTo>
                    <a:cubicBezTo>
                      <a:pt x="216" y="59"/>
                      <a:pt x="220" y="48"/>
                      <a:pt x="237" y="44"/>
                    </a:cubicBezTo>
                    <a:cubicBezTo>
                      <a:pt x="240" y="43"/>
                      <a:pt x="242" y="43"/>
                      <a:pt x="245" y="43"/>
                    </a:cubicBezTo>
                    <a:cubicBezTo>
                      <a:pt x="248" y="43"/>
                      <a:pt x="250" y="43"/>
                      <a:pt x="253" y="44"/>
                    </a:cubicBezTo>
                    <a:cubicBezTo>
                      <a:pt x="270" y="48"/>
                      <a:pt x="274" y="59"/>
                      <a:pt x="274" y="68"/>
                    </a:cubicBezTo>
                    <a:cubicBezTo>
                      <a:pt x="274" y="81"/>
                      <a:pt x="270" y="92"/>
                      <a:pt x="262" y="101"/>
                    </a:cubicBezTo>
                    <a:cubicBezTo>
                      <a:pt x="261" y="101"/>
                      <a:pt x="261" y="102"/>
                      <a:pt x="261" y="103"/>
                    </a:cubicBezTo>
                    <a:cubicBezTo>
                      <a:pt x="261" y="104"/>
                      <a:pt x="262" y="105"/>
                      <a:pt x="263" y="106"/>
                    </a:cubicBezTo>
                    <a:cubicBezTo>
                      <a:pt x="265" y="106"/>
                      <a:pt x="265" y="106"/>
                      <a:pt x="265" y="106"/>
                    </a:cubicBezTo>
                    <a:cubicBezTo>
                      <a:pt x="268" y="107"/>
                      <a:pt x="270" y="108"/>
                      <a:pt x="272" y="109"/>
                    </a:cubicBezTo>
                    <a:cubicBezTo>
                      <a:pt x="281" y="113"/>
                      <a:pt x="286" y="117"/>
                      <a:pt x="291" y="122"/>
                    </a:cubicBezTo>
                    <a:cubicBezTo>
                      <a:pt x="294" y="124"/>
                      <a:pt x="295" y="129"/>
                      <a:pt x="294" y="133"/>
                    </a:cubicBezTo>
                    <a:cubicBezTo>
                      <a:pt x="294" y="137"/>
                      <a:pt x="291" y="141"/>
                      <a:pt x="286" y="143"/>
                    </a:cubicBezTo>
                    <a:cubicBezTo>
                      <a:pt x="284" y="145"/>
                      <a:pt x="280" y="146"/>
                      <a:pt x="277" y="146"/>
                    </a:cubicBezTo>
                    <a:cubicBezTo>
                      <a:pt x="267" y="149"/>
                      <a:pt x="257" y="149"/>
                      <a:pt x="245" y="149"/>
                    </a:cubicBezTo>
                    <a:close/>
                    <a:moveTo>
                      <a:pt x="55" y="149"/>
                    </a:moveTo>
                    <a:cubicBezTo>
                      <a:pt x="42" y="149"/>
                      <a:pt x="31" y="149"/>
                      <a:pt x="20" y="146"/>
                    </a:cubicBezTo>
                    <a:cubicBezTo>
                      <a:pt x="16" y="145"/>
                      <a:pt x="13" y="144"/>
                      <a:pt x="10" y="143"/>
                    </a:cubicBezTo>
                    <a:cubicBezTo>
                      <a:pt x="4" y="140"/>
                      <a:pt x="1" y="136"/>
                      <a:pt x="0" y="132"/>
                    </a:cubicBezTo>
                    <a:cubicBezTo>
                      <a:pt x="0" y="127"/>
                      <a:pt x="1" y="123"/>
                      <a:pt x="5" y="119"/>
                    </a:cubicBezTo>
                    <a:cubicBezTo>
                      <a:pt x="10" y="114"/>
                      <a:pt x="16" y="110"/>
                      <a:pt x="25" y="106"/>
                    </a:cubicBezTo>
                    <a:cubicBezTo>
                      <a:pt x="28" y="105"/>
                      <a:pt x="30" y="104"/>
                      <a:pt x="33" y="103"/>
                    </a:cubicBezTo>
                    <a:cubicBezTo>
                      <a:pt x="35" y="102"/>
                      <a:pt x="35" y="102"/>
                      <a:pt x="35" y="102"/>
                    </a:cubicBezTo>
                    <a:cubicBezTo>
                      <a:pt x="37" y="101"/>
                      <a:pt x="38" y="100"/>
                      <a:pt x="38" y="99"/>
                    </a:cubicBezTo>
                    <a:cubicBezTo>
                      <a:pt x="39" y="97"/>
                      <a:pt x="38" y="96"/>
                      <a:pt x="37" y="96"/>
                    </a:cubicBezTo>
                    <a:cubicBezTo>
                      <a:pt x="28" y="86"/>
                      <a:pt x="23" y="74"/>
                      <a:pt x="24" y="60"/>
                    </a:cubicBezTo>
                    <a:cubicBezTo>
                      <a:pt x="24" y="50"/>
                      <a:pt x="28" y="38"/>
                      <a:pt x="47" y="33"/>
                    </a:cubicBezTo>
                    <a:cubicBezTo>
                      <a:pt x="50" y="33"/>
                      <a:pt x="52" y="32"/>
                      <a:pt x="55" y="32"/>
                    </a:cubicBezTo>
                    <a:cubicBezTo>
                      <a:pt x="58" y="32"/>
                      <a:pt x="61" y="33"/>
                      <a:pt x="64" y="33"/>
                    </a:cubicBezTo>
                    <a:cubicBezTo>
                      <a:pt x="82" y="38"/>
                      <a:pt x="87" y="50"/>
                      <a:pt x="87" y="60"/>
                    </a:cubicBezTo>
                    <a:cubicBezTo>
                      <a:pt x="87" y="74"/>
                      <a:pt x="83" y="86"/>
                      <a:pt x="74" y="96"/>
                    </a:cubicBezTo>
                    <a:cubicBezTo>
                      <a:pt x="73" y="96"/>
                      <a:pt x="72" y="97"/>
                      <a:pt x="72" y="99"/>
                    </a:cubicBezTo>
                    <a:cubicBezTo>
                      <a:pt x="73" y="100"/>
                      <a:pt x="74" y="101"/>
                      <a:pt x="76" y="102"/>
                    </a:cubicBezTo>
                    <a:cubicBezTo>
                      <a:pt x="77" y="103"/>
                      <a:pt x="77" y="103"/>
                      <a:pt x="77" y="103"/>
                    </a:cubicBezTo>
                    <a:cubicBezTo>
                      <a:pt x="80" y="103"/>
                      <a:pt x="81" y="106"/>
                      <a:pt x="80" y="108"/>
                    </a:cubicBezTo>
                    <a:cubicBezTo>
                      <a:pt x="79" y="110"/>
                      <a:pt x="77" y="111"/>
                      <a:pt x="75" y="110"/>
                    </a:cubicBezTo>
                    <a:cubicBezTo>
                      <a:pt x="73" y="109"/>
                      <a:pt x="73" y="109"/>
                      <a:pt x="73" y="109"/>
                    </a:cubicBezTo>
                    <a:cubicBezTo>
                      <a:pt x="68" y="108"/>
                      <a:pt x="65" y="104"/>
                      <a:pt x="64" y="100"/>
                    </a:cubicBezTo>
                    <a:cubicBezTo>
                      <a:pt x="64" y="97"/>
                      <a:pt x="65" y="93"/>
                      <a:pt x="68" y="90"/>
                    </a:cubicBezTo>
                    <a:cubicBezTo>
                      <a:pt x="76" y="82"/>
                      <a:pt x="79" y="72"/>
                      <a:pt x="79" y="60"/>
                    </a:cubicBezTo>
                    <a:cubicBezTo>
                      <a:pt x="78" y="50"/>
                      <a:pt x="73" y="44"/>
                      <a:pt x="62" y="41"/>
                    </a:cubicBezTo>
                    <a:cubicBezTo>
                      <a:pt x="60" y="41"/>
                      <a:pt x="57" y="41"/>
                      <a:pt x="55" y="41"/>
                    </a:cubicBezTo>
                    <a:cubicBezTo>
                      <a:pt x="53" y="41"/>
                      <a:pt x="51" y="41"/>
                      <a:pt x="49" y="41"/>
                    </a:cubicBezTo>
                    <a:cubicBezTo>
                      <a:pt x="38" y="44"/>
                      <a:pt x="32" y="50"/>
                      <a:pt x="32" y="60"/>
                    </a:cubicBezTo>
                    <a:cubicBezTo>
                      <a:pt x="31" y="72"/>
                      <a:pt x="35" y="82"/>
                      <a:pt x="43" y="90"/>
                    </a:cubicBezTo>
                    <a:cubicBezTo>
                      <a:pt x="46" y="93"/>
                      <a:pt x="47" y="97"/>
                      <a:pt x="46" y="100"/>
                    </a:cubicBezTo>
                    <a:cubicBezTo>
                      <a:pt x="45" y="104"/>
                      <a:pt x="42" y="108"/>
                      <a:pt x="38" y="109"/>
                    </a:cubicBezTo>
                    <a:cubicBezTo>
                      <a:pt x="36" y="110"/>
                      <a:pt x="36" y="110"/>
                      <a:pt x="36" y="110"/>
                    </a:cubicBezTo>
                    <a:cubicBezTo>
                      <a:pt x="34" y="111"/>
                      <a:pt x="31" y="112"/>
                      <a:pt x="29" y="113"/>
                    </a:cubicBezTo>
                    <a:cubicBezTo>
                      <a:pt x="20" y="117"/>
                      <a:pt x="15" y="121"/>
                      <a:pt x="10" y="125"/>
                    </a:cubicBezTo>
                    <a:cubicBezTo>
                      <a:pt x="9" y="127"/>
                      <a:pt x="8" y="129"/>
                      <a:pt x="8" y="130"/>
                    </a:cubicBezTo>
                    <a:cubicBezTo>
                      <a:pt x="9" y="132"/>
                      <a:pt x="10" y="134"/>
                      <a:pt x="13" y="135"/>
                    </a:cubicBezTo>
                    <a:cubicBezTo>
                      <a:pt x="16" y="136"/>
                      <a:pt x="19" y="137"/>
                      <a:pt x="22" y="138"/>
                    </a:cubicBezTo>
                    <a:cubicBezTo>
                      <a:pt x="32" y="141"/>
                      <a:pt x="43" y="141"/>
                      <a:pt x="55" y="141"/>
                    </a:cubicBezTo>
                    <a:cubicBezTo>
                      <a:pt x="63" y="141"/>
                      <a:pt x="69" y="141"/>
                      <a:pt x="75" y="140"/>
                    </a:cubicBezTo>
                    <a:cubicBezTo>
                      <a:pt x="77" y="140"/>
                      <a:pt x="79" y="142"/>
                      <a:pt x="80" y="144"/>
                    </a:cubicBezTo>
                    <a:cubicBezTo>
                      <a:pt x="80" y="146"/>
                      <a:pt x="78" y="148"/>
                      <a:pt x="76" y="148"/>
                    </a:cubicBezTo>
                    <a:cubicBezTo>
                      <a:pt x="70" y="149"/>
                      <a:pt x="63" y="149"/>
                      <a:pt x="55" y="149"/>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10" name="Группа 4">
              <a:extLst>
                <a:ext uri="{FF2B5EF4-FFF2-40B4-BE49-F238E27FC236}">
                  <a16:creationId xmlns:a16="http://schemas.microsoft.com/office/drawing/2014/main" id="{FC4A76DC-87FD-438D-A611-583A325AABD5}"/>
                </a:ext>
              </a:extLst>
            </p:cNvPr>
            <p:cNvGrpSpPr/>
            <p:nvPr/>
          </p:nvGrpSpPr>
          <p:grpSpPr>
            <a:xfrm>
              <a:off x="6140450" y="1763712"/>
              <a:ext cx="2197100" cy="2200275"/>
              <a:chOff x="6140450" y="1763712"/>
              <a:chExt cx="2197100" cy="2200275"/>
            </a:xfrm>
          </p:grpSpPr>
          <p:sp>
            <p:nvSpPr>
              <p:cNvPr id="14" name="Google Shape;395;p23">
                <a:extLst>
                  <a:ext uri="{FF2B5EF4-FFF2-40B4-BE49-F238E27FC236}">
                    <a16:creationId xmlns:a16="http://schemas.microsoft.com/office/drawing/2014/main" id="{ADD1C6C1-D394-4DA8-813F-0821E4227882}"/>
                  </a:ext>
                </a:extLst>
              </p:cNvPr>
              <p:cNvSpPr/>
              <p:nvPr/>
            </p:nvSpPr>
            <p:spPr>
              <a:xfrm>
                <a:off x="6140450" y="1763712"/>
                <a:ext cx="2197100" cy="2200275"/>
              </a:xfrm>
              <a:custGeom>
                <a:avLst/>
                <a:gdLst/>
                <a:ahLst/>
                <a:cxnLst/>
                <a:rect l="l" t="t" r="r" b="b"/>
                <a:pathLst>
                  <a:path w="509" h="509" extrusionOk="0">
                    <a:moveTo>
                      <a:pt x="415" y="436"/>
                    </a:moveTo>
                    <a:cubicBezTo>
                      <a:pt x="509" y="342"/>
                      <a:pt x="509" y="188"/>
                      <a:pt x="415" y="94"/>
                    </a:cubicBezTo>
                    <a:cubicBezTo>
                      <a:pt x="320" y="0"/>
                      <a:pt x="167" y="0"/>
                      <a:pt x="73" y="94"/>
                    </a:cubicBezTo>
                    <a:cubicBezTo>
                      <a:pt x="24" y="143"/>
                      <a:pt x="0" y="207"/>
                      <a:pt x="2" y="271"/>
                    </a:cubicBezTo>
                    <a:cubicBezTo>
                      <a:pt x="2" y="386"/>
                      <a:pt x="2" y="386"/>
                      <a:pt x="2" y="386"/>
                    </a:cubicBezTo>
                    <a:cubicBezTo>
                      <a:pt x="1" y="507"/>
                      <a:pt x="1" y="507"/>
                      <a:pt x="1" y="507"/>
                    </a:cubicBezTo>
                    <a:cubicBezTo>
                      <a:pt x="122" y="507"/>
                      <a:pt x="122" y="507"/>
                      <a:pt x="122" y="507"/>
                    </a:cubicBezTo>
                    <a:cubicBezTo>
                      <a:pt x="237" y="507"/>
                      <a:pt x="237" y="507"/>
                      <a:pt x="237" y="507"/>
                    </a:cubicBezTo>
                    <a:cubicBezTo>
                      <a:pt x="301" y="509"/>
                      <a:pt x="366" y="485"/>
                      <a:pt x="415" y="436"/>
                    </a:cubicBezTo>
                    <a:close/>
                  </a:path>
                </a:pathLst>
              </a:custGeom>
              <a:solidFill>
                <a:srgbClr val="D0AD42"/>
              </a:solidFill>
              <a:ln>
                <a:solidFill>
                  <a:schemeClr val="bg1"/>
                </a:solid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5" name="Google Shape;403;p23">
                <a:extLst>
                  <a:ext uri="{FF2B5EF4-FFF2-40B4-BE49-F238E27FC236}">
                    <a16:creationId xmlns:a16="http://schemas.microsoft.com/office/drawing/2014/main" id="{7D414E53-4071-48F6-84CF-9ADA3735DDC4}"/>
                  </a:ext>
                </a:extLst>
              </p:cNvPr>
              <p:cNvSpPr/>
              <p:nvPr/>
            </p:nvSpPr>
            <p:spPr>
              <a:xfrm>
                <a:off x="6775450" y="2538412"/>
                <a:ext cx="806450" cy="698500"/>
              </a:xfrm>
              <a:custGeom>
                <a:avLst/>
                <a:gdLst/>
                <a:ahLst/>
                <a:cxnLst/>
                <a:rect l="l" t="t" r="r" b="b"/>
                <a:pathLst>
                  <a:path w="187" h="162" extrusionOk="0">
                    <a:moveTo>
                      <a:pt x="166" y="162"/>
                    </a:moveTo>
                    <a:cubicBezTo>
                      <a:pt x="22" y="162"/>
                      <a:pt x="22" y="162"/>
                      <a:pt x="22" y="162"/>
                    </a:cubicBezTo>
                    <a:cubicBezTo>
                      <a:pt x="10" y="162"/>
                      <a:pt x="0" y="152"/>
                      <a:pt x="0" y="140"/>
                    </a:cubicBezTo>
                    <a:cubicBezTo>
                      <a:pt x="0" y="105"/>
                      <a:pt x="0" y="105"/>
                      <a:pt x="0" y="105"/>
                    </a:cubicBezTo>
                    <a:cubicBezTo>
                      <a:pt x="0" y="102"/>
                      <a:pt x="2" y="101"/>
                      <a:pt x="4" y="101"/>
                    </a:cubicBezTo>
                    <a:cubicBezTo>
                      <a:pt x="7" y="101"/>
                      <a:pt x="9" y="102"/>
                      <a:pt x="9" y="105"/>
                    </a:cubicBezTo>
                    <a:cubicBezTo>
                      <a:pt x="9" y="140"/>
                      <a:pt x="9" y="140"/>
                      <a:pt x="9" y="140"/>
                    </a:cubicBezTo>
                    <a:cubicBezTo>
                      <a:pt x="9" y="148"/>
                      <a:pt x="15" y="154"/>
                      <a:pt x="22" y="154"/>
                    </a:cubicBezTo>
                    <a:cubicBezTo>
                      <a:pt x="166" y="154"/>
                      <a:pt x="166" y="154"/>
                      <a:pt x="166" y="154"/>
                    </a:cubicBezTo>
                    <a:cubicBezTo>
                      <a:pt x="173" y="154"/>
                      <a:pt x="179" y="148"/>
                      <a:pt x="179" y="140"/>
                    </a:cubicBezTo>
                    <a:cubicBezTo>
                      <a:pt x="179" y="105"/>
                      <a:pt x="179" y="105"/>
                      <a:pt x="179" y="105"/>
                    </a:cubicBezTo>
                    <a:cubicBezTo>
                      <a:pt x="179" y="103"/>
                      <a:pt x="181" y="101"/>
                      <a:pt x="183" y="101"/>
                    </a:cubicBezTo>
                    <a:cubicBezTo>
                      <a:pt x="185" y="101"/>
                      <a:pt x="187" y="103"/>
                      <a:pt x="187" y="105"/>
                    </a:cubicBezTo>
                    <a:cubicBezTo>
                      <a:pt x="187" y="140"/>
                      <a:pt x="187" y="140"/>
                      <a:pt x="187" y="140"/>
                    </a:cubicBezTo>
                    <a:cubicBezTo>
                      <a:pt x="187" y="152"/>
                      <a:pt x="177" y="162"/>
                      <a:pt x="166" y="162"/>
                    </a:cubicBezTo>
                    <a:close/>
                    <a:moveTo>
                      <a:pt x="101" y="116"/>
                    </a:moveTo>
                    <a:cubicBezTo>
                      <a:pt x="86" y="116"/>
                      <a:pt x="86" y="116"/>
                      <a:pt x="86" y="116"/>
                    </a:cubicBezTo>
                    <a:cubicBezTo>
                      <a:pt x="80" y="116"/>
                      <a:pt x="76" y="110"/>
                      <a:pt x="76" y="104"/>
                    </a:cubicBezTo>
                    <a:cubicBezTo>
                      <a:pt x="76" y="86"/>
                      <a:pt x="76" y="86"/>
                      <a:pt x="76" y="86"/>
                    </a:cubicBezTo>
                    <a:cubicBezTo>
                      <a:pt x="76" y="80"/>
                      <a:pt x="80" y="74"/>
                      <a:pt x="86" y="74"/>
                    </a:cubicBezTo>
                    <a:cubicBezTo>
                      <a:pt x="101" y="74"/>
                      <a:pt x="101" y="74"/>
                      <a:pt x="101" y="74"/>
                    </a:cubicBezTo>
                    <a:cubicBezTo>
                      <a:pt x="107" y="74"/>
                      <a:pt x="112" y="80"/>
                      <a:pt x="112" y="86"/>
                    </a:cubicBezTo>
                    <a:cubicBezTo>
                      <a:pt x="112" y="104"/>
                      <a:pt x="112" y="104"/>
                      <a:pt x="112" y="104"/>
                    </a:cubicBezTo>
                    <a:cubicBezTo>
                      <a:pt x="112" y="110"/>
                      <a:pt x="107" y="116"/>
                      <a:pt x="101" y="116"/>
                    </a:cubicBezTo>
                    <a:close/>
                    <a:moveTo>
                      <a:pt x="86" y="83"/>
                    </a:moveTo>
                    <a:cubicBezTo>
                      <a:pt x="85" y="83"/>
                      <a:pt x="84" y="84"/>
                      <a:pt x="84" y="86"/>
                    </a:cubicBezTo>
                    <a:cubicBezTo>
                      <a:pt x="84" y="104"/>
                      <a:pt x="84" y="104"/>
                      <a:pt x="84" y="104"/>
                    </a:cubicBezTo>
                    <a:cubicBezTo>
                      <a:pt x="84" y="106"/>
                      <a:pt x="85" y="108"/>
                      <a:pt x="86" y="108"/>
                    </a:cubicBezTo>
                    <a:cubicBezTo>
                      <a:pt x="101" y="108"/>
                      <a:pt x="101" y="108"/>
                      <a:pt x="101" y="108"/>
                    </a:cubicBezTo>
                    <a:cubicBezTo>
                      <a:pt x="102" y="108"/>
                      <a:pt x="104" y="106"/>
                      <a:pt x="104" y="104"/>
                    </a:cubicBezTo>
                    <a:cubicBezTo>
                      <a:pt x="104" y="86"/>
                      <a:pt x="104" y="86"/>
                      <a:pt x="104" y="86"/>
                    </a:cubicBezTo>
                    <a:cubicBezTo>
                      <a:pt x="104" y="84"/>
                      <a:pt x="102" y="83"/>
                      <a:pt x="101" y="83"/>
                    </a:cubicBezTo>
                    <a:lnTo>
                      <a:pt x="86" y="83"/>
                    </a:lnTo>
                    <a:close/>
                    <a:moveTo>
                      <a:pt x="166" y="99"/>
                    </a:moveTo>
                    <a:cubicBezTo>
                      <a:pt x="123" y="99"/>
                      <a:pt x="123" y="99"/>
                      <a:pt x="123" y="99"/>
                    </a:cubicBezTo>
                    <a:cubicBezTo>
                      <a:pt x="121" y="99"/>
                      <a:pt x="119" y="97"/>
                      <a:pt x="119" y="95"/>
                    </a:cubicBezTo>
                    <a:cubicBezTo>
                      <a:pt x="119" y="93"/>
                      <a:pt x="121" y="91"/>
                      <a:pt x="123" y="91"/>
                    </a:cubicBezTo>
                    <a:cubicBezTo>
                      <a:pt x="166" y="91"/>
                      <a:pt x="166" y="91"/>
                      <a:pt x="166" y="91"/>
                    </a:cubicBezTo>
                    <a:cubicBezTo>
                      <a:pt x="173" y="91"/>
                      <a:pt x="179" y="85"/>
                      <a:pt x="179" y="78"/>
                    </a:cubicBezTo>
                    <a:cubicBezTo>
                      <a:pt x="179" y="50"/>
                      <a:pt x="179" y="50"/>
                      <a:pt x="179" y="50"/>
                    </a:cubicBezTo>
                    <a:cubicBezTo>
                      <a:pt x="179" y="42"/>
                      <a:pt x="173" y="36"/>
                      <a:pt x="166" y="36"/>
                    </a:cubicBezTo>
                    <a:cubicBezTo>
                      <a:pt x="22" y="36"/>
                      <a:pt x="22" y="36"/>
                      <a:pt x="22" y="36"/>
                    </a:cubicBezTo>
                    <a:cubicBezTo>
                      <a:pt x="15" y="36"/>
                      <a:pt x="9" y="42"/>
                      <a:pt x="9" y="50"/>
                    </a:cubicBezTo>
                    <a:cubicBezTo>
                      <a:pt x="9" y="78"/>
                      <a:pt x="9" y="78"/>
                      <a:pt x="9" y="78"/>
                    </a:cubicBezTo>
                    <a:cubicBezTo>
                      <a:pt x="9" y="85"/>
                      <a:pt x="15" y="91"/>
                      <a:pt x="22" y="91"/>
                    </a:cubicBezTo>
                    <a:cubicBezTo>
                      <a:pt x="64" y="91"/>
                      <a:pt x="64" y="91"/>
                      <a:pt x="64" y="91"/>
                    </a:cubicBezTo>
                    <a:cubicBezTo>
                      <a:pt x="67" y="91"/>
                      <a:pt x="69" y="93"/>
                      <a:pt x="69" y="95"/>
                    </a:cubicBezTo>
                    <a:cubicBezTo>
                      <a:pt x="69" y="97"/>
                      <a:pt x="67" y="99"/>
                      <a:pt x="64" y="99"/>
                    </a:cubicBezTo>
                    <a:cubicBezTo>
                      <a:pt x="22" y="99"/>
                      <a:pt x="22" y="99"/>
                      <a:pt x="22" y="99"/>
                    </a:cubicBezTo>
                    <a:cubicBezTo>
                      <a:pt x="10" y="99"/>
                      <a:pt x="0" y="89"/>
                      <a:pt x="0" y="78"/>
                    </a:cubicBezTo>
                    <a:cubicBezTo>
                      <a:pt x="0" y="50"/>
                      <a:pt x="0" y="50"/>
                      <a:pt x="0" y="50"/>
                    </a:cubicBezTo>
                    <a:cubicBezTo>
                      <a:pt x="0" y="38"/>
                      <a:pt x="10" y="28"/>
                      <a:pt x="22" y="28"/>
                    </a:cubicBezTo>
                    <a:cubicBezTo>
                      <a:pt x="166" y="28"/>
                      <a:pt x="166" y="28"/>
                      <a:pt x="166" y="28"/>
                    </a:cubicBezTo>
                    <a:cubicBezTo>
                      <a:pt x="177" y="28"/>
                      <a:pt x="187" y="38"/>
                      <a:pt x="187" y="50"/>
                    </a:cubicBezTo>
                    <a:cubicBezTo>
                      <a:pt x="187" y="81"/>
                      <a:pt x="187" y="81"/>
                      <a:pt x="187" y="81"/>
                    </a:cubicBezTo>
                    <a:cubicBezTo>
                      <a:pt x="187" y="81"/>
                      <a:pt x="187" y="82"/>
                      <a:pt x="187" y="83"/>
                    </a:cubicBezTo>
                    <a:cubicBezTo>
                      <a:pt x="184" y="92"/>
                      <a:pt x="176" y="99"/>
                      <a:pt x="166" y="99"/>
                    </a:cubicBezTo>
                    <a:close/>
                    <a:moveTo>
                      <a:pt x="125" y="21"/>
                    </a:moveTo>
                    <a:cubicBezTo>
                      <a:pt x="123" y="21"/>
                      <a:pt x="121" y="20"/>
                      <a:pt x="121" y="17"/>
                    </a:cubicBezTo>
                    <a:cubicBezTo>
                      <a:pt x="121" y="12"/>
                      <a:pt x="116" y="8"/>
                      <a:pt x="109" y="8"/>
                    </a:cubicBezTo>
                    <a:cubicBezTo>
                      <a:pt x="78" y="8"/>
                      <a:pt x="78" y="8"/>
                      <a:pt x="78" y="8"/>
                    </a:cubicBezTo>
                    <a:cubicBezTo>
                      <a:pt x="72" y="8"/>
                      <a:pt x="67" y="12"/>
                      <a:pt x="67" y="17"/>
                    </a:cubicBezTo>
                    <a:cubicBezTo>
                      <a:pt x="67" y="20"/>
                      <a:pt x="65" y="21"/>
                      <a:pt x="63" y="21"/>
                    </a:cubicBezTo>
                    <a:cubicBezTo>
                      <a:pt x="61" y="21"/>
                      <a:pt x="59" y="20"/>
                      <a:pt x="59" y="17"/>
                    </a:cubicBezTo>
                    <a:cubicBezTo>
                      <a:pt x="59" y="7"/>
                      <a:pt x="67" y="0"/>
                      <a:pt x="78" y="0"/>
                    </a:cubicBezTo>
                    <a:cubicBezTo>
                      <a:pt x="109" y="0"/>
                      <a:pt x="109" y="0"/>
                      <a:pt x="109" y="0"/>
                    </a:cubicBezTo>
                    <a:cubicBezTo>
                      <a:pt x="120" y="0"/>
                      <a:pt x="129" y="7"/>
                      <a:pt x="129" y="17"/>
                    </a:cubicBezTo>
                    <a:cubicBezTo>
                      <a:pt x="129" y="20"/>
                      <a:pt x="127" y="21"/>
                      <a:pt x="125" y="21"/>
                    </a:cubicBezTo>
                    <a:close/>
                  </a:path>
                </a:pathLst>
              </a:custGeom>
              <a:solidFill>
                <a:schemeClr val="bg1"/>
              </a:solidFill>
              <a:ln>
                <a:solidFill>
                  <a:schemeClr val="bg1"/>
                </a:solid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grpSp>
          <p:nvGrpSpPr>
            <p:cNvPr id="11" name="Группа 2">
              <a:extLst>
                <a:ext uri="{FF2B5EF4-FFF2-40B4-BE49-F238E27FC236}">
                  <a16:creationId xmlns:a16="http://schemas.microsoft.com/office/drawing/2014/main" id="{81BB8E0E-6E32-4662-A69E-7CFCF34AE26E}"/>
                </a:ext>
              </a:extLst>
            </p:cNvPr>
            <p:cNvGrpSpPr/>
            <p:nvPr/>
          </p:nvGrpSpPr>
          <p:grpSpPr>
            <a:xfrm>
              <a:off x="3865562" y="4037012"/>
              <a:ext cx="2197100" cy="2198687"/>
              <a:chOff x="3865562" y="4037012"/>
              <a:chExt cx="2197100" cy="2198687"/>
            </a:xfrm>
          </p:grpSpPr>
          <p:sp>
            <p:nvSpPr>
              <p:cNvPr id="12" name="Google Shape;393;p23">
                <a:extLst>
                  <a:ext uri="{FF2B5EF4-FFF2-40B4-BE49-F238E27FC236}">
                    <a16:creationId xmlns:a16="http://schemas.microsoft.com/office/drawing/2014/main" id="{1BD32679-964F-4A67-BA44-63A2432385D0}"/>
                  </a:ext>
                </a:extLst>
              </p:cNvPr>
              <p:cNvSpPr/>
              <p:nvPr/>
            </p:nvSpPr>
            <p:spPr>
              <a:xfrm>
                <a:off x="3865562" y="4037012"/>
                <a:ext cx="2197100" cy="2198687"/>
              </a:xfrm>
              <a:custGeom>
                <a:avLst/>
                <a:gdLst/>
                <a:ahLst/>
                <a:cxnLst/>
                <a:rect l="l" t="t" r="r" b="b"/>
                <a:pathLst>
                  <a:path w="509" h="509" extrusionOk="0">
                    <a:moveTo>
                      <a:pt x="95" y="73"/>
                    </a:moveTo>
                    <a:cubicBezTo>
                      <a:pt x="0" y="167"/>
                      <a:pt x="0" y="320"/>
                      <a:pt x="95" y="415"/>
                    </a:cubicBezTo>
                    <a:cubicBezTo>
                      <a:pt x="189" y="509"/>
                      <a:pt x="342" y="509"/>
                      <a:pt x="437" y="415"/>
                    </a:cubicBezTo>
                    <a:cubicBezTo>
                      <a:pt x="486" y="366"/>
                      <a:pt x="509" y="301"/>
                      <a:pt x="508" y="237"/>
                    </a:cubicBezTo>
                    <a:cubicBezTo>
                      <a:pt x="508" y="123"/>
                      <a:pt x="508" y="123"/>
                      <a:pt x="508" y="123"/>
                    </a:cubicBezTo>
                    <a:cubicBezTo>
                      <a:pt x="508" y="2"/>
                      <a:pt x="508" y="2"/>
                      <a:pt x="508" y="2"/>
                    </a:cubicBezTo>
                    <a:cubicBezTo>
                      <a:pt x="387" y="2"/>
                      <a:pt x="387" y="2"/>
                      <a:pt x="387" y="2"/>
                    </a:cubicBezTo>
                    <a:cubicBezTo>
                      <a:pt x="272" y="2"/>
                      <a:pt x="272" y="2"/>
                      <a:pt x="272" y="2"/>
                    </a:cubicBezTo>
                    <a:cubicBezTo>
                      <a:pt x="208" y="0"/>
                      <a:pt x="144" y="24"/>
                      <a:pt x="95" y="73"/>
                    </a:cubicBezTo>
                    <a:close/>
                  </a:path>
                </a:pathLst>
              </a:custGeom>
              <a:solidFill>
                <a:srgbClr val="D0AD4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3" name="Google Shape;404;p23">
                <a:extLst>
                  <a:ext uri="{FF2B5EF4-FFF2-40B4-BE49-F238E27FC236}">
                    <a16:creationId xmlns:a16="http://schemas.microsoft.com/office/drawing/2014/main" id="{EF3AD952-972A-461B-86A9-8C517ED0E144}"/>
                  </a:ext>
                </a:extLst>
              </p:cNvPr>
              <p:cNvSpPr/>
              <p:nvPr/>
            </p:nvSpPr>
            <p:spPr>
              <a:xfrm>
                <a:off x="4638675" y="4602162"/>
                <a:ext cx="801687" cy="942975"/>
              </a:xfrm>
              <a:custGeom>
                <a:avLst/>
                <a:gdLst/>
                <a:ahLst/>
                <a:cxnLst/>
                <a:rect l="l" t="t" r="r" b="b"/>
                <a:pathLst>
                  <a:path w="186" h="218" extrusionOk="0">
                    <a:moveTo>
                      <a:pt x="107" y="218"/>
                    </a:moveTo>
                    <a:cubicBezTo>
                      <a:pt x="77" y="218"/>
                      <a:pt x="77" y="218"/>
                      <a:pt x="77" y="218"/>
                    </a:cubicBezTo>
                    <a:cubicBezTo>
                      <a:pt x="75" y="218"/>
                      <a:pt x="73" y="216"/>
                      <a:pt x="73" y="214"/>
                    </a:cubicBezTo>
                    <a:cubicBezTo>
                      <a:pt x="73" y="212"/>
                      <a:pt x="75" y="210"/>
                      <a:pt x="77" y="210"/>
                    </a:cubicBezTo>
                    <a:cubicBezTo>
                      <a:pt x="107" y="210"/>
                      <a:pt x="107" y="210"/>
                      <a:pt x="107" y="210"/>
                    </a:cubicBezTo>
                    <a:cubicBezTo>
                      <a:pt x="109" y="210"/>
                      <a:pt x="111" y="212"/>
                      <a:pt x="111" y="214"/>
                    </a:cubicBezTo>
                    <a:cubicBezTo>
                      <a:pt x="111" y="216"/>
                      <a:pt x="109" y="218"/>
                      <a:pt x="107" y="218"/>
                    </a:cubicBezTo>
                    <a:close/>
                    <a:moveTo>
                      <a:pt x="116" y="204"/>
                    </a:moveTo>
                    <a:cubicBezTo>
                      <a:pt x="69" y="204"/>
                      <a:pt x="69" y="204"/>
                      <a:pt x="69" y="204"/>
                    </a:cubicBezTo>
                    <a:cubicBezTo>
                      <a:pt x="66" y="204"/>
                      <a:pt x="65" y="202"/>
                      <a:pt x="65" y="200"/>
                    </a:cubicBezTo>
                    <a:cubicBezTo>
                      <a:pt x="65" y="198"/>
                      <a:pt x="66" y="196"/>
                      <a:pt x="69" y="196"/>
                    </a:cubicBezTo>
                    <a:cubicBezTo>
                      <a:pt x="116" y="196"/>
                      <a:pt x="116" y="196"/>
                      <a:pt x="116" y="196"/>
                    </a:cubicBezTo>
                    <a:cubicBezTo>
                      <a:pt x="118" y="196"/>
                      <a:pt x="120" y="198"/>
                      <a:pt x="120" y="200"/>
                    </a:cubicBezTo>
                    <a:cubicBezTo>
                      <a:pt x="120" y="202"/>
                      <a:pt x="118" y="204"/>
                      <a:pt x="116" y="204"/>
                    </a:cubicBezTo>
                    <a:close/>
                    <a:moveTo>
                      <a:pt x="92" y="189"/>
                    </a:moveTo>
                    <a:cubicBezTo>
                      <a:pt x="83" y="189"/>
                      <a:pt x="74" y="189"/>
                      <a:pt x="74" y="189"/>
                    </a:cubicBezTo>
                    <a:cubicBezTo>
                      <a:pt x="74" y="189"/>
                      <a:pt x="74" y="189"/>
                      <a:pt x="74" y="189"/>
                    </a:cubicBezTo>
                    <a:cubicBezTo>
                      <a:pt x="65" y="189"/>
                      <a:pt x="62" y="186"/>
                      <a:pt x="60" y="178"/>
                    </a:cubicBezTo>
                    <a:cubicBezTo>
                      <a:pt x="59" y="175"/>
                      <a:pt x="59" y="172"/>
                      <a:pt x="59" y="169"/>
                    </a:cubicBezTo>
                    <a:cubicBezTo>
                      <a:pt x="59" y="165"/>
                      <a:pt x="59" y="161"/>
                      <a:pt x="57" y="158"/>
                    </a:cubicBezTo>
                    <a:cubicBezTo>
                      <a:pt x="51" y="146"/>
                      <a:pt x="46" y="138"/>
                      <a:pt x="40" y="126"/>
                    </a:cubicBezTo>
                    <a:cubicBezTo>
                      <a:pt x="34" y="115"/>
                      <a:pt x="28" y="97"/>
                      <a:pt x="32" y="81"/>
                    </a:cubicBezTo>
                    <a:cubicBezTo>
                      <a:pt x="37" y="60"/>
                      <a:pt x="59" y="39"/>
                      <a:pt x="92" y="39"/>
                    </a:cubicBezTo>
                    <a:cubicBezTo>
                      <a:pt x="124" y="39"/>
                      <a:pt x="146" y="60"/>
                      <a:pt x="151" y="81"/>
                    </a:cubicBezTo>
                    <a:cubicBezTo>
                      <a:pt x="155" y="97"/>
                      <a:pt x="149" y="115"/>
                      <a:pt x="143" y="126"/>
                    </a:cubicBezTo>
                    <a:cubicBezTo>
                      <a:pt x="137" y="138"/>
                      <a:pt x="133" y="146"/>
                      <a:pt x="126" y="158"/>
                    </a:cubicBezTo>
                    <a:cubicBezTo>
                      <a:pt x="125" y="161"/>
                      <a:pt x="124" y="165"/>
                      <a:pt x="124" y="169"/>
                    </a:cubicBezTo>
                    <a:cubicBezTo>
                      <a:pt x="124" y="172"/>
                      <a:pt x="124" y="175"/>
                      <a:pt x="123" y="178"/>
                    </a:cubicBezTo>
                    <a:cubicBezTo>
                      <a:pt x="122" y="186"/>
                      <a:pt x="118" y="189"/>
                      <a:pt x="109" y="189"/>
                    </a:cubicBezTo>
                    <a:cubicBezTo>
                      <a:pt x="109" y="189"/>
                      <a:pt x="100" y="189"/>
                      <a:pt x="92" y="189"/>
                    </a:cubicBezTo>
                    <a:close/>
                    <a:moveTo>
                      <a:pt x="74" y="181"/>
                    </a:moveTo>
                    <a:cubicBezTo>
                      <a:pt x="75" y="181"/>
                      <a:pt x="108" y="181"/>
                      <a:pt x="109" y="181"/>
                    </a:cubicBezTo>
                    <a:cubicBezTo>
                      <a:pt x="114" y="181"/>
                      <a:pt x="115" y="180"/>
                      <a:pt x="115" y="176"/>
                    </a:cubicBezTo>
                    <a:cubicBezTo>
                      <a:pt x="116" y="174"/>
                      <a:pt x="116" y="171"/>
                      <a:pt x="116" y="169"/>
                    </a:cubicBezTo>
                    <a:cubicBezTo>
                      <a:pt x="116" y="164"/>
                      <a:pt x="116" y="158"/>
                      <a:pt x="119" y="154"/>
                    </a:cubicBezTo>
                    <a:cubicBezTo>
                      <a:pt x="125" y="142"/>
                      <a:pt x="130" y="134"/>
                      <a:pt x="136" y="123"/>
                    </a:cubicBezTo>
                    <a:cubicBezTo>
                      <a:pt x="140" y="114"/>
                      <a:pt x="147" y="98"/>
                      <a:pt x="143" y="83"/>
                    </a:cubicBezTo>
                    <a:cubicBezTo>
                      <a:pt x="139" y="66"/>
                      <a:pt x="119" y="47"/>
                      <a:pt x="92" y="47"/>
                    </a:cubicBezTo>
                    <a:cubicBezTo>
                      <a:pt x="64" y="47"/>
                      <a:pt x="44" y="66"/>
                      <a:pt x="40" y="83"/>
                    </a:cubicBezTo>
                    <a:cubicBezTo>
                      <a:pt x="36" y="98"/>
                      <a:pt x="43" y="114"/>
                      <a:pt x="47" y="123"/>
                    </a:cubicBezTo>
                    <a:cubicBezTo>
                      <a:pt x="54" y="134"/>
                      <a:pt x="58" y="142"/>
                      <a:pt x="64" y="154"/>
                    </a:cubicBezTo>
                    <a:cubicBezTo>
                      <a:pt x="67" y="158"/>
                      <a:pt x="67" y="164"/>
                      <a:pt x="67" y="169"/>
                    </a:cubicBezTo>
                    <a:cubicBezTo>
                      <a:pt x="67" y="171"/>
                      <a:pt x="67" y="174"/>
                      <a:pt x="68" y="176"/>
                    </a:cubicBezTo>
                    <a:cubicBezTo>
                      <a:pt x="69" y="180"/>
                      <a:pt x="69" y="181"/>
                      <a:pt x="74" y="181"/>
                    </a:cubicBezTo>
                    <a:cubicBezTo>
                      <a:pt x="74" y="181"/>
                      <a:pt x="74" y="181"/>
                      <a:pt x="74" y="181"/>
                    </a:cubicBezTo>
                    <a:close/>
                    <a:moveTo>
                      <a:pt x="20" y="100"/>
                    </a:moveTo>
                    <a:cubicBezTo>
                      <a:pt x="4" y="100"/>
                      <a:pt x="4" y="100"/>
                      <a:pt x="4" y="100"/>
                    </a:cubicBezTo>
                    <a:cubicBezTo>
                      <a:pt x="2" y="100"/>
                      <a:pt x="0" y="98"/>
                      <a:pt x="0" y="96"/>
                    </a:cubicBezTo>
                    <a:cubicBezTo>
                      <a:pt x="0" y="94"/>
                      <a:pt x="2" y="92"/>
                      <a:pt x="4" y="92"/>
                    </a:cubicBezTo>
                    <a:cubicBezTo>
                      <a:pt x="20" y="92"/>
                      <a:pt x="20" y="92"/>
                      <a:pt x="20" y="92"/>
                    </a:cubicBezTo>
                    <a:cubicBezTo>
                      <a:pt x="22" y="92"/>
                      <a:pt x="24" y="94"/>
                      <a:pt x="24" y="96"/>
                    </a:cubicBezTo>
                    <a:cubicBezTo>
                      <a:pt x="24" y="98"/>
                      <a:pt x="22" y="100"/>
                      <a:pt x="20" y="100"/>
                    </a:cubicBezTo>
                    <a:close/>
                    <a:moveTo>
                      <a:pt x="182" y="97"/>
                    </a:moveTo>
                    <a:cubicBezTo>
                      <a:pt x="163" y="97"/>
                      <a:pt x="163" y="97"/>
                      <a:pt x="163" y="97"/>
                    </a:cubicBezTo>
                    <a:cubicBezTo>
                      <a:pt x="161" y="97"/>
                      <a:pt x="159" y="95"/>
                      <a:pt x="159" y="93"/>
                    </a:cubicBezTo>
                    <a:cubicBezTo>
                      <a:pt x="159" y="91"/>
                      <a:pt x="161" y="89"/>
                      <a:pt x="163" y="89"/>
                    </a:cubicBezTo>
                    <a:cubicBezTo>
                      <a:pt x="182" y="89"/>
                      <a:pt x="182" y="89"/>
                      <a:pt x="182" y="89"/>
                    </a:cubicBezTo>
                    <a:cubicBezTo>
                      <a:pt x="185" y="89"/>
                      <a:pt x="186" y="91"/>
                      <a:pt x="186" y="93"/>
                    </a:cubicBezTo>
                    <a:cubicBezTo>
                      <a:pt x="186" y="95"/>
                      <a:pt x="185" y="97"/>
                      <a:pt x="182" y="97"/>
                    </a:cubicBezTo>
                    <a:close/>
                    <a:moveTo>
                      <a:pt x="55" y="94"/>
                    </a:moveTo>
                    <a:cubicBezTo>
                      <a:pt x="55" y="94"/>
                      <a:pt x="54" y="94"/>
                      <a:pt x="54" y="94"/>
                    </a:cubicBezTo>
                    <a:cubicBezTo>
                      <a:pt x="52" y="93"/>
                      <a:pt x="51" y="91"/>
                      <a:pt x="51" y="89"/>
                    </a:cubicBezTo>
                    <a:cubicBezTo>
                      <a:pt x="55" y="74"/>
                      <a:pt x="71" y="59"/>
                      <a:pt x="94" y="59"/>
                    </a:cubicBezTo>
                    <a:cubicBezTo>
                      <a:pt x="94" y="59"/>
                      <a:pt x="94" y="59"/>
                      <a:pt x="94" y="59"/>
                    </a:cubicBezTo>
                    <a:cubicBezTo>
                      <a:pt x="96" y="59"/>
                      <a:pt x="98" y="61"/>
                      <a:pt x="98" y="63"/>
                    </a:cubicBezTo>
                    <a:cubicBezTo>
                      <a:pt x="98" y="65"/>
                      <a:pt x="96" y="67"/>
                      <a:pt x="94" y="67"/>
                    </a:cubicBezTo>
                    <a:cubicBezTo>
                      <a:pt x="75" y="67"/>
                      <a:pt x="62" y="79"/>
                      <a:pt x="59" y="91"/>
                    </a:cubicBezTo>
                    <a:cubicBezTo>
                      <a:pt x="59" y="93"/>
                      <a:pt x="57" y="94"/>
                      <a:pt x="55" y="94"/>
                    </a:cubicBezTo>
                    <a:close/>
                    <a:moveTo>
                      <a:pt x="144" y="49"/>
                    </a:moveTo>
                    <a:cubicBezTo>
                      <a:pt x="143" y="49"/>
                      <a:pt x="141" y="49"/>
                      <a:pt x="141" y="48"/>
                    </a:cubicBezTo>
                    <a:cubicBezTo>
                      <a:pt x="139" y="47"/>
                      <a:pt x="139" y="44"/>
                      <a:pt x="141" y="43"/>
                    </a:cubicBezTo>
                    <a:cubicBezTo>
                      <a:pt x="154" y="29"/>
                      <a:pt x="154" y="29"/>
                      <a:pt x="154" y="29"/>
                    </a:cubicBezTo>
                    <a:cubicBezTo>
                      <a:pt x="156" y="27"/>
                      <a:pt x="159" y="27"/>
                      <a:pt x="160" y="29"/>
                    </a:cubicBezTo>
                    <a:cubicBezTo>
                      <a:pt x="162" y="30"/>
                      <a:pt x="162" y="33"/>
                      <a:pt x="160" y="35"/>
                    </a:cubicBezTo>
                    <a:cubicBezTo>
                      <a:pt x="146" y="48"/>
                      <a:pt x="146" y="48"/>
                      <a:pt x="146" y="48"/>
                    </a:cubicBezTo>
                    <a:cubicBezTo>
                      <a:pt x="146" y="49"/>
                      <a:pt x="145" y="49"/>
                      <a:pt x="144" y="49"/>
                    </a:cubicBezTo>
                    <a:close/>
                    <a:moveTo>
                      <a:pt x="41" y="49"/>
                    </a:moveTo>
                    <a:cubicBezTo>
                      <a:pt x="40" y="49"/>
                      <a:pt x="39" y="49"/>
                      <a:pt x="38" y="48"/>
                    </a:cubicBezTo>
                    <a:cubicBezTo>
                      <a:pt x="24" y="35"/>
                      <a:pt x="24" y="35"/>
                      <a:pt x="24" y="35"/>
                    </a:cubicBezTo>
                    <a:cubicBezTo>
                      <a:pt x="22" y="33"/>
                      <a:pt x="22" y="30"/>
                      <a:pt x="24" y="29"/>
                    </a:cubicBezTo>
                    <a:cubicBezTo>
                      <a:pt x="26" y="27"/>
                      <a:pt x="28" y="27"/>
                      <a:pt x="30" y="29"/>
                    </a:cubicBezTo>
                    <a:cubicBezTo>
                      <a:pt x="44" y="43"/>
                      <a:pt x="44" y="43"/>
                      <a:pt x="44" y="43"/>
                    </a:cubicBezTo>
                    <a:cubicBezTo>
                      <a:pt x="45" y="44"/>
                      <a:pt x="45" y="47"/>
                      <a:pt x="44" y="48"/>
                    </a:cubicBezTo>
                    <a:cubicBezTo>
                      <a:pt x="43" y="49"/>
                      <a:pt x="42" y="49"/>
                      <a:pt x="41" y="49"/>
                    </a:cubicBezTo>
                    <a:close/>
                    <a:moveTo>
                      <a:pt x="92" y="31"/>
                    </a:moveTo>
                    <a:cubicBezTo>
                      <a:pt x="89" y="31"/>
                      <a:pt x="87" y="29"/>
                      <a:pt x="87" y="27"/>
                    </a:cubicBezTo>
                    <a:cubicBezTo>
                      <a:pt x="87" y="4"/>
                      <a:pt x="87" y="4"/>
                      <a:pt x="87" y="4"/>
                    </a:cubicBezTo>
                    <a:cubicBezTo>
                      <a:pt x="87" y="2"/>
                      <a:pt x="89" y="0"/>
                      <a:pt x="92" y="0"/>
                    </a:cubicBezTo>
                    <a:cubicBezTo>
                      <a:pt x="94" y="0"/>
                      <a:pt x="96" y="2"/>
                      <a:pt x="96" y="4"/>
                    </a:cubicBezTo>
                    <a:cubicBezTo>
                      <a:pt x="96" y="27"/>
                      <a:pt x="96" y="27"/>
                      <a:pt x="96" y="27"/>
                    </a:cubicBezTo>
                    <a:cubicBezTo>
                      <a:pt x="96" y="29"/>
                      <a:pt x="94" y="31"/>
                      <a:pt x="92" y="3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sp>
        <p:nvSpPr>
          <p:cNvPr id="20" name="مربع نص 19">
            <a:extLst>
              <a:ext uri="{FF2B5EF4-FFF2-40B4-BE49-F238E27FC236}">
                <a16:creationId xmlns:a16="http://schemas.microsoft.com/office/drawing/2014/main" id="{598B62C9-C6E3-4C3E-9C13-1D13C45DA4AC}"/>
              </a:ext>
            </a:extLst>
          </p:cNvPr>
          <p:cNvSpPr txBox="1"/>
          <p:nvPr/>
        </p:nvSpPr>
        <p:spPr>
          <a:xfrm>
            <a:off x="8054199" y="2588761"/>
            <a:ext cx="2911942" cy="383823"/>
          </a:xfrm>
          <a:prstGeom prst="rect">
            <a:avLst/>
          </a:prstGeom>
          <a:noFill/>
        </p:spPr>
        <p:txBody>
          <a:bodyPr wrap="square">
            <a:spAutoFit/>
          </a:bodyPr>
          <a:lstStyle/>
          <a:p>
            <a:pPr lvl="0" algn="r" rtl="1">
              <a:lnSpc>
                <a:spcPct val="115000"/>
              </a:lnSpc>
              <a:spcAft>
                <a:spcPts val="10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تحليل الوضع الحالي</a:t>
            </a:r>
            <a:endParaRPr lang="en-US" sz="12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21" name="مربع نص 20">
            <a:extLst>
              <a:ext uri="{FF2B5EF4-FFF2-40B4-BE49-F238E27FC236}">
                <a16:creationId xmlns:a16="http://schemas.microsoft.com/office/drawing/2014/main" id="{AD36D52B-2181-45B6-94CB-42B0BD359BDB}"/>
              </a:ext>
            </a:extLst>
          </p:cNvPr>
          <p:cNvSpPr txBox="1"/>
          <p:nvPr/>
        </p:nvSpPr>
        <p:spPr>
          <a:xfrm>
            <a:off x="8034756" y="4092048"/>
            <a:ext cx="2758389" cy="383823"/>
          </a:xfrm>
          <a:prstGeom prst="rect">
            <a:avLst/>
          </a:prstGeom>
          <a:noFill/>
        </p:spPr>
        <p:txBody>
          <a:bodyPr wrap="square">
            <a:spAutoFit/>
          </a:bodyPr>
          <a:lstStyle/>
          <a:p>
            <a:pPr lvl="0" algn="r" rtl="1">
              <a:lnSpc>
                <a:spcPct val="115000"/>
              </a:lnSpc>
              <a:spcAft>
                <a:spcPts val="10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تحديد الأهداف</a:t>
            </a:r>
            <a:endParaRPr lang="en-US" sz="12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22" name="مربع نص 21">
            <a:extLst>
              <a:ext uri="{FF2B5EF4-FFF2-40B4-BE49-F238E27FC236}">
                <a16:creationId xmlns:a16="http://schemas.microsoft.com/office/drawing/2014/main" id="{3CD7E300-B86D-46D6-9196-FDCB1E1CED80}"/>
              </a:ext>
            </a:extLst>
          </p:cNvPr>
          <p:cNvSpPr txBox="1"/>
          <p:nvPr/>
        </p:nvSpPr>
        <p:spPr>
          <a:xfrm>
            <a:off x="982964" y="3946547"/>
            <a:ext cx="2400541" cy="383823"/>
          </a:xfrm>
          <a:prstGeom prst="rect">
            <a:avLst/>
          </a:prstGeom>
          <a:noFill/>
        </p:spPr>
        <p:txBody>
          <a:bodyPr wrap="square">
            <a:spAutoFit/>
          </a:bodyPr>
          <a:lstStyle/>
          <a:p>
            <a:pPr lvl="0" algn="ctr">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إشراك جميع الأطراف</a:t>
            </a:r>
            <a:endParaRPr lang="en-US" sz="12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23" name="مربع نص 22">
            <a:extLst>
              <a:ext uri="{FF2B5EF4-FFF2-40B4-BE49-F238E27FC236}">
                <a16:creationId xmlns:a16="http://schemas.microsoft.com/office/drawing/2014/main" id="{CCFC2622-D9AD-490A-8087-4FF230642247}"/>
              </a:ext>
            </a:extLst>
          </p:cNvPr>
          <p:cNvSpPr txBox="1"/>
          <p:nvPr/>
        </p:nvSpPr>
        <p:spPr>
          <a:xfrm>
            <a:off x="833761" y="2542121"/>
            <a:ext cx="2926835" cy="369332"/>
          </a:xfrm>
          <a:prstGeom prst="rect">
            <a:avLst/>
          </a:prstGeom>
          <a:noFill/>
        </p:spPr>
        <p:txBody>
          <a:bodyPr wrap="square">
            <a:spAutoFit/>
          </a:bodyPr>
          <a:lstStyle/>
          <a:p>
            <a:pPr algn="ctr"/>
            <a:r>
              <a:rPr lang="ar-SA" sz="1800" dirty="0">
                <a:effectLst/>
                <a:latin typeface="Calibri" panose="020F0502020204030204" pitchFamily="34" charset="0"/>
                <a:ea typeface="Times New Roman" panose="02020603050405020304" pitchFamily="18" charset="0"/>
                <a:cs typeface="Arial" panose="020B0604020202020204" pitchFamily="34" charset="0"/>
              </a:rPr>
              <a:t>التنفيذ والمتابعة</a:t>
            </a:r>
            <a:endParaRPr lang="ar-EG" dirty="0"/>
          </a:p>
        </p:txBody>
      </p:sp>
      <p:sp>
        <p:nvSpPr>
          <p:cNvPr id="2" name="مربع نص 1">
            <a:extLst>
              <a:ext uri="{FF2B5EF4-FFF2-40B4-BE49-F238E27FC236}">
                <a16:creationId xmlns:a16="http://schemas.microsoft.com/office/drawing/2014/main" id="{494E597A-D6C6-712A-2E20-CA73E42F9917}"/>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423195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2BF04784-6620-421F-9133-5DC32586A9C1}"/>
              </a:ext>
            </a:extLst>
          </p:cNvPr>
          <p:cNvSpPr txBox="1"/>
          <p:nvPr/>
        </p:nvSpPr>
        <p:spPr>
          <a:xfrm>
            <a:off x="3018367" y="469452"/>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خطوات إعداد خطط الإمداد وتحديد الاحتياجات.</a:t>
            </a:r>
            <a:r>
              <a:rPr lang="ar-SA" sz="2800" dirty="0">
                <a:effectLst/>
                <a:latin typeface="Calibri" panose="020F0502020204030204" pitchFamily="34" charset="0"/>
                <a:ea typeface="Calibri" panose="020F0502020204030204" pitchFamily="34" charset="0"/>
                <a:cs typeface="Arial" panose="020B0604020202020204" pitchFamily="34" charset="0"/>
              </a:rPr>
              <a:t>:</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4">
            <a:extLst>
              <a:ext uri="{FF2B5EF4-FFF2-40B4-BE49-F238E27FC236}">
                <a16:creationId xmlns:a16="http://schemas.microsoft.com/office/drawing/2014/main" id="{9DF37CE1-80D6-4107-AE53-03C047F6E348}"/>
              </a:ext>
            </a:extLst>
          </p:cNvPr>
          <p:cNvGrpSpPr/>
          <p:nvPr/>
        </p:nvGrpSpPr>
        <p:grpSpPr>
          <a:xfrm>
            <a:off x="812800" y="2028469"/>
            <a:ext cx="10466349" cy="3418444"/>
            <a:chOff x="633859" y="2490437"/>
            <a:chExt cx="10630489" cy="3472054"/>
          </a:xfrm>
        </p:grpSpPr>
        <p:sp>
          <p:nvSpPr>
            <p:cNvPr id="8" name="Rectangle 5">
              <a:extLst>
                <a:ext uri="{FF2B5EF4-FFF2-40B4-BE49-F238E27FC236}">
                  <a16:creationId xmlns:a16="http://schemas.microsoft.com/office/drawing/2014/main" id="{CD5A1D3E-D0A3-4132-9572-41F0C33F7B70}"/>
                </a:ext>
              </a:extLst>
            </p:cNvPr>
            <p:cNvSpPr/>
            <p:nvPr/>
          </p:nvSpPr>
          <p:spPr>
            <a:xfrm>
              <a:off x="8302011" y="2490437"/>
              <a:ext cx="2807438" cy="714625"/>
            </a:xfrm>
            <a:prstGeom prst="rect">
              <a:avLst/>
            </a:prstGeom>
          </p:spPr>
          <p:txBody>
            <a:bodyPr wrap="none">
              <a:spAutoFit/>
            </a:bodyPr>
            <a:lstStyle/>
            <a:p>
              <a:pPr algn="ctr" rtl="1">
                <a:lnSpc>
                  <a:spcPct val="115000"/>
                </a:lnSpc>
              </a:pPr>
              <a:r>
                <a:rPr lang="ar-SA" sz="1800" dirty="0">
                  <a:effectLst/>
                  <a:latin typeface="Cambria" panose="02040503050406030204" pitchFamily="18" charset="0"/>
                  <a:ea typeface="Times New Roman" panose="02020603050405020304" pitchFamily="18" charset="0"/>
                  <a:cs typeface="Times New Roman" panose="02020603050405020304" pitchFamily="18" charset="0"/>
                </a:rPr>
                <a:t>التحليل الشامل للوضع القائم</a:t>
              </a:r>
              <a:endParaRPr lang="ar-EG" sz="1800" dirty="0">
                <a:effectLst/>
                <a:latin typeface="Cambria" panose="02040503050406030204" pitchFamily="18" charset="0"/>
                <a:ea typeface="Times New Roman" panose="02020603050405020304" pitchFamily="18" charset="0"/>
                <a:cs typeface="Times New Roman" panose="02020603050405020304" pitchFamily="18" charset="0"/>
              </a:endParaRPr>
            </a:p>
            <a:p>
              <a:pPr algn="ctr" rtl="1">
                <a:lnSpc>
                  <a:spcPct val="115000"/>
                </a:lnSpc>
              </a:pPr>
              <a:r>
                <a:rPr lang="ar-SA" sz="1800" dirty="0">
                  <a:effectLst/>
                  <a:latin typeface="Cambria" panose="02040503050406030204" pitchFamily="18" charset="0"/>
                  <a:ea typeface="Times New Roman" panose="02020603050405020304" pitchFamily="18" charset="0"/>
                  <a:cs typeface="Times New Roman" panose="02020603050405020304" pitchFamily="18" charset="0"/>
                </a:rPr>
                <a:t> (</a:t>
              </a: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((Current State Analysis)</a:t>
              </a:r>
            </a:p>
          </p:txBody>
        </p:sp>
        <p:sp>
          <p:nvSpPr>
            <p:cNvPr id="9" name="Rectangle 6">
              <a:extLst>
                <a:ext uri="{FF2B5EF4-FFF2-40B4-BE49-F238E27FC236}">
                  <a16:creationId xmlns:a16="http://schemas.microsoft.com/office/drawing/2014/main" id="{DADCF2F9-7A1A-47B6-BEAC-5C2D123A8919}"/>
                </a:ext>
              </a:extLst>
            </p:cNvPr>
            <p:cNvSpPr/>
            <p:nvPr/>
          </p:nvSpPr>
          <p:spPr>
            <a:xfrm>
              <a:off x="8453239" y="3900966"/>
              <a:ext cx="2509879" cy="656467"/>
            </a:xfrm>
            <a:prstGeom prst="rect">
              <a:avLst/>
            </a:prstGeom>
          </p:spPr>
          <p:txBody>
            <a:bodyPr wrap="none">
              <a:spAutoFit/>
            </a:bodyPr>
            <a:lstStyle/>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التنبؤ العلمي بالطلب</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Demand Forecasting)</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2000" dirty="0">
                <a:latin typeface="Bahij TheSansArabic Plain" panose="02040503050201020203" pitchFamily="18" charset="-78"/>
                <a:cs typeface="Bahij TheSansArabic Plain" panose="02040503050201020203" pitchFamily="18" charset="-78"/>
              </a:endParaRPr>
            </a:p>
          </p:txBody>
        </p:sp>
        <p:sp>
          <p:nvSpPr>
            <p:cNvPr id="10" name="Rectangle 7">
              <a:extLst>
                <a:ext uri="{FF2B5EF4-FFF2-40B4-BE49-F238E27FC236}">
                  <a16:creationId xmlns:a16="http://schemas.microsoft.com/office/drawing/2014/main" id="{57F2B9B0-765D-4E65-AA12-7E377908A1D1}"/>
                </a:ext>
              </a:extLst>
            </p:cNvPr>
            <p:cNvSpPr/>
            <p:nvPr/>
          </p:nvSpPr>
          <p:spPr>
            <a:xfrm>
              <a:off x="805689" y="5232076"/>
              <a:ext cx="3190504" cy="656467"/>
            </a:xfrm>
            <a:prstGeom prst="rect">
              <a:avLst/>
            </a:prstGeom>
          </p:spPr>
          <p:txBody>
            <a:bodyPr wrap="square">
              <a:spAutoFit/>
            </a:bodyPr>
            <a:lstStyle/>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بناء خطة الإمداد المتكاملة</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Supply Plan Development)</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2000" dirty="0">
                <a:latin typeface="Bahij TheSansArabic Plain" panose="02040503050201020203" pitchFamily="18" charset="-78"/>
                <a:cs typeface="Bahij TheSansArabic Plain" panose="02040503050201020203" pitchFamily="18" charset="-78"/>
              </a:endParaRPr>
            </a:p>
          </p:txBody>
        </p:sp>
        <p:sp>
          <p:nvSpPr>
            <p:cNvPr id="11" name="Rectangle 8">
              <a:extLst>
                <a:ext uri="{FF2B5EF4-FFF2-40B4-BE49-F238E27FC236}">
                  <a16:creationId xmlns:a16="http://schemas.microsoft.com/office/drawing/2014/main" id="{1DBEDD15-AEC9-4CE5-A946-3A2B35F82194}"/>
                </a:ext>
              </a:extLst>
            </p:cNvPr>
            <p:cNvSpPr/>
            <p:nvPr/>
          </p:nvSpPr>
          <p:spPr>
            <a:xfrm>
              <a:off x="966816" y="3893467"/>
              <a:ext cx="2927064" cy="656467"/>
            </a:xfrm>
            <a:prstGeom prst="rect">
              <a:avLst/>
            </a:prstGeom>
          </p:spPr>
          <p:txBody>
            <a:bodyPr wrap="square">
              <a:spAutoFit/>
            </a:bodyPr>
            <a:lstStyle/>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المراجعة والمصادقة</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Review &amp; Approval)</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2000" dirty="0">
                <a:latin typeface="Bahij TheSansArabic Plain" panose="02040503050201020203" pitchFamily="18" charset="-78"/>
                <a:cs typeface="Bahij TheSansArabic Plain" panose="02040503050201020203" pitchFamily="18" charset="-78"/>
              </a:endParaRPr>
            </a:p>
          </p:txBody>
        </p:sp>
        <p:sp>
          <p:nvSpPr>
            <p:cNvPr id="12" name="Rectangle 9">
              <a:extLst>
                <a:ext uri="{FF2B5EF4-FFF2-40B4-BE49-F238E27FC236}">
                  <a16:creationId xmlns:a16="http://schemas.microsoft.com/office/drawing/2014/main" id="{524BAD10-7821-4922-8663-2F195818B1CB}"/>
                </a:ext>
              </a:extLst>
            </p:cNvPr>
            <p:cNvSpPr/>
            <p:nvPr/>
          </p:nvSpPr>
          <p:spPr>
            <a:xfrm>
              <a:off x="633859" y="2620972"/>
              <a:ext cx="3938674" cy="656467"/>
            </a:xfrm>
            <a:prstGeom prst="rect">
              <a:avLst/>
            </a:prstGeom>
          </p:spPr>
          <p:txBody>
            <a:bodyPr wrap="square">
              <a:spAutoFit/>
            </a:bodyPr>
            <a:lstStyle/>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التنفيذ والمتابعة المستمرة</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((Execution &amp; Continuous Monitoring)</a:t>
              </a:r>
              <a:endParaRPr lang="en-US" sz="2000" dirty="0">
                <a:latin typeface="Bahij TheSansArabic Plain" panose="02040503050201020203" pitchFamily="18" charset="-78"/>
                <a:cs typeface="Bahij TheSansArabic Plain" panose="02040503050201020203" pitchFamily="18" charset="-78"/>
              </a:endParaRPr>
            </a:p>
          </p:txBody>
        </p:sp>
        <p:sp>
          <p:nvSpPr>
            <p:cNvPr id="13" name="Rectangle 10">
              <a:extLst>
                <a:ext uri="{FF2B5EF4-FFF2-40B4-BE49-F238E27FC236}">
                  <a16:creationId xmlns:a16="http://schemas.microsoft.com/office/drawing/2014/main" id="{65BC0CB2-16D4-48A1-BAC3-96F09E05CEED}"/>
                </a:ext>
              </a:extLst>
            </p:cNvPr>
            <p:cNvSpPr/>
            <p:nvPr/>
          </p:nvSpPr>
          <p:spPr>
            <a:xfrm>
              <a:off x="8098067" y="5144713"/>
              <a:ext cx="3166281" cy="720030"/>
            </a:xfrm>
            <a:prstGeom prst="rect">
              <a:avLst/>
            </a:prstGeom>
          </p:spPr>
          <p:txBody>
            <a:bodyPr wrap="none">
              <a:spAutoFit/>
            </a:bodyPr>
            <a:lstStyle/>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تحديد الاحتياجات الصافية</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Net Requirements Planning)</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ndParaRPr>
            </a:p>
          </p:txBody>
        </p:sp>
        <p:grpSp>
          <p:nvGrpSpPr>
            <p:cNvPr id="14" name="Group 11">
              <a:extLst>
                <a:ext uri="{FF2B5EF4-FFF2-40B4-BE49-F238E27FC236}">
                  <a16:creationId xmlns:a16="http://schemas.microsoft.com/office/drawing/2014/main" id="{D459A7CC-08F0-42E4-9461-CE4A7AA32EDB}"/>
                </a:ext>
              </a:extLst>
            </p:cNvPr>
            <p:cNvGrpSpPr/>
            <p:nvPr/>
          </p:nvGrpSpPr>
          <p:grpSpPr>
            <a:xfrm>
              <a:off x="4412678" y="2490437"/>
              <a:ext cx="3351126" cy="3472054"/>
              <a:chOff x="2841178" y="0"/>
              <a:chExt cx="4060889" cy="4207427"/>
            </a:xfrm>
          </p:grpSpPr>
          <p:sp>
            <p:nvSpPr>
              <p:cNvPr id="15" name="Oval 12">
                <a:extLst>
                  <a:ext uri="{FF2B5EF4-FFF2-40B4-BE49-F238E27FC236}">
                    <a16:creationId xmlns:a16="http://schemas.microsoft.com/office/drawing/2014/main" id="{399814DF-8D31-4BA2-92D3-67080630EA21}"/>
                  </a:ext>
                </a:extLst>
              </p:cNvPr>
              <p:cNvSpPr/>
              <p:nvPr/>
            </p:nvSpPr>
            <p:spPr>
              <a:xfrm>
                <a:off x="4042409" y="1274502"/>
                <a:ext cx="1658427" cy="1658427"/>
              </a:xfrm>
              <a:prstGeom prst="ellipse">
                <a:avLst/>
              </a:prstGeom>
              <a:noFill/>
              <a:ln w="635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latin typeface="Bahij TheSansArabic Plain" panose="02040503050201020203" pitchFamily="18" charset="-78"/>
                  <a:cs typeface="Bahij TheSansArabic Plain" panose="02040503050201020203" pitchFamily="18" charset="-78"/>
                </a:endParaRPr>
              </a:p>
            </p:txBody>
          </p:sp>
          <p:grpSp>
            <p:nvGrpSpPr>
              <p:cNvPr id="16" name="Group 13">
                <a:extLst>
                  <a:ext uri="{FF2B5EF4-FFF2-40B4-BE49-F238E27FC236}">
                    <a16:creationId xmlns:a16="http://schemas.microsoft.com/office/drawing/2014/main" id="{9C5D809B-AFF7-471D-A818-FF2B40FF85D7}"/>
                  </a:ext>
                </a:extLst>
              </p:cNvPr>
              <p:cNvGrpSpPr/>
              <p:nvPr/>
            </p:nvGrpSpPr>
            <p:grpSpPr>
              <a:xfrm>
                <a:off x="2841178" y="0"/>
                <a:ext cx="4060889" cy="4207427"/>
                <a:chOff x="2841178" y="0"/>
                <a:chExt cx="4360380" cy="4517724"/>
              </a:xfrm>
            </p:grpSpPr>
            <p:sp>
              <p:nvSpPr>
                <p:cNvPr id="23" name="Donut 20">
                  <a:extLst>
                    <a:ext uri="{FF2B5EF4-FFF2-40B4-BE49-F238E27FC236}">
                      <a16:creationId xmlns:a16="http://schemas.microsoft.com/office/drawing/2014/main" id="{89E4D0D1-50A1-4A54-A6A3-FE9AAD1AEC3A}"/>
                    </a:ext>
                  </a:extLst>
                </p:cNvPr>
                <p:cNvSpPr/>
                <p:nvPr/>
              </p:nvSpPr>
              <p:spPr>
                <a:xfrm>
                  <a:off x="3257172" y="532033"/>
                  <a:ext cx="3553643" cy="3553643"/>
                </a:xfrm>
                <a:prstGeom prst="donut">
                  <a:avLst>
                    <a:gd name="adj" fmla="val 2462"/>
                  </a:avLst>
                </a:prstGeom>
                <a:solidFill>
                  <a:srgbClr val="A97C39"/>
                </a:solidFill>
                <a:ln>
                  <a:solidFill>
                    <a:srgbClr val="A97C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rgbClr val="01C3CC"/>
                    </a:solidFill>
                    <a:latin typeface="Bahij TheSansArabic Plain" panose="02040503050201020203" pitchFamily="18" charset="-78"/>
                    <a:cs typeface="Bahij TheSansArabic Plain" panose="02040503050201020203" pitchFamily="18" charset="-78"/>
                  </a:endParaRPr>
                </a:p>
              </p:txBody>
            </p:sp>
            <p:sp>
              <p:nvSpPr>
                <p:cNvPr id="24" name="Rounded Rectangle 6">
                  <a:extLst>
                    <a:ext uri="{FF2B5EF4-FFF2-40B4-BE49-F238E27FC236}">
                      <a16:creationId xmlns:a16="http://schemas.microsoft.com/office/drawing/2014/main" id="{6B5A2BB1-8D15-4C2A-8B45-2018B55428FE}"/>
                    </a:ext>
                  </a:extLst>
                </p:cNvPr>
                <p:cNvSpPr/>
                <p:nvPr/>
              </p:nvSpPr>
              <p:spPr>
                <a:xfrm>
                  <a:off x="3545204" y="0"/>
                  <a:ext cx="1064066" cy="1064066"/>
                </a:xfrm>
                <a:prstGeom prst="ellipse">
                  <a:avLst/>
                </a:prstGeom>
                <a:solidFill>
                  <a:srgbClr val="EFEFEF"/>
                </a:solidFill>
                <a:ln w="381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latin typeface="Bahij TheSansArabic Plain" panose="02040503050201020203" pitchFamily="18" charset="-78"/>
                    <a:cs typeface="Bahij TheSansArabic Plain" panose="02040503050201020203" pitchFamily="18" charset="-78"/>
                  </a:endParaRPr>
                </a:p>
              </p:txBody>
            </p:sp>
            <p:sp>
              <p:nvSpPr>
                <p:cNvPr id="25" name="Rounded Rectangle 7">
                  <a:extLst>
                    <a:ext uri="{FF2B5EF4-FFF2-40B4-BE49-F238E27FC236}">
                      <a16:creationId xmlns:a16="http://schemas.microsoft.com/office/drawing/2014/main" id="{52B048DE-CF5C-4FCF-B984-D9DBABA032D9}"/>
                    </a:ext>
                  </a:extLst>
                </p:cNvPr>
                <p:cNvSpPr/>
                <p:nvPr/>
              </p:nvSpPr>
              <p:spPr>
                <a:xfrm>
                  <a:off x="5505474" y="0"/>
                  <a:ext cx="1064066" cy="1064066"/>
                </a:xfrm>
                <a:prstGeom prst="ellipse">
                  <a:avLst/>
                </a:prstGeom>
                <a:solidFill>
                  <a:srgbClr val="EFEFEF"/>
                </a:solidFill>
                <a:ln w="381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latin typeface="Bahij TheSansArabic Plain" panose="02040503050201020203" pitchFamily="18" charset="-78"/>
                    <a:cs typeface="Bahij TheSansArabic Plain" panose="02040503050201020203" pitchFamily="18" charset="-78"/>
                  </a:endParaRPr>
                </a:p>
              </p:txBody>
            </p:sp>
            <p:sp>
              <p:nvSpPr>
                <p:cNvPr id="26" name="Rounded Rectangle 8">
                  <a:extLst>
                    <a:ext uri="{FF2B5EF4-FFF2-40B4-BE49-F238E27FC236}">
                      <a16:creationId xmlns:a16="http://schemas.microsoft.com/office/drawing/2014/main" id="{009B2102-AD37-41BC-8BEE-FD4DB735E770}"/>
                    </a:ext>
                  </a:extLst>
                </p:cNvPr>
                <p:cNvSpPr/>
                <p:nvPr/>
              </p:nvSpPr>
              <p:spPr>
                <a:xfrm>
                  <a:off x="3545204" y="3453658"/>
                  <a:ext cx="1064066" cy="1064066"/>
                </a:xfrm>
                <a:prstGeom prst="ellipse">
                  <a:avLst/>
                </a:prstGeom>
                <a:solidFill>
                  <a:srgbClr val="EFEFEF"/>
                </a:solidFill>
                <a:ln w="381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latin typeface="Bahij TheSansArabic Plain" panose="02040503050201020203" pitchFamily="18" charset="-78"/>
                    <a:cs typeface="Bahij TheSansArabic Plain" panose="02040503050201020203" pitchFamily="18" charset="-78"/>
                  </a:endParaRPr>
                </a:p>
              </p:txBody>
            </p:sp>
            <p:sp>
              <p:nvSpPr>
                <p:cNvPr id="27" name="Rounded Rectangle 9">
                  <a:extLst>
                    <a:ext uri="{FF2B5EF4-FFF2-40B4-BE49-F238E27FC236}">
                      <a16:creationId xmlns:a16="http://schemas.microsoft.com/office/drawing/2014/main" id="{5E6CEE1F-C411-4B5C-8791-D0D7FE94A555}"/>
                    </a:ext>
                  </a:extLst>
                </p:cNvPr>
                <p:cNvSpPr/>
                <p:nvPr/>
              </p:nvSpPr>
              <p:spPr>
                <a:xfrm>
                  <a:off x="5505474" y="3453658"/>
                  <a:ext cx="1064066" cy="1064066"/>
                </a:xfrm>
                <a:prstGeom prst="ellipse">
                  <a:avLst/>
                </a:prstGeom>
                <a:solidFill>
                  <a:srgbClr val="EFEFEF"/>
                </a:solidFill>
                <a:ln w="381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latin typeface="Bahij TheSansArabic Plain" panose="02040503050201020203" pitchFamily="18" charset="-78"/>
                    <a:cs typeface="Bahij TheSansArabic Plain" panose="02040503050201020203" pitchFamily="18" charset="-78"/>
                  </a:endParaRPr>
                </a:p>
              </p:txBody>
            </p:sp>
            <p:sp>
              <p:nvSpPr>
                <p:cNvPr id="28" name="Rounded Rectangle 10">
                  <a:extLst>
                    <a:ext uri="{FF2B5EF4-FFF2-40B4-BE49-F238E27FC236}">
                      <a16:creationId xmlns:a16="http://schemas.microsoft.com/office/drawing/2014/main" id="{3BA318C4-14A5-4274-9849-4AE7B6F262D5}"/>
                    </a:ext>
                  </a:extLst>
                </p:cNvPr>
                <p:cNvSpPr/>
                <p:nvPr/>
              </p:nvSpPr>
              <p:spPr>
                <a:xfrm>
                  <a:off x="2841178" y="1731193"/>
                  <a:ext cx="1064066" cy="1064066"/>
                </a:xfrm>
                <a:prstGeom prst="ellipse">
                  <a:avLst/>
                </a:prstGeom>
                <a:solidFill>
                  <a:srgbClr val="EFEFEF"/>
                </a:solidFill>
                <a:ln w="381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latin typeface="Bahij TheSansArabic Plain" panose="02040503050201020203" pitchFamily="18" charset="-78"/>
                    <a:cs typeface="Bahij TheSansArabic Plain" panose="02040503050201020203" pitchFamily="18" charset="-78"/>
                  </a:endParaRPr>
                </a:p>
              </p:txBody>
            </p:sp>
            <p:sp>
              <p:nvSpPr>
                <p:cNvPr id="29" name="Rounded Rectangle 11">
                  <a:extLst>
                    <a:ext uri="{FF2B5EF4-FFF2-40B4-BE49-F238E27FC236}">
                      <a16:creationId xmlns:a16="http://schemas.microsoft.com/office/drawing/2014/main" id="{1D61A87A-CEEA-4091-AB8F-02750A403430}"/>
                    </a:ext>
                  </a:extLst>
                </p:cNvPr>
                <p:cNvSpPr/>
                <p:nvPr/>
              </p:nvSpPr>
              <p:spPr>
                <a:xfrm>
                  <a:off x="6137492" y="1731193"/>
                  <a:ext cx="1064066" cy="1064066"/>
                </a:xfrm>
                <a:prstGeom prst="ellipse">
                  <a:avLst/>
                </a:prstGeom>
                <a:solidFill>
                  <a:srgbClr val="EFEFEF"/>
                </a:solidFill>
                <a:ln w="381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latin typeface="Bahij TheSansArabic Plain" panose="02040503050201020203" pitchFamily="18" charset="-78"/>
                    <a:cs typeface="Bahij TheSansArabic Plain" panose="02040503050201020203" pitchFamily="18" charset="-78"/>
                  </a:endParaRPr>
                </a:p>
              </p:txBody>
            </p:sp>
          </p:grpSp>
          <p:sp>
            <p:nvSpPr>
              <p:cNvPr id="17" name="Isosceles Triangle 51">
                <a:extLst>
                  <a:ext uri="{FF2B5EF4-FFF2-40B4-BE49-F238E27FC236}">
                    <a16:creationId xmlns:a16="http://schemas.microsoft.com/office/drawing/2014/main" id="{1545EF39-4264-4CB1-AAD0-ED292EC4790F}"/>
                  </a:ext>
                </a:extLst>
              </p:cNvPr>
              <p:cNvSpPr/>
              <p:nvPr/>
            </p:nvSpPr>
            <p:spPr>
              <a:xfrm>
                <a:off x="6269449" y="2001211"/>
                <a:ext cx="333042" cy="244221"/>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rgbClr val="A97C3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000" dirty="0">
                  <a:latin typeface="Bahij TheSansArabic Plain" panose="02040503050201020203" pitchFamily="18" charset="-78"/>
                  <a:cs typeface="Bahij TheSansArabic Plain" panose="02040503050201020203" pitchFamily="18" charset="-78"/>
                </a:endParaRPr>
              </a:p>
            </p:txBody>
          </p:sp>
          <p:sp>
            <p:nvSpPr>
              <p:cNvPr id="18" name="Rectangle 15">
                <a:extLst>
                  <a:ext uri="{FF2B5EF4-FFF2-40B4-BE49-F238E27FC236}">
                    <a16:creationId xmlns:a16="http://schemas.microsoft.com/office/drawing/2014/main" id="{AAEC4716-C557-45B9-8F70-728F2A1AF967}"/>
                  </a:ext>
                </a:extLst>
              </p:cNvPr>
              <p:cNvSpPr/>
              <p:nvPr/>
            </p:nvSpPr>
            <p:spPr>
              <a:xfrm rot="5400000">
                <a:off x="3837096" y="334470"/>
                <a:ext cx="322469" cy="322041"/>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rgbClr val="A97C3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000" dirty="0">
                  <a:latin typeface="Bahij TheSansArabic Plain" panose="02040503050201020203" pitchFamily="18" charset="-78"/>
                  <a:cs typeface="Bahij TheSansArabic Plain" panose="02040503050201020203" pitchFamily="18" charset="-78"/>
                </a:endParaRPr>
              </a:p>
            </p:txBody>
          </p:sp>
          <p:sp>
            <p:nvSpPr>
              <p:cNvPr id="19" name="Rounded Rectangle 32">
                <a:extLst>
                  <a:ext uri="{FF2B5EF4-FFF2-40B4-BE49-F238E27FC236}">
                    <a16:creationId xmlns:a16="http://schemas.microsoft.com/office/drawing/2014/main" id="{C1BF6101-CBD4-40D6-B528-2AD585E5E5E2}"/>
                  </a:ext>
                </a:extLst>
              </p:cNvPr>
              <p:cNvSpPr/>
              <p:nvPr/>
            </p:nvSpPr>
            <p:spPr>
              <a:xfrm>
                <a:off x="5656649" y="3558746"/>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rgbClr val="A97C3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000" dirty="0">
                  <a:latin typeface="Bahij TheSansArabic Plain" panose="02040503050201020203" pitchFamily="18" charset="-78"/>
                  <a:cs typeface="Bahij TheSansArabic Plain" panose="02040503050201020203" pitchFamily="18" charset="-78"/>
                </a:endParaRPr>
              </a:p>
            </p:txBody>
          </p:sp>
          <p:sp>
            <p:nvSpPr>
              <p:cNvPr id="20" name="Rounded Rectangle 5">
                <a:extLst>
                  <a:ext uri="{FF2B5EF4-FFF2-40B4-BE49-F238E27FC236}">
                    <a16:creationId xmlns:a16="http://schemas.microsoft.com/office/drawing/2014/main" id="{607A6BF7-C9B3-4984-AD46-7A520FD07063}"/>
                  </a:ext>
                </a:extLst>
              </p:cNvPr>
              <p:cNvSpPr/>
              <p:nvPr/>
            </p:nvSpPr>
            <p:spPr>
              <a:xfrm flipH="1">
                <a:off x="3164271" y="1970614"/>
                <a:ext cx="391682" cy="32311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rgbClr val="A97C3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latin typeface="Bahij TheSansArabic Plain" panose="02040503050201020203" pitchFamily="18" charset="-78"/>
                  <a:cs typeface="Bahij TheSansArabic Plain" panose="02040503050201020203" pitchFamily="18" charset="-78"/>
                </a:endParaRPr>
              </a:p>
            </p:txBody>
          </p:sp>
          <p:sp>
            <p:nvSpPr>
              <p:cNvPr id="21" name="Oval 21">
                <a:extLst>
                  <a:ext uri="{FF2B5EF4-FFF2-40B4-BE49-F238E27FC236}">
                    <a16:creationId xmlns:a16="http://schemas.microsoft.com/office/drawing/2014/main" id="{E894DB15-D934-40E3-816A-1D9FC19661E3}"/>
                  </a:ext>
                </a:extLst>
              </p:cNvPr>
              <p:cNvSpPr>
                <a:spLocks noChangeAspect="1"/>
              </p:cNvSpPr>
              <p:nvPr/>
            </p:nvSpPr>
            <p:spPr>
              <a:xfrm>
                <a:off x="3802578" y="3533116"/>
                <a:ext cx="354676" cy="357638"/>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rgbClr val="A97C3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000" dirty="0">
                  <a:latin typeface="Bahij TheSansArabic Plain" panose="02040503050201020203" pitchFamily="18" charset="-78"/>
                  <a:cs typeface="Bahij TheSansArabic Plain" panose="02040503050201020203" pitchFamily="18" charset="-78"/>
                </a:endParaRPr>
              </a:p>
            </p:txBody>
          </p:sp>
          <p:sp>
            <p:nvSpPr>
              <p:cNvPr id="22" name="Rectangle 16">
                <a:extLst>
                  <a:ext uri="{FF2B5EF4-FFF2-40B4-BE49-F238E27FC236}">
                    <a16:creationId xmlns:a16="http://schemas.microsoft.com/office/drawing/2014/main" id="{88E43CFC-C973-403A-AA34-F5B5F1D2F85A}"/>
                  </a:ext>
                </a:extLst>
              </p:cNvPr>
              <p:cNvSpPr/>
              <p:nvPr/>
            </p:nvSpPr>
            <p:spPr>
              <a:xfrm>
                <a:off x="5620909" y="355456"/>
                <a:ext cx="394118" cy="25902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rgbClr val="A97C3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000" dirty="0">
                  <a:latin typeface="Bahij TheSansArabic Plain" panose="02040503050201020203" pitchFamily="18" charset="-78"/>
                  <a:cs typeface="Bahij TheSansArabic Plain" panose="02040503050201020203" pitchFamily="18" charset="-78"/>
                </a:endParaRPr>
              </a:p>
            </p:txBody>
          </p:sp>
        </p:grpSp>
      </p:grpSp>
      <p:sp>
        <p:nvSpPr>
          <p:cNvPr id="2" name="مربع نص 1">
            <a:extLst>
              <a:ext uri="{FF2B5EF4-FFF2-40B4-BE49-F238E27FC236}">
                <a16:creationId xmlns:a16="http://schemas.microsoft.com/office/drawing/2014/main" id="{17A0A0E8-4AE7-CDD3-6AC3-F6D90F9A4AE1}"/>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1926334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F492F425-6DF1-42E9-9243-4295032F6D1D}"/>
              </a:ext>
            </a:extLst>
          </p:cNvPr>
          <p:cNvSpPr txBox="1"/>
          <p:nvPr/>
        </p:nvSpPr>
        <p:spPr>
          <a:xfrm>
            <a:off x="3018367" y="376319"/>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إدارة الموردين: معايير الاختيار والتقييم.</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مربع نص 6">
            <a:extLst>
              <a:ext uri="{FF2B5EF4-FFF2-40B4-BE49-F238E27FC236}">
                <a16:creationId xmlns:a16="http://schemas.microsoft.com/office/drawing/2014/main" id="{24DC0568-E543-4822-9871-9E412EF71558}"/>
              </a:ext>
            </a:extLst>
          </p:cNvPr>
          <p:cNvSpPr txBox="1"/>
          <p:nvPr/>
        </p:nvSpPr>
        <p:spPr>
          <a:xfrm>
            <a:off x="3018367" y="932305"/>
            <a:ext cx="6155266" cy="482568"/>
          </a:xfrm>
          <a:prstGeom prst="rect">
            <a:avLst/>
          </a:prstGeom>
          <a:noFill/>
        </p:spPr>
        <p:txBody>
          <a:bodyPr wrap="square">
            <a:spAutoFit/>
          </a:bodyPr>
          <a:lstStyle/>
          <a:p>
            <a:pPr algn="ctr" rtl="1">
              <a:lnSpc>
                <a:spcPct val="115000"/>
              </a:lnSpc>
              <a:spcBef>
                <a:spcPts val="800"/>
              </a:spcBef>
              <a:spcAft>
                <a:spcPts val="400"/>
              </a:spcAft>
            </a:pPr>
            <a:r>
              <a:rPr lang="ar-SA" sz="2400" b="1" dirty="0">
                <a:solidFill>
                  <a:srgbClr val="17848A"/>
                </a:solidFill>
                <a:effectLst/>
                <a:latin typeface="Cambria" panose="02040503050406030204" pitchFamily="18" charset="0"/>
                <a:ea typeface="Times New Roman" panose="02020603050405020304" pitchFamily="18" charset="0"/>
                <a:cs typeface="Times New Roman" panose="02020603050405020304" pitchFamily="18" charset="0"/>
              </a:rPr>
              <a:t>أولًا: معايير اختيار الموردين</a:t>
            </a:r>
            <a:endParaRPr lang="en-US" sz="2800" b="1" dirty="0">
              <a:solidFill>
                <a:srgbClr val="17848A"/>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grpSp>
        <p:nvGrpSpPr>
          <p:cNvPr id="8" name="Group 38">
            <a:extLst>
              <a:ext uri="{FF2B5EF4-FFF2-40B4-BE49-F238E27FC236}">
                <a16:creationId xmlns:a16="http://schemas.microsoft.com/office/drawing/2014/main" id="{AD5133D2-7542-41A0-AB0D-67BD15DEF24C}"/>
              </a:ext>
            </a:extLst>
          </p:cNvPr>
          <p:cNvGrpSpPr/>
          <p:nvPr/>
        </p:nvGrpSpPr>
        <p:grpSpPr>
          <a:xfrm>
            <a:off x="292158" y="1857979"/>
            <a:ext cx="12319214" cy="4301040"/>
            <a:chOff x="466002" y="2556968"/>
            <a:chExt cx="12319214" cy="4301040"/>
          </a:xfrm>
        </p:grpSpPr>
        <p:grpSp>
          <p:nvGrpSpPr>
            <p:cNvPr id="9" name="Group 29">
              <a:extLst>
                <a:ext uri="{FF2B5EF4-FFF2-40B4-BE49-F238E27FC236}">
                  <a16:creationId xmlns:a16="http://schemas.microsoft.com/office/drawing/2014/main" id="{D5133660-7B08-433A-ACD3-3FD0677A3E0F}"/>
                </a:ext>
              </a:extLst>
            </p:cNvPr>
            <p:cNvGrpSpPr/>
            <p:nvPr/>
          </p:nvGrpSpPr>
          <p:grpSpPr>
            <a:xfrm>
              <a:off x="4375281" y="2643060"/>
              <a:ext cx="3499212" cy="3423684"/>
              <a:chOff x="3767230" y="1825625"/>
              <a:chExt cx="4590633" cy="4491548"/>
            </a:xfrm>
          </p:grpSpPr>
          <p:sp>
            <p:nvSpPr>
              <p:cNvPr id="17" name="Oval 4">
                <a:extLst>
                  <a:ext uri="{FF2B5EF4-FFF2-40B4-BE49-F238E27FC236}">
                    <a16:creationId xmlns:a16="http://schemas.microsoft.com/office/drawing/2014/main" id="{E4676DCE-3FE3-4304-BEC0-15F5BFEA9BE7}"/>
                  </a:ext>
                </a:extLst>
              </p:cNvPr>
              <p:cNvSpPr/>
              <p:nvPr/>
            </p:nvSpPr>
            <p:spPr>
              <a:xfrm>
                <a:off x="4156527" y="4590431"/>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5">
                <a:extLst>
                  <a:ext uri="{FF2B5EF4-FFF2-40B4-BE49-F238E27FC236}">
                    <a16:creationId xmlns:a16="http://schemas.microsoft.com/office/drawing/2014/main" id="{781FF5EB-106F-4454-8950-6F6BC707373B}"/>
                  </a:ext>
                </a:extLst>
              </p:cNvPr>
              <p:cNvSpPr/>
              <p:nvPr/>
            </p:nvSpPr>
            <p:spPr>
              <a:xfrm>
                <a:off x="5567013" y="5275587"/>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6">
                <a:extLst>
                  <a:ext uri="{FF2B5EF4-FFF2-40B4-BE49-F238E27FC236}">
                    <a16:creationId xmlns:a16="http://schemas.microsoft.com/office/drawing/2014/main" id="{6FD01402-CF90-432F-B5AF-BB93D563C7B3}"/>
                  </a:ext>
                </a:extLst>
              </p:cNvPr>
              <p:cNvSpPr/>
              <p:nvPr/>
            </p:nvSpPr>
            <p:spPr>
              <a:xfrm>
                <a:off x="6965844" y="4590431"/>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7">
                <a:extLst>
                  <a:ext uri="{FF2B5EF4-FFF2-40B4-BE49-F238E27FC236}">
                    <a16:creationId xmlns:a16="http://schemas.microsoft.com/office/drawing/2014/main" id="{E9F3BCE7-103F-46D4-A65A-33AF66B7BC61}"/>
                  </a:ext>
                </a:extLst>
              </p:cNvPr>
              <p:cNvSpPr/>
              <p:nvPr/>
            </p:nvSpPr>
            <p:spPr>
              <a:xfrm>
                <a:off x="7316277" y="3064191"/>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8">
                <a:extLst>
                  <a:ext uri="{FF2B5EF4-FFF2-40B4-BE49-F238E27FC236}">
                    <a16:creationId xmlns:a16="http://schemas.microsoft.com/office/drawing/2014/main" id="{D9348BE4-F637-47F1-AB4B-F9C4B29C60DE}"/>
                  </a:ext>
                </a:extLst>
              </p:cNvPr>
              <p:cNvSpPr/>
              <p:nvPr/>
            </p:nvSpPr>
            <p:spPr>
              <a:xfrm>
                <a:off x="6338525" y="1825625"/>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65">
                <a:extLst>
                  <a:ext uri="{FF2B5EF4-FFF2-40B4-BE49-F238E27FC236}">
                    <a16:creationId xmlns:a16="http://schemas.microsoft.com/office/drawing/2014/main" id="{D1AF9491-08F5-45FD-818F-AB06FFCF35FB}"/>
                  </a:ext>
                </a:extLst>
              </p:cNvPr>
              <p:cNvSpPr/>
              <p:nvPr/>
            </p:nvSpPr>
            <p:spPr>
              <a:xfrm>
                <a:off x="6326643" y="2387572"/>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1"/>
              </a:solidFill>
              <a:ln w="1152" cap="flat">
                <a:noFill/>
                <a:prstDash val="solid"/>
                <a:miter/>
              </a:ln>
            </p:spPr>
            <p:txBody>
              <a:bodyPr rtlCol="0" anchor="ctr"/>
              <a:lstStyle/>
              <a:p>
                <a:endParaRPr lang="en-US"/>
              </a:p>
            </p:txBody>
          </p:sp>
          <p:sp>
            <p:nvSpPr>
              <p:cNvPr id="23" name="Freeform 61">
                <a:extLst>
                  <a:ext uri="{FF2B5EF4-FFF2-40B4-BE49-F238E27FC236}">
                    <a16:creationId xmlns:a16="http://schemas.microsoft.com/office/drawing/2014/main" id="{31984087-0E4E-411D-997A-A005B0D198F1}"/>
                  </a:ext>
                </a:extLst>
              </p:cNvPr>
              <p:cNvSpPr/>
              <p:nvPr/>
            </p:nvSpPr>
            <p:spPr>
              <a:xfrm>
                <a:off x="7303726" y="3626763"/>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2"/>
              </a:solidFill>
              <a:ln w="1152" cap="flat">
                <a:noFill/>
                <a:prstDash val="solid"/>
                <a:miter/>
              </a:ln>
            </p:spPr>
            <p:txBody>
              <a:bodyPr rtlCol="0" anchor="ctr"/>
              <a:lstStyle/>
              <a:p>
                <a:endParaRPr lang="en-US"/>
              </a:p>
            </p:txBody>
          </p:sp>
          <p:grpSp>
            <p:nvGrpSpPr>
              <p:cNvPr id="24" name="Graphic 4">
                <a:extLst>
                  <a:ext uri="{FF2B5EF4-FFF2-40B4-BE49-F238E27FC236}">
                    <a16:creationId xmlns:a16="http://schemas.microsoft.com/office/drawing/2014/main" id="{CE09D453-A8EF-4B00-BF5E-BBB6557AB649}"/>
                  </a:ext>
                </a:extLst>
              </p:cNvPr>
              <p:cNvGrpSpPr/>
              <p:nvPr/>
            </p:nvGrpSpPr>
            <p:grpSpPr>
              <a:xfrm>
                <a:off x="3783646" y="3065187"/>
                <a:ext cx="984448" cy="675988"/>
                <a:chOff x="6484996" y="418049"/>
                <a:chExt cx="170582" cy="117133"/>
              </a:xfrm>
              <a:solidFill>
                <a:schemeClr val="accent6"/>
              </a:solidFill>
            </p:grpSpPr>
            <p:sp>
              <p:nvSpPr>
                <p:cNvPr id="40" name="Freeform 57">
                  <a:extLst>
                    <a:ext uri="{FF2B5EF4-FFF2-40B4-BE49-F238E27FC236}">
                      <a16:creationId xmlns:a16="http://schemas.microsoft.com/office/drawing/2014/main" id="{DAA8A08B-12FB-4636-BB4C-DE60A0BD28A3}"/>
                    </a:ext>
                  </a:extLst>
                </p:cNvPr>
                <p:cNvSpPr/>
                <p:nvPr/>
              </p:nvSpPr>
              <p:spPr>
                <a:xfrm>
                  <a:off x="6484996" y="515376"/>
                  <a:ext cx="1152" cy="598"/>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grpFill/>
                <a:ln w="1152" cap="flat">
                  <a:noFill/>
                  <a:prstDash val="solid"/>
                  <a:miter/>
                </a:ln>
              </p:spPr>
              <p:txBody>
                <a:bodyPr rtlCol="0" anchor="ctr"/>
                <a:lstStyle/>
                <a:p>
                  <a:endParaRPr lang="en-US"/>
                </a:p>
              </p:txBody>
            </p:sp>
            <p:sp>
              <p:nvSpPr>
                <p:cNvPr id="41" name="Freeform 58">
                  <a:extLst>
                    <a:ext uri="{FF2B5EF4-FFF2-40B4-BE49-F238E27FC236}">
                      <a16:creationId xmlns:a16="http://schemas.microsoft.com/office/drawing/2014/main" id="{EE2461C1-C716-4CDC-8399-48D664A99B31}"/>
                    </a:ext>
                  </a:extLst>
                </p:cNvPr>
                <p:cNvSpPr/>
                <p:nvPr/>
              </p:nvSpPr>
              <p:spPr>
                <a:xfrm>
                  <a:off x="6486443" y="418049"/>
                  <a:ext cx="169134" cy="117133"/>
                </a:xfrm>
                <a:custGeom>
                  <a:avLst/>
                  <a:gdLst>
                    <a:gd name="connsiteX0" fmla="*/ 90989 w 169134"/>
                    <a:gd name="connsiteY0" fmla="*/ 115 h 117133"/>
                    <a:gd name="connsiteX1" fmla="*/ 973 w 169134"/>
                    <a:gd name="connsiteY1" fmla="*/ 72614 h 117133"/>
                    <a:gd name="connsiteX2" fmla="*/ 32323 w 169134"/>
                    <a:gd name="connsiteY2" fmla="*/ 116759 h 117133"/>
                    <a:gd name="connsiteX3" fmla="*/ 33821 w 169134"/>
                    <a:gd name="connsiteY3" fmla="*/ 116874 h 117133"/>
                    <a:gd name="connsiteX4" fmla="*/ 104474 w 169134"/>
                    <a:gd name="connsiteY4" fmla="*/ 76302 h 117133"/>
                    <a:gd name="connsiteX5" fmla="*/ 169134 w 169134"/>
                    <a:gd name="connsiteY5" fmla="*/ 42070 h 117133"/>
                    <a:gd name="connsiteX6" fmla="*/ 90989 w 169134"/>
                    <a:gd name="connsiteY6" fmla="*/ 0 h 1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134" h="117133">
                      <a:moveTo>
                        <a:pt x="90989" y="115"/>
                      </a:moveTo>
                      <a:cubicBezTo>
                        <a:pt x="47191" y="115"/>
                        <a:pt x="10654" y="32042"/>
                        <a:pt x="973" y="72614"/>
                      </a:cubicBezTo>
                      <a:cubicBezTo>
                        <a:pt x="-3984" y="93476"/>
                        <a:pt x="10539" y="114338"/>
                        <a:pt x="32323" y="116759"/>
                      </a:cubicBezTo>
                      <a:cubicBezTo>
                        <a:pt x="32784" y="116759"/>
                        <a:pt x="33245" y="116759"/>
                        <a:pt x="33821" y="116874"/>
                      </a:cubicBezTo>
                      <a:cubicBezTo>
                        <a:pt x="64941" y="119640"/>
                        <a:pt x="87762" y="99931"/>
                        <a:pt x="104474" y="76302"/>
                      </a:cubicBezTo>
                      <a:cubicBezTo>
                        <a:pt x="118075" y="57054"/>
                        <a:pt x="144123" y="28815"/>
                        <a:pt x="169134" y="42070"/>
                      </a:cubicBezTo>
                      <a:cubicBezTo>
                        <a:pt x="152768" y="16828"/>
                        <a:pt x="123838" y="0"/>
                        <a:pt x="90989" y="0"/>
                      </a:cubicBezTo>
                      <a:close/>
                    </a:path>
                  </a:pathLst>
                </a:custGeom>
                <a:grpFill/>
                <a:ln w="1152" cap="flat">
                  <a:noFill/>
                  <a:prstDash val="solid"/>
                  <a:miter/>
                </a:ln>
              </p:spPr>
              <p:txBody>
                <a:bodyPr rtlCol="0" anchor="ctr"/>
                <a:lstStyle/>
                <a:p>
                  <a:endParaRPr lang="en-US"/>
                </a:p>
              </p:txBody>
            </p:sp>
          </p:grpSp>
          <p:sp>
            <p:nvSpPr>
              <p:cNvPr id="25" name="Freeform 56">
                <a:extLst>
                  <a:ext uri="{FF2B5EF4-FFF2-40B4-BE49-F238E27FC236}">
                    <a16:creationId xmlns:a16="http://schemas.microsoft.com/office/drawing/2014/main" id="{A71743C3-0291-4220-A879-DB306EBCC70C}"/>
                  </a:ext>
                </a:extLst>
              </p:cNvPr>
              <p:cNvSpPr/>
              <p:nvPr/>
            </p:nvSpPr>
            <p:spPr>
              <a:xfrm>
                <a:off x="3783646" y="3315711"/>
                <a:ext cx="1066935" cy="828472"/>
              </a:xfrm>
              <a:custGeom>
                <a:avLst/>
                <a:gdLst>
                  <a:gd name="connsiteX0" fmla="*/ 178881 w 184875"/>
                  <a:gd name="connsiteY0" fmla="*/ 18140 h 143555"/>
                  <a:gd name="connsiteX1" fmla="*/ 138195 w 184875"/>
                  <a:gd name="connsiteY1" fmla="*/ 3848 h 143555"/>
                  <a:gd name="connsiteX2" fmla="*/ 105922 w 184875"/>
                  <a:gd name="connsiteY2" fmla="*/ 36582 h 143555"/>
                  <a:gd name="connsiteX3" fmla="*/ 35269 w 184875"/>
                  <a:gd name="connsiteY3" fmla="*/ 78075 h 143555"/>
                  <a:gd name="connsiteX4" fmla="*/ 0 w 184875"/>
                  <a:gd name="connsiteY4" fmla="*/ 54101 h 143555"/>
                  <a:gd name="connsiteX5" fmla="*/ 93935 w 184875"/>
                  <a:gd name="connsiteY5" fmla="*/ 143543 h 143555"/>
                  <a:gd name="connsiteX6" fmla="*/ 184874 w 184875"/>
                  <a:gd name="connsiteY6" fmla="*/ 50643 h 143555"/>
                  <a:gd name="connsiteX7" fmla="*/ 178881 w 184875"/>
                  <a:gd name="connsiteY7" fmla="*/ 18140 h 14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875" h="143555">
                    <a:moveTo>
                      <a:pt x="178881" y="18140"/>
                    </a:moveTo>
                    <a:cubicBezTo>
                      <a:pt x="172657" y="1888"/>
                      <a:pt x="153293" y="-4912"/>
                      <a:pt x="138195" y="3848"/>
                    </a:cubicBezTo>
                    <a:cubicBezTo>
                      <a:pt x="123096" y="12607"/>
                      <a:pt x="113529" y="25517"/>
                      <a:pt x="105922" y="36582"/>
                    </a:cubicBezTo>
                    <a:cubicBezTo>
                      <a:pt x="89325" y="60671"/>
                      <a:pt x="66389" y="80842"/>
                      <a:pt x="35269" y="78075"/>
                    </a:cubicBezTo>
                    <a:cubicBezTo>
                      <a:pt x="17635" y="76462"/>
                      <a:pt x="6109" y="67356"/>
                      <a:pt x="0" y="54101"/>
                    </a:cubicBezTo>
                    <a:cubicBezTo>
                      <a:pt x="1614" y="104239"/>
                      <a:pt x="43222" y="144350"/>
                      <a:pt x="93935" y="143543"/>
                    </a:cubicBezTo>
                    <a:cubicBezTo>
                      <a:pt x="144764" y="142736"/>
                      <a:pt x="185105" y="101473"/>
                      <a:pt x="184874" y="50643"/>
                    </a:cubicBezTo>
                    <a:cubicBezTo>
                      <a:pt x="184874" y="39233"/>
                      <a:pt x="182684" y="28283"/>
                      <a:pt x="178881" y="18140"/>
                    </a:cubicBezTo>
                    <a:close/>
                  </a:path>
                </a:pathLst>
              </a:custGeom>
              <a:solidFill>
                <a:srgbClr val="E0E1E3"/>
              </a:solidFill>
              <a:ln w="1152" cap="flat">
                <a:noFill/>
                <a:prstDash val="solid"/>
                <a:miter/>
              </a:ln>
            </p:spPr>
            <p:txBody>
              <a:bodyPr rtlCol="0" anchor="ctr"/>
              <a:lstStyle/>
              <a:p>
                <a:endParaRPr lang="en-US"/>
              </a:p>
            </p:txBody>
          </p:sp>
          <p:sp>
            <p:nvSpPr>
              <p:cNvPr id="26" name="Freeform 53">
                <a:extLst>
                  <a:ext uri="{FF2B5EF4-FFF2-40B4-BE49-F238E27FC236}">
                    <a16:creationId xmlns:a16="http://schemas.microsoft.com/office/drawing/2014/main" id="{2A365732-EB38-4D23-B298-B79660FAC9BF}"/>
                  </a:ext>
                </a:extLst>
              </p:cNvPr>
              <p:cNvSpPr/>
              <p:nvPr/>
            </p:nvSpPr>
            <p:spPr>
              <a:xfrm>
                <a:off x="6951848" y="5148647"/>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3"/>
              </a:solidFill>
              <a:ln w="1152" cap="flat">
                <a:noFill/>
                <a:prstDash val="solid"/>
                <a:miter/>
              </a:ln>
            </p:spPr>
            <p:txBody>
              <a:bodyPr rtlCol="0" anchor="ctr"/>
              <a:lstStyle/>
              <a:p>
                <a:endParaRPr lang="en-US"/>
              </a:p>
            </p:txBody>
          </p:sp>
          <p:sp>
            <p:nvSpPr>
              <p:cNvPr id="27" name="Freeform 65">
                <a:extLst>
                  <a:ext uri="{FF2B5EF4-FFF2-40B4-BE49-F238E27FC236}">
                    <a16:creationId xmlns:a16="http://schemas.microsoft.com/office/drawing/2014/main" id="{4C97E5F9-4B03-4FD6-A75F-3C12280D464C}"/>
                  </a:ext>
                </a:extLst>
              </p:cNvPr>
              <p:cNvSpPr/>
              <p:nvPr/>
            </p:nvSpPr>
            <p:spPr>
              <a:xfrm>
                <a:off x="6326643" y="2387572"/>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1"/>
              </a:solidFill>
              <a:ln w="1152" cap="flat">
                <a:noFill/>
                <a:prstDash val="solid"/>
                <a:miter/>
              </a:ln>
            </p:spPr>
            <p:txBody>
              <a:bodyPr rtlCol="0" anchor="ctr"/>
              <a:lstStyle/>
              <a:p>
                <a:endParaRPr lang="en-US"/>
              </a:p>
            </p:txBody>
          </p:sp>
          <p:sp>
            <p:nvSpPr>
              <p:cNvPr id="28" name="Freeform 61">
                <a:extLst>
                  <a:ext uri="{FF2B5EF4-FFF2-40B4-BE49-F238E27FC236}">
                    <a16:creationId xmlns:a16="http://schemas.microsoft.com/office/drawing/2014/main" id="{873D1354-8930-40E0-A2B2-AB1322B6C55B}"/>
                  </a:ext>
                </a:extLst>
              </p:cNvPr>
              <p:cNvSpPr/>
              <p:nvPr/>
            </p:nvSpPr>
            <p:spPr>
              <a:xfrm>
                <a:off x="7303726" y="3626763"/>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2"/>
              </a:solidFill>
              <a:ln w="1152" cap="flat">
                <a:noFill/>
                <a:prstDash val="solid"/>
                <a:miter/>
              </a:ln>
            </p:spPr>
            <p:txBody>
              <a:bodyPr rtlCol="0" anchor="ctr"/>
              <a:lstStyle/>
              <a:p>
                <a:endParaRPr lang="en-US"/>
              </a:p>
            </p:txBody>
          </p:sp>
          <p:grpSp>
            <p:nvGrpSpPr>
              <p:cNvPr id="29" name="Graphic 4">
                <a:extLst>
                  <a:ext uri="{FF2B5EF4-FFF2-40B4-BE49-F238E27FC236}">
                    <a16:creationId xmlns:a16="http://schemas.microsoft.com/office/drawing/2014/main" id="{FCB2FE9A-7060-460F-A2C7-B803F76CD7AF}"/>
                  </a:ext>
                </a:extLst>
              </p:cNvPr>
              <p:cNvGrpSpPr/>
              <p:nvPr/>
            </p:nvGrpSpPr>
            <p:grpSpPr>
              <a:xfrm>
                <a:off x="3783646" y="3065187"/>
                <a:ext cx="984448" cy="675988"/>
                <a:chOff x="6484996" y="418049"/>
                <a:chExt cx="170582" cy="117133"/>
              </a:xfrm>
              <a:solidFill>
                <a:schemeClr val="accent6"/>
              </a:solidFill>
            </p:grpSpPr>
            <p:sp>
              <p:nvSpPr>
                <p:cNvPr id="38" name="Freeform 57">
                  <a:extLst>
                    <a:ext uri="{FF2B5EF4-FFF2-40B4-BE49-F238E27FC236}">
                      <a16:creationId xmlns:a16="http://schemas.microsoft.com/office/drawing/2014/main" id="{D6973591-F2ED-412A-B9DD-E0A298BA0509}"/>
                    </a:ext>
                  </a:extLst>
                </p:cNvPr>
                <p:cNvSpPr/>
                <p:nvPr/>
              </p:nvSpPr>
              <p:spPr>
                <a:xfrm>
                  <a:off x="6484996" y="515376"/>
                  <a:ext cx="1152" cy="598"/>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grpFill/>
                <a:ln w="1152" cap="flat">
                  <a:noFill/>
                  <a:prstDash val="solid"/>
                  <a:miter/>
                </a:ln>
              </p:spPr>
              <p:txBody>
                <a:bodyPr rtlCol="0" anchor="ctr"/>
                <a:lstStyle/>
                <a:p>
                  <a:endParaRPr lang="en-US"/>
                </a:p>
              </p:txBody>
            </p:sp>
            <p:sp>
              <p:nvSpPr>
                <p:cNvPr id="39" name="Freeform 58">
                  <a:extLst>
                    <a:ext uri="{FF2B5EF4-FFF2-40B4-BE49-F238E27FC236}">
                      <a16:creationId xmlns:a16="http://schemas.microsoft.com/office/drawing/2014/main" id="{E6127ECB-30CC-493C-9DAF-BBD8922C6FE2}"/>
                    </a:ext>
                  </a:extLst>
                </p:cNvPr>
                <p:cNvSpPr/>
                <p:nvPr/>
              </p:nvSpPr>
              <p:spPr>
                <a:xfrm>
                  <a:off x="6486443" y="418049"/>
                  <a:ext cx="169134" cy="117133"/>
                </a:xfrm>
                <a:custGeom>
                  <a:avLst/>
                  <a:gdLst>
                    <a:gd name="connsiteX0" fmla="*/ 90989 w 169134"/>
                    <a:gd name="connsiteY0" fmla="*/ 115 h 117133"/>
                    <a:gd name="connsiteX1" fmla="*/ 973 w 169134"/>
                    <a:gd name="connsiteY1" fmla="*/ 72614 h 117133"/>
                    <a:gd name="connsiteX2" fmla="*/ 32323 w 169134"/>
                    <a:gd name="connsiteY2" fmla="*/ 116759 h 117133"/>
                    <a:gd name="connsiteX3" fmla="*/ 33821 w 169134"/>
                    <a:gd name="connsiteY3" fmla="*/ 116874 h 117133"/>
                    <a:gd name="connsiteX4" fmla="*/ 104474 w 169134"/>
                    <a:gd name="connsiteY4" fmla="*/ 76302 h 117133"/>
                    <a:gd name="connsiteX5" fmla="*/ 169134 w 169134"/>
                    <a:gd name="connsiteY5" fmla="*/ 42070 h 117133"/>
                    <a:gd name="connsiteX6" fmla="*/ 90989 w 169134"/>
                    <a:gd name="connsiteY6" fmla="*/ 0 h 1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134" h="117133">
                      <a:moveTo>
                        <a:pt x="90989" y="115"/>
                      </a:moveTo>
                      <a:cubicBezTo>
                        <a:pt x="47191" y="115"/>
                        <a:pt x="10654" y="32042"/>
                        <a:pt x="973" y="72614"/>
                      </a:cubicBezTo>
                      <a:cubicBezTo>
                        <a:pt x="-3984" y="93476"/>
                        <a:pt x="10539" y="114338"/>
                        <a:pt x="32323" y="116759"/>
                      </a:cubicBezTo>
                      <a:cubicBezTo>
                        <a:pt x="32784" y="116759"/>
                        <a:pt x="33245" y="116759"/>
                        <a:pt x="33821" y="116874"/>
                      </a:cubicBezTo>
                      <a:cubicBezTo>
                        <a:pt x="64941" y="119640"/>
                        <a:pt x="87762" y="99931"/>
                        <a:pt x="104474" y="76302"/>
                      </a:cubicBezTo>
                      <a:cubicBezTo>
                        <a:pt x="118075" y="57054"/>
                        <a:pt x="144123" y="28815"/>
                        <a:pt x="169134" y="42070"/>
                      </a:cubicBezTo>
                      <a:cubicBezTo>
                        <a:pt x="152768" y="16828"/>
                        <a:pt x="123838" y="0"/>
                        <a:pt x="90989" y="0"/>
                      </a:cubicBezTo>
                      <a:close/>
                    </a:path>
                  </a:pathLst>
                </a:custGeom>
                <a:grpFill/>
                <a:ln w="1152" cap="flat">
                  <a:noFill/>
                  <a:prstDash val="solid"/>
                  <a:miter/>
                </a:ln>
              </p:spPr>
              <p:txBody>
                <a:bodyPr rtlCol="0" anchor="ctr"/>
                <a:lstStyle/>
                <a:p>
                  <a:endParaRPr lang="en-US"/>
                </a:p>
              </p:txBody>
            </p:sp>
          </p:grpSp>
          <p:sp>
            <p:nvSpPr>
              <p:cNvPr id="30" name="Freeform 56">
                <a:extLst>
                  <a:ext uri="{FF2B5EF4-FFF2-40B4-BE49-F238E27FC236}">
                    <a16:creationId xmlns:a16="http://schemas.microsoft.com/office/drawing/2014/main" id="{8D13B79F-577D-4A3D-9343-93F03AEEAD05}"/>
                  </a:ext>
                </a:extLst>
              </p:cNvPr>
              <p:cNvSpPr/>
              <p:nvPr/>
            </p:nvSpPr>
            <p:spPr>
              <a:xfrm>
                <a:off x="3783646" y="3315711"/>
                <a:ext cx="1066935" cy="828472"/>
              </a:xfrm>
              <a:custGeom>
                <a:avLst/>
                <a:gdLst>
                  <a:gd name="connsiteX0" fmla="*/ 178881 w 184875"/>
                  <a:gd name="connsiteY0" fmla="*/ 18140 h 143555"/>
                  <a:gd name="connsiteX1" fmla="*/ 138195 w 184875"/>
                  <a:gd name="connsiteY1" fmla="*/ 3848 h 143555"/>
                  <a:gd name="connsiteX2" fmla="*/ 105922 w 184875"/>
                  <a:gd name="connsiteY2" fmla="*/ 36582 h 143555"/>
                  <a:gd name="connsiteX3" fmla="*/ 35269 w 184875"/>
                  <a:gd name="connsiteY3" fmla="*/ 78075 h 143555"/>
                  <a:gd name="connsiteX4" fmla="*/ 0 w 184875"/>
                  <a:gd name="connsiteY4" fmla="*/ 54101 h 143555"/>
                  <a:gd name="connsiteX5" fmla="*/ 93935 w 184875"/>
                  <a:gd name="connsiteY5" fmla="*/ 143543 h 143555"/>
                  <a:gd name="connsiteX6" fmla="*/ 184874 w 184875"/>
                  <a:gd name="connsiteY6" fmla="*/ 50643 h 143555"/>
                  <a:gd name="connsiteX7" fmla="*/ 178881 w 184875"/>
                  <a:gd name="connsiteY7" fmla="*/ 18140 h 14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875" h="143555">
                    <a:moveTo>
                      <a:pt x="178881" y="18140"/>
                    </a:moveTo>
                    <a:cubicBezTo>
                      <a:pt x="172657" y="1888"/>
                      <a:pt x="153293" y="-4912"/>
                      <a:pt x="138195" y="3848"/>
                    </a:cubicBezTo>
                    <a:cubicBezTo>
                      <a:pt x="123096" y="12607"/>
                      <a:pt x="113529" y="25517"/>
                      <a:pt x="105922" y="36582"/>
                    </a:cubicBezTo>
                    <a:cubicBezTo>
                      <a:pt x="89325" y="60671"/>
                      <a:pt x="66389" y="80842"/>
                      <a:pt x="35269" y="78075"/>
                    </a:cubicBezTo>
                    <a:cubicBezTo>
                      <a:pt x="17635" y="76462"/>
                      <a:pt x="6109" y="67356"/>
                      <a:pt x="0" y="54101"/>
                    </a:cubicBezTo>
                    <a:cubicBezTo>
                      <a:pt x="1614" y="104239"/>
                      <a:pt x="43222" y="144350"/>
                      <a:pt x="93935" y="143543"/>
                    </a:cubicBezTo>
                    <a:cubicBezTo>
                      <a:pt x="144764" y="142736"/>
                      <a:pt x="185105" y="101473"/>
                      <a:pt x="184874" y="50643"/>
                    </a:cubicBezTo>
                    <a:cubicBezTo>
                      <a:pt x="184874" y="39233"/>
                      <a:pt x="182684" y="28283"/>
                      <a:pt x="178881" y="18140"/>
                    </a:cubicBezTo>
                    <a:close/>
                  </a:path>
                </a:pathLst>
              </a:custGeom>
              <a:solidFill>
                <a:srgbClr val="E0E1E3"/>
              </a:solidFill>
              <a:ln w="1152" cap="flat">
                <a:noFill/>
                <a:prstDash val="solid"/>
                <a:miter/>
              </a:ln>
            </p:spPr>
            <p:txBody>
              <a:bodyPr rtlCol="0" anchor="ctr"/>
              <a:lstStyle/>
              <a:p>
                <a:endParaRPr lang="en-US"/>
              </a:p>
            </p:txBody>
          </p:sp>
          <p:sp>
            <p:nvSpPr>
              <p:cNvPr id="31" name="Freeform 53">
                <a:extLst>
                  <a:ext uri="{FF2B5EF4-FFF2-40B4-BE49-F238E27FC236}">
                    <a16:creationId xmlns:a16="http://schemas.microsoft.com/office/drawing/2014/main" id="{BD2A5FD6-E119-4129-8FE5-B28CFEBC1C2D}"/>
                  </a:ext>
                </a:extLst>
              </p:cNvPr>
              <p:cNvSpPr/>
              <p:nvPr/>
            </p:nvSpPr>
            <p:spPr>
              <a:xfrm>
                <a:off x="6951848" y="5148647"/>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3"/>
              </a:solidFill>
              <a:ln w="1152" cap="flat">
                <a:noFill/>
                <a:prstDash val="solid"/>
                <a:miter/>
              </a:ln>
            </p:spPr>
            <p:txBody>
              <a:bodyPr rtlCol="0" anchor="ctr"/>
              <a:lstStyle/>
              <a:p>
                <a:endParaRPr lang="en-US"/>
              </a:p>
            </p:txBody>
          </p:sp>
          <p:sp>
            <p:nvSpPr>
              <p:cNvPr id="32" name="TextBox 23">
                <a:extLst>
                  <a:ext uri="{FF2B5EF4-FFF2-40B4-BE49-F238E27FC236}">
                    <a16:creationId xmlns:a16="http://schemas.microsoft.com/office/drawing/2014/main" id="{FB3F954A-580E-4D09-82B1-335E168425B7}"/>
                  </a:ext>
                </a:extLst>
              </p:cNvPr>
              <p:cNvSpPr txBox="1"/>
              <p:nvPr/>
            </p:nvSpPr>
            <p:spPr>
              <a:xfrm>
                <a:off x="3767230" y="3269137"/>
                <a:ext cx="687796" cy="461665"/>
              </a:xfrm>
              <a:prstGeom prst="rect">
                <a:avLst/>
              </a:prstGeom>
              <a:noFill/>
            </p:spPr>
            <p:txBody>
              <a:bodyPr wrap="square" lIns="0" rIns="0" rtlCol="0" anchor="b">
                <a:spAutoFit/>
              </a:bodyPr>
              <a:lstStyle/>
              <a:p>
                <a:pPr algn="ctr"/>
                <a:r>
                  <a:rPr lang="en-US" sz="2400" b="1" noProof="1">
                    <a:solidFill>
                      <a:schemeClr val="bg1"/>
                    </a:solidFill>
                  </a:rPr>
                  <a:t>06</a:t>
                </a:r>
              </a:p>
            </p:txBody>
          </p:sp>
          <p:pic>
            <p:nvPicPr>
              <p:cNvPr id="33" name="Graphic 121" descr="Brainstorm with solid fill">
                <a:extLst>
                  <a:ext uri="{FF2B5EF4-FFF2-40B4-BE49-F238E27FC236}">
                    <a16:creationId xmlns:a16="http://schemas.microsoft.com/office/drawing/2014/main" id="{3EC85A07-DB3F-44A1-B13E-7C4D1579710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27499" y="3505988"/>
                <a:ext cx="409717" cy="409717"/>
              </a:xfrm>
              <a:prstGeom prst="rect">
                <a:avLst/>
              </a:prstGeom>
            </p:spPr>
          </p:pic>
          <p:sp>
            <p:nvSpPr>
              <p:cNvPr id="34" name="Oval 25">
                <a:extLst>
                  <a:ext uri="{FF2B5EF4-FFF2-40B4-BE49-F238E27FC236}">
                    <a16:creationId xmlns:a16="http://schemas.microsoft.com/office/drawing/2014/main" id="{306EC731-B146-4F17-B06B-4958D0EC37BA}"/>
                  </a:ext>
                </a:extLst>
              </p:cNvPr>
              <p:cNvSpPr/>
              <p:nvPr/>
            </p:nvSpPr>
            <p:spPr>
              <a:xfrm>
                <a:off x="3796320" y="3064191"/>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26">
                <a:extLst>
                  <a:ext uri="{FF2B5EF4-FFF2-40B4-BE49-F238E27FC236}">
                    <a16:creationId xmlns:a16="http://schemas.microsoft.com/office/drawing/2014/main" id="{11ED7911-69E9-40EE-BA55-47F5C69E2484}"/>
                  </a:ext>
                </a:extLst>
              </p:cNvPr>
              <p:cNvGrpSpPr/>
              <p:nvPr/>
            </p:nvGrpSpPr>
            <p:grpSpPr>
              <a:xfrm>
                <a:off x="4354386" y="1866779"/>
                <a:ext cx="3455797" cy="3833281"/>
                <a:chOff x="4301120" y="1131527"/>
                <a:chExt cx="3455797" cy="3833281"/>
              </a:xfrm>
            </p:grpSpPr>
            <p:sp>
              <p:nvSpPr>
                <p:cNvPr id="36" name="Freeform: Shape 30">
                  <a:extLst>
                    <a:ext uri="{FF2B5EF4-FFF2-40B4-BE49-F238E27FC236}">
                      <a16:creationId xmlns:a16="http://schemas.microsoft.com/office/drawing/2014/main" id="{26FBD85E-CBC0-484D-9CEC-9629FE293AF1}"/>
                    </a:ext>
                  </a:extLst>
                </p:cNvPr>
                <p:cNvSpPr/>
                <p:nvPr/>
              </p:nvSpPr>
              <p:spPr>
                <a:xfrm>
                  <a:off x="4301120" y="1618637"/>
                  <a:ext cx="3455797" cy="3346171"/>
                </a:xfrm>
                <a:custGeom>
                  <a:avLst/>
                  <a:gdLst>
                    <a:gd name="connsiteX0" fmla="*/ 1727919 w 3455797"/>
                    <a:gd name="connsiteY0" fmla="*/ 0 h 3346171"/>
                    <a:gd name="connsiteX1" fmla="*/ 1842204 w 3455797"/>
                    <a:gd name="connsiteY1" fmla="*/ 5771 h 3346171"/>
                    <a:gd name="connsiteX2" fmla="*/ 1841071 w 3455797"/>
                    <a:gd name="connsiteY2" fmla="*/ 17010 h 3346171"/>
                    <a:gd name="connsiteX3" fmla="*/ 2499047 w 3455797"/>
                    <a:gd name="connsiteY3" fmla="*/ 674986 h 3346171"/>
                    <a:gd name="connsiteX4" fmla="*/ 2866928 w 3455797"/>
                    <a:gd name="connsiteY4" fmla="*/ 562614 h 3346171"/>
                    <a:gd name="connsiteX5" fmla="*/ 2944638 w 3455797"/>
                    <a:gd name="connsiteY5" fmla="*/ 498497 h 3346171"/>
                    <a:gd name="connsiteX6" fmla="*/ 2955725 w 3455797"/>
                    <a:gd name="connsiteY6" fmla="*/ 508574 h 3346171"/>
                    <a:gd name="connsiteX7" fmla="*/ 3067794 w 3455797"/>
                    <a:gd name="connsiteY7" fmla="*/ 631881 h 3346171"/>
                    <a:gd name="connsiteX8" fmla="*/ 3117934 w 3455797"/>
                    <a:gd name="connsiteY8" fmla="*/ 698932 h 3346171"/>
                    <a:gd name="connsiteX9" fmla="*/ 3109764 w 3455797"/>
                    <a:gd name="connsiteY9" fmla="*/ 703367 h 3346171"/>
                    <a:gd name="connsiteX10" fmla="*/ 2819668 w 3455797"/>
                    <a:gd name="connsiteY10" fmla="*/ 1248971 h 3346171"/>
                    <a:gd name="connsiteX11" fmla="*/ 3345039 w 3455797"/>
                    <a:gd name="connsiteY11" fmla="*/ 1893579 h 3346171"/>
                    <a:gd name="connsiteX12" fmla="*/ 3455797 w 3455797"/>
                    <a:gd name="connsiteY12" fmla="*/ 1904745 h 3346171"/>
                    <a:gd name="connsiteX13" fmla="*/ 3455334 w 3455797"/>
                    <a:gd name="connsiteY13" fmla="*/ 1913914 h 3346171"/>
                    <a:gd name="connsiteX14" fmla="*/ 3431158 w 3455797"/>
                    <a:gd name="connsiteY14" fmla="*/ 2075712 h 3346171"/>
                    <a:gd name="connsiteX15" fmla="*/ 3411940 w 3455797"/>
                    <a:gd name="connsiteY15" fmla="*/ 2153454 h 3346171"/>
                    <a:gd name="connsiteX16" fmla="*/ 3395967 w 3455797"/>
                    <a:gd name="connsiteY16" fmla="*/ 2144784 h 3346171"/>
                    <a:gd name="connsiteX17" fmla="*/ 3139853 w 3455797"/>
                    <a:gd name="connsiteY17" fmla="*/ 2093077 h 3346171"/>
                    <a:gd name="connsiteX18" fmla="*/ 2481877 w 3455797"/>
                    <a:gd name="connsiteY18" fmla="*/ 2751053 h 3346171"/>
                    <a:gd name="connsiteX19" fmla="*/ 2594249 w 3455797"/>
                    <a:gd name="connsiteY19" fmla="*/ 3118934 h 3346171"/>
                    <a:gd name="connsiteX20" fmla="*/ 2661166 w 3455797"/>
                    <a:gd name="connsiteY20" fmla="*/ 3200037 h 3346171"/>
                    <a:gd name="connsiteX21" fmla="*/ 2646124 w 3455797"/>
                    <a:gd name="connsiteY21" fmla="*/ 3210396 h 3346171"/>
                    <a:gd name="connsiteX22" fmla="*/ 2437692 w 3455797"/>
                    <a:gd name="connsiteY22" fmla="*/ 3321539 h 3346171"/>
                    <a:gd name="connsiteX23" fmla="*/ 2370686 w 3455797"/>
                    <a:gd name="connsiteY23" fmla="*/ 3346171 h 3346171"/>
                    <a:gd name="connsiteX24" fmla="*/ 2368368 w 3455797"/>
                    <a:gd name="connsiteY24" fmla="*/ 3323182 h 3346171"/>
                    <a:gd name="connsiteX25" fmla="*/ 1723760 w 3455797"/>
                    <a:gd name="connsiteY25" fmla="*/ 2797811 h 3346171"/>
                    <a:gd name="connsiteX26" fmla="*/ 1079152 w 3455797"/>
                    <a:gd name="connsiteY26" fmla="*/ 3323182 h 3346171"/>
                    <a:gd name="connsiteX27" fmla="*/ 1076864 w 3455797"/>
                    <a:gd name="connsiteY27" fmla="*/ 3345875 h 3346171"/>
                    <a:gd name="connsiteX28" fmla="*/ 946806 w 3455797"/>
                    <a:gd name="connsiteY28" fmla="*/ 3287566 h 3346171"/>
                    <a:gd name="connsiteX29" fmla="*/ 803526 w 3455797"/>
                    <a:gd name="connsiteY29" fmla="*/ 3203684 h 3346171"/>
                    <a:gd name="connsiteX30" fmla="*/ 873452 w 3455797"/>
                    <a:gd name="connsiteY30" fmla="*/ 3118933 h 3346171"/>
                    <a:gd name="connsiteX31" fmla="*/ 985824 w 3455797"/>
                    <a:gd name="connsiteY31" fmla="*/ 2751052 h 3346171"/>
                    <a:gd name="connsiteX32" fmla="*/ 327848 w 3455797"/>
                    <a:gd name="connsiteY32" fmla="*/ 2093076 h 3346171"/>
                    <a:gd name="connsiteX33" fmla="*/ 71734 w 3455797"/>
                    <a:gd name="connsiteY33" fmla="*/ 2144783 h 3346171"/>
                    <a:gd name="connsiteX34" fmla="*/ 44900 w 3455797"/>
                    <a:gd name="connsiteY34" fmla="*/ 2159349 h 3346171"/>
                    <a:gd name="connsiteX35" fmla="*/ 37532 w 3455797"/>
                    <a:gd name="connsiteY35" fmla="*/ 2135077 h 3346171"/>
                    <a:gd name="connsiteX36" fmla="*/ 505 w 3455797"/>
                    <a:gd name="connsiteY36" fmla="*/ 1913914 h 3346171"/>
                    <a:gd name="connsiteX37" fmla="*/ 0 w 3455797"/>
                    <a:gd name="connsiteY37" fmla="*/ 1903911 h 3346171"/>
                    <a:gd name="connsiteX38" fmla="*/ 102484 w 3455797"/>
                    <a:gd name="connsiteY38" fmla="*/ 1893579 h 3346171"/>
                    <a:gd name="connsiteX39" fmla="*/ 627855 w 3455797"/>
                    <a:gd name="connsiteY39" fmla="*/ 1248971 h 3346171"/>
                    <a:gd name="connsiteX40" fmla="*/ 337760 w 3455797"/>
                    <a:gd name="connsiteY40" fmla="*/ 703367 h 3346171"/>
                    <a:gd name="connsiteX41" fmla="*/ 335504 w 3455797"/>
                    <a:gd name="connsiteY41" fmla="*/ 702143 h 3346171"/>
                    <a:gd name="connsiteX42" fmla="*/ 388045 w 3455797"/>
                    <a:gd name="connsiteY42" fmla="*/ 631881 h 3346171"/>
                    <a:gd name="connsiteX43" fmla="*/ 507346 w 3455797"/>
                    <a:gd name="connsiteY43" fmla="*/ 502179 h 3346171"/>
                    <a:gd name="connsiteX44" fmla="*/ 580595 w 3455797"/>
                    <a:gd name="connsiteY44" fmla="*/ 562614 h 3346171"/>
                    <a:gd name="connsiteX45" fmla="*/ 948475 w 3455797"/>
                    <a:gd name="connsiteY45" fmla="*/ 674986 h 3346171"/>
                    <a:gd name="connsiteX46" fmla="*/ 1606451 w 3455797"/>
                    <a:gd name="connsiteY46" fmla="*/ 17010 h 3346171"/>
                    <a:gd name="connsiteX47" fmla="*/ 1605438 w 3455797"/>
                    <a:gd name="connsiteY47" fmla="*/ 6956 h 334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455797" h="3346171">
                      <a:moveTo>
                        <a:pt x="1727919" y="0"/>
                      </a:moveTo>
                      <a:lnTo>
                        <a:pt x="1842204" y="5771"/>
                      </a:lnTo>
                      <a:lnTo>
                        <a:pt x="1841071" y="17010"/>
                      </a:lnTo>
                      <a:cubicBezTo>
                        <a:pt x="1841071" y="380400"/>
                        <a:pt x="2135657" y="674986"/>
                        <a:pt x="2499047" y="674986"/>
                      </a:cubicBezTo>
                      <a:cubicBezTo>
                        <a:pt x="2635319" y="674986"/>
                        <a:pt x="2761914" y="633560"/>
                        <a:pt x="2866928" y="562614"/>
                      </a:cubicBezTo>
                      <a:lnTo>
                        <a:pt x="2944638" y="498497"/>
                      </a:lnTo>
                      <a:lnTo>
                        <a:pt x="2955725" y="508574"/>
                      </a:lnTo>
                      <a:cubicBezTo>
                        <a:pt x="2995003" y="547852"/>
                        <a:pt x="3032408" y="589003"/>
                        <a:pt x="3067794" y="631881"/>
                      </a:cubicBezTo>
                      <a:lnTo>
                        <a:pt x="3117934" y="698932"/>
                      </a:lnTo>
                      <a:lnTo>
                        <a:pt x="3109764" y="703367"/>
                      </a:lnTo>
                      <a:cubicBezTo>
                        <a:pt x="2934741" y="821610"/>
                        <a:pt x="2819668" y="1021852"/>
                        <a:pt x="2819668" y="1248971"/>
                      </a:cubicBezTo>
                      <a:cubicBezTo>
                        <a:pt x="2819668" y="1566937"/>
                        <a:pt x="3045211" y="1832226"/>
                        <a:pt x="3345039" y="1893579"/>
                      </a:cubicBezTo>
                      <a:lnTo>
                        <a:pt x="3455797" y="1904745"/>
                      </a:lnTo>
                      <a:lnTo>
                        <a:pt x="3455334" y="1913914"/>
                      </a:lnTo>
                      <a:cubicBezTo>
                        <a:pt x="3449777" y="1968638"/>
                        <a:pt x="3441678" y="2022610"/>
                        <a:pt x="3431158" y="2075712"/>
                      </a:cubicBezTo>
                      <a:lnTo>
                        <a:pt x="3411940" y="2153454"/>
                      </a:lnTo>
                      <a:lnTo>
                        <a:pt x="3395967" y="2144784"/>
                      </a:lnTo>
                      <a:cubicBezTo>
                        <a:pt x="3317248" y="2111489"/>
                        <a:pt x="3230701" y="2093077"/>
                        <a:pt x="3139853" y="2093077"/>
                      </a:cubicBezTo>
                      <a:cubicBezTo>
                        <a:pt x="2776463" y="2093077"/>
                        <a:pt x="2481877" y="2387663"/>
                        <a:pt x="2481877" y="2751053"/>
                      </a:cubicBezTo>
                      <a:cubicBezTo>
                        <a:pt x="2481877" y="2887324"/>
                        <a:pt x="2523303" y="3013920"/>
                        <a:pt x="2594249" y="3118934"/>
                      </a:cubicBezTo>
                      <a:lnTo>
                        <a:pt x="2661166" y="3200037"/>
                      </a:lnTo>
                      <a:lnTo>
                        <a:pt x="2646124" y="3210396"/>
                      </a:lnTo>
                      <a:cubicBezTo>
                        <a:pt x="2579533" y="3251966"/>
                        <a:pt x="2509920" y="3289148"/>
                        <a:pt x="2437692" y="3321539"/>
                      </a:cubicBezTo>
                      <a:lnTo>
                        <a:pt x="2370686" y="3346171"/>
                      </a:lnTo>
                      <a:lnTo>
                        <a:pt x="2368368" y="3323182"/>
                      </a:lnTo>
                      <a:cubicBezTo>
                        <a:pt x="2307015" y="3023354"/>
                        <a:pt x="2041726" y="2797811"/>
                        <a:pt x="1723760" y="2797811"/>
                      </a:cubicBezTo>
                      <a:cubicBezTo>
                        <a:pt x="1405794" y="2797811"/>
                        <a:pt x="1140506" y="3023354"/>
                        <a:pt x="1079152" y="3323182"/>
                      </a:cubicBezTo>
                      <a:lnTo>
                        <a:pt x="1076864" y="3345875"/>
                      </a:lnTo>
                      <a:lnTo>
                        <a:pt x="946806" y="3287566"/>
                      </a:lnTo>
                      <a:lnTo>
                        <a:pt x="803526" y="3203684"/>
                      </a:lnTo>
                      <a:lnTo>
                        <a:pt x="873452" y="3118933"/>
                      </a:lnTo>
                      <a:cubicBezTo>
                        <a:pt x="944398" y="3013919"/>
                        <a:pt x="985824" y="2887323"/>
                        <a:pt x="985824" y="2751052"/>
                      </a:cubicBezTo>
                      <a:cubicBezTo>
                        <a:pt x="985824" y="2387662"/>
                        <a:pt x="691238" y="2093076"/>
                        <a:pt x="327848" y="2093076"/>
                      </a:cubicBezTo>
                      <a:cubicBezTo>
                        <a:pt x="237001" y="2093076"/>
                        <a:pt x="150454" y="2111488"/>
                        <a:pt x="71734" y="2144783"/>
                      </a:cubicBezTo>
                      <a:lnTo>
                        <a:pt x="44900" y="2159349"/>
                      </a:lnTo>
                      <a:lnTo>
                        <a:pt x="37532" y="2135077"/>
                      </a:lnTo>
                      <a:cubicBezTo>
                        <a:pt x="20593" y="2062984"/>
                        <a:pt x="8147" y="1989159"/>
                        <a:pt x="505" y="1913914"/>
                      </a:cubicBezTo>
                      <a:lnTo>
                        <a:pt x="0" y="1903911"/>
                      </a:lnTo>
                      <a:lnTo>
                        <a:pt x="102484" y="1893579"/>
                      </a:lnTo>
                      <a:cubicBezTo>
                        <a:pt x="402313" y="1832226"/>
                        <a:pt x="627855" y="1566937"/>
                        <a:pt x="627855" y="1248971"/>
                      </a:cubicBezTo>
                      <a:cubicBezTo>
                        <a:pt x="627855" y="1021852"/>
                        <a:pt x="512783" y="821610"/>
                        <a:pt x="337760" y="703367"/>
                      </a:cubicBezTo>
                      <a:lnTo>
                        <a:pt x="335504" y="702143"/>
                      </a:lnTo>
                      <a:lnTo>
                        <a:pt x="388045" y="631881"/>
                      </a:lnTo>
                      <a:lnTo>
                        <a:pt x="507346" y="502179"/>
                      </a:lnTo>
                      <a:lnTo>
                        <a:pt x="580595" y="562614"/>
                      </a:lnTo>
                      <a:cubicBezTo>
                        <a:pt x="685608" y="633560"/>
                        <a:pt x="812204" y="674986"/>
                        <a:pt x="948475" y="674986"/>
                      </a:cubicBezTo>
                      <a:cubicBezTo>
                        <a:pt x="1311865" y="674986"/>
                        <a:pt x="1606451" y="380400"/>
                        <a:pt x="1606451" y="17010"/>
                      </a:cubicBezTo>
                      <a:lnTo>
                        <a:pt x="1605438" y="6956"/>
                      </a:lnTo>
                      <a:close/>
                    </a:path>
                  </a:pathLst>
                </a:custGeom>
                <a:solidFill>
                  <a:srgbClr val="0F7387"/>
                </a:solidFill>
                <a:ln w="1152" cap="flat">
                  <a:noFill/>
                  <a:prstDash val="solid"/>
                  <a:miter/>
                </a:ln>
              </p:spPr>
              <p:txBody>
                <a:bodyPr wrap="square" rtlCol="0" anchor="ctr">
                  <a:noAutofit/>
                </a:bodyPr>
                <a:lstStyle/>
                <a:p>
                  <a:endParaRPr lang="en-US"/>
                </a:p>
              </p:txBody>
            </p:sp>
            <p:sp>
              <p:nvSpPr>
                <p:cNvPr id="37" name="Oval 28">
                  <a:extLst>
                    <a:ext uri="{FF2B5EF4-FFF2-40B4-BE49-F238E27FC236}">
                      <a16:creationId xmlns:a16="http://schemas.microsoft.com/office/drawing/2014/main" id="{9211CD88-9BD3-4D32-9054-8A0E4A049936}"/>
                    </a:ext>
                  </a:extLst>
                </p:cNvPr>
                <p:cNvSpPr/>
                <p:nvPr/>
              </p:nvSpPr>
              <p:spPr>
                <a:xfrm>
                  <a:off x="4737759" y="1131527"/>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0" name="TextBox 31">
              <a:extLst>
                <a:ext uri="{FF2B5EF4-FFF2-40B4-BE49-F238E27FC236}">
                  <a16:creationId xmlns:a16="http://schemas.microsoft.com/office/drawing/2014/main" id="{C22D3FA8-F1CF-4B48-9BAD-2547791F9BD6}"/>
                </a:ext>
              </a:extLst>
            </p:cNvPr>
            <p:cNvSpPr txBox="1"/>
            <p:nvPr/>
          </p:nvSpPr>
          <p:spPr>
            <a:xfrm>
              <a:off x="8181952" y="2556968"/>
              <a:ext cx="3705159" cy="708912"/>
            </a:xfrm>
            <a:prstGeom prst="rect">
              <a:avLst/>
            </a:prstGeom>
            <a:noFill/>
          </p:spPr>
          <p:txBody>
            <a:bodyPr wrap="square" rtlCol="0">
              <a:spAutoFit/>
            </a:bodyPr>
            <a:lstStyle/>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القدرة على تلبية الطلب</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Capacity &amp; Reliability)</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TextBox 32">
              <a:extLst>
                <a:ext uri="{FF2B5EF4-FFF2-40B4-BE49-F238E27FC236}">
                  <a16:creationId xmlns:a16="http://schemas.microsoft.com/office/drawing/2014/main" id="{F7251D2A-C782-420B-A4A9-7135ADC50B50}"/>
                </a:ext>
              </a:extLst>
            </p:cNvPr>
            <p:cNvSpPr txBox="1"/>
            <p:nvPr/>
          </p:nvSpPr>
          <p:spPr>
            <a:xfrm>
              <a:off x="7630869" y="3610226"/>
              <a:ext cx="4475152" cy="811504"/>
            </a:xfrm>
            <a:prstGeom prst="rect">
              <a:avLst/>
            </a:prstGeom>
            <a:noFill/>
          </p:spPr>
          <p:txBody>
            <a:bodyPr wrap="square" rtlCol="0">
              <a:spAutoFit/>
            </a:bodyPr>
            <a:lstStyle/>
            <a:p>
              <a:pPr marR="228600" algn="ctr" rtl="1">
                <a:lnSpc>
                  <a:spcPct val="115000"/>
                </a:lnSpc>
                <a:spcAft>
                  <a:spcPts val="8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الجودة والالتزام بالمواصفات</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marR="228600"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Quality Compliance)</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2" name="TextBox 33">
              <a:extLst>
                <a:ext uri="{FF2B5EF4-FFF2-40B4-BE49-F238E27FC236}">
                  <a16:creationId xmlns:a16="http://schemas.microsoft.com/office/drawing/2014/main" id="{BEB04341-C6B1-4AF3-9CCD-47BAB91A92B7}"/>
                </a:ext>
              </a:extLst>
            </p:cNvPr>
            <p:cNvSpPr txBox="1"/>
            <p:nvPr/>
          </p:nvSpPr>
          <p:spPr>
            <a:xfrm>
              <a:off x="7743432" y="4762433"/>
              <a:ext cx="5041784" cy="708912"/>
            </a:xfrm>
            <a:prstGeom prst="rect">
              <a:avLst/>
            </a:prstGeom>
            <a:noFill/>
          </p:spPr>
          <p:txBody>
            <a:bodyPr wrap="square" rtlCol="0">
              <a:spAutoFit/>
            </a:bodyPr>
            <a:lstStyle/>
            <a:p>
              <a:pPr lvl="1"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التكلفة والسياسة السعرية</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lvl="1"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Cost &amp; Pricing Policy)</a:t>
              </a:r>
              <a:r>
                <a:rPr lang="ar-EG"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Times New Roman" panose="02020603050405020304" pitchFamily="18" charset="0"/>
                <a:ea typeface="Times New Roman" panose="02020603050405020304" pitchFamily="18" charset="0"/>
              </a:endParaRPr>
            </a:p>
          </p:txBody>
        </p:sp>
        <p:sp>
          <p:nvSpPr>
            <p:cNvPr id="13" name="TextBox 34">
              <a:extLst>
                <a:ext uri="{FF2B5EF4-FFF2-40B4-BE49-F238E27FC236}">
                  <a16:creationId xmlns:a16="http://schemas.microsoft.com/office/drawing/2014/main" id="{C353ADA4-2E26-428A-A150-1C76443DCAAF}"/>
                </a:ext>
              </a:extLst>
            </p:cNvPr>
            <p:cNvSpPr txBox="1"/>
            <p:nvPr/>
          </p:nvSpPr>
          <p:spPr>
            <a:xfrm>
              <a:off x="564604" y="2623236"/>
              <a:ext cx="3867478" cy="708912"/>
            </a:xfrm>
            <a:prstGeom prst="rect">
              <a:avLst/>
            </a:prstGeom>
            <a:noFill/>
          </p:spPr>
          <p:txBody>
            <a:bodyPr wrap="square" rtlCol="0">
              <a:spAutoFit/>
            </a:bodyPr>
            <a:lstStyle/>
            <a:p>
              <a:pPr lvl="1"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الالتزام بالاستدامة والمسؤولية الاجتماعية (</a:t>
              </a:r>
              <a:r>
                <a:rPr lang="en-US" sz="1800" dirty="0">
                  <a:effectLst/>
                  <a:latin typeface="Calibri" panose="020F0502020204030204" pitchFamily="34" charset="0"/>
                  <a:ea typeface="Times New Roman" panose="02020603050405020304" pitchFamily="18" charset="0"/>
                  <a:cs typeface="Arial" panose="020B0604020202020204" pitchFamily="34" charset="0"/>
                </a:rPr>
                <a:t>Sustainability &amp; CSR)</a:t>
              </a:r>
              <a:r>
                <a:rPr lang="ar-EG"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Times New Roman" panose="02020603050405020304" pitchFamily="18" charset="0"/>
                <a:ea typeface="Times New Roman" panose="02020603050405020304" pitchFamily="18" charset="0"/>
              </a:endParaRPr>
            </a:p>
          </p:txBody>
        </p:sp>
        <p:sp>
          <p:nvSpPr>
            <p:cNvPr id="14" name="TextBox 35">
              <a:extLst>
                <a:ext uri="{FF2B5EF4-FFF2-40B4-BE49-F238E27FC236}">
                  <a16:creationId xmlns:a16="http://schemas.microsoft.com/office/drawing/2014/main" id="{3A9F7010-59D0-455F-8029-23D4D3C7F505}"/>
                </a:ext>
              </a:extLst>
            </p:cNvPr>
            <p:cNvSpPr txBox="1"/>
            <p:nvPr/>
          </p:nvSpPr>
          <p:spPr>
            <a:xfrm>
              <a:off x="466002" y="3657805"/>
              <a:ext cx="4040278" cy="708912"/>
            </a:xfrm>
            <a:prstGeom prst="rect">
              <a:avLst/>
            </a:prstGeom>
            <a:noFill/>
          </p:spPr>
          <p:txBody>
            <a:bodyPr wrap="square" rtlCol="0">
              <a:spAutoFit/>
            </a:bodyPr>
            <a:lstStyle/>
            <a:p>
              <a:pPr lvl="1"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الموقع الجغرافي والقدرة اللوجستية (</a:t>
              </a:r>
              <a:r>
                <a:rPr lang="en-US" sz="1800" dirty="0">
                  <a:effectLst/>
                  <a:latin typeface="Calibri" panose="020F0502020204030204" pitchFamily="34" charset="0"/>
                  <a:ea typeface="Times New Roman" panose="02020603050405020304" pitchFamily="18" charset="0"/>
                  <a:cs typeface="Arial" panose="020B0604020202020204" pitchFamily="34" charset="0"/>
                </a:rPr>
                <a:t>Location &amp; Logistics Capability)</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Times New Roman" panose="02020603050405020304" pitchFamily="18" charset="0"/>
                <a:ea typeface="Times New Roman" panose="02020603050405020304" pitchFamily="18" charset="0"/>
              </a:endParaRPr>
            </a:p>
          </p:txBody>
        </p:sp>
        <p:sp>
          <p:nvSpPr>
            <p:cNvPr id="15" name="TextBox 36">
              <a:extLst>
                <a:ext uri="{FF2B5EF4-FFF2-40B4-BE49-F238E27FC236}">
                  <a16:creationId xmlns:a16="http://schemas.microsoft.com/office/drawing/2014/main" id="{1412D1C7-58EF-487F-AB7E-097E3619B27B}"/>
                </a:ext>
              </a:extLst>
            </p:cNvPr>
            <p:cNvSpPr txBox="1"/>
            <p:nvPr/>
          </p:nvSpPr>
          <p:spPr>
            <a:xfrm>
              <a:off x="598763" y="4762433"/>
              <a:ext cx="3611097" cy="708912"/>
            </a:xfrm>
            <a:prstGeom prst="rect">
              <a:avLst/>
            </a:prstGeom>
            <a:noFill/>
          </p:spPr>
          <p:txBody>
            <a:bodyPr wrap="square" rtlCol="0">
              <a:spAutoFit/>
            </a:bodyPr>
            <a:lstStyle/>
            <a:p>
              <a:pPr lvl="1"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الصحة المالية والاستقرار الاقتصادي (</a:t>
              </a:r>
              <a:r>
                <a:rPr lang="en-US" sz="1800" dirty="0">
                  <a:effectLst/>
                  <a:latin typeface="Calibri" panose="020F0502020204030204" pitchFamily="34" charset="0"/>
                  <a:ea typeface="Times New Roman" panose="02020603050405020304" pitchFamily="18" charset="0"/>
                  <a:cs typeface="Arial" panose="020B0604020202020204" pitchFamily="34" charset="0"/>
                </a:rPr>
                <a:t>Financial Stability)</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Times New Roman" panose="02020603050405020304" pitchFamily="18" charset="0"/>
                <a:ea typeface="Times New Roman" panose="02020603050405020304" pitchFamily="18" charset="0"/>
              </a:endParaRPr>
            </a:p>
          </p:txBody>
        </p:sp>
        <p:sp>
          <p:nvSpPr>
            <p:cNvPr id="16" name="TextBox 37">
              <a:extLst>
                <a:ext uri="{FF2B5EF4-FFF2-40B4-BE49-F238E27FC236}">
                  <a16:creationId xmlns:a16="http://schemas.microsoft.com/office/drawing/2014/main" id="{8408A570-5D5C-453A-9927-9509CB22926C}"/>
                </a:ext>
              </a:extLst>
            </p:cNvPr>
            <p:cNvSpPr txBox="1"/>
            <p:nvPr/>
          </p:nvSpPr>
          <p:spPr>
            <a:xfrm>
              <a:off x="4262785" y="6148775"/>
              <a:ext cx="3806671" cy="709233"/>
            </a:xfrm>
            <a:prstGeom prst="rect">
              <a:avLst/>
            </a:prstGeom>
            <a:noFill/>
          </p:spPr>
          <p:txBody>
            <a:bodyPr wrap="square" rtlCol="0">
              <a:spAutoFit/>
            </a:bodyPr>
            <a:lstStyle/>
            <a:p>
              <a:pPr algn="ctr" rtl="1">
                <a:lnSpc>
                  <a:spcPct val="115000"/>
                </a:lnSpc>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المرونة والاستجابة</a:t>
              </a:r>
              <a:endParaRPr lang="ar-EG" sz="1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rtl="1">
                <a:lnSpc>
                  <a:spcPct val="115000"/>
                </a:lnSpc>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((Flexibility &amp; Responsiveness)</a:t>
              </a:r>
            </a:p>
          </p:txBody>
        </p:sp>
      </p:grpSp>
      <p:sp>
        <p:nvSpPr>
          <p:cNvPr id="2" name="مربع نص 1">
            <a:extLst>
              <a:ext uri="{FF2B5EF4-FFF2-40B4-BE49-F238E27FC236}">
                <a16:creationId xmlns:a16="http://schemas.microsoft.com/office/drawing/2014/main" id="{98B877A2-AF0B-FBC2-D91C-3A74A148E03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701306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B22602A9-76DF-4F81-B4AD-768FCB160457}"/>
              </a:ext>
            </a:extLst>
          </p:cNvPr>
          <p:cNvSpPr txBox="1"/>
          <p:nvPr/>
        </p:nvSpPr>
        <p:spPr>
          <a:xfrm>
            <a:off x="3018367" y="489046"/>
            <a:ext cx="6155266" cy="547586"/>
          </a:xfrm>
          <a:prstGeom prst="rect">
            <a:avLst/>
          </a:prstGeom>
          <a:noFill/>
        </p:spPr>
        <p:txBody>
          <a:bodyPr wrap="square">
            <a:spAutoFit/>
          </a:bodyPr>
          <a:lstStyle/>
          <a:p>
            <a:pPr algn="ctr" rtl="1">
              <a:lnSpc>
                <a:spcPct val="115000"/>
              </a:lnSpc>
              <a:spcBef>
                <a:spcPts val="800"/>
              </a:spcBef>
              <a:spcAft>
                <a:spcPts val="400"/>
              </a:spcAft>
            </a:pPr>
            <a:r>
              <a:rPr lang="ar-SA" sz="2800" b="1" dirty="0">
                <a:solidFill>
                  <a:srgbClr val="17848A"/>
                </a:solidFill>
                <a:effectLst/>
                <a:latin typeface="Cambria" panose="02040503050406030204" pitchFamily="18" charset="0"/>
                <a:ea typeface="Times New Roman" panose="02020603050405020304" pitchFamily="18" charset="0"/>
                <a:cs typeface="Times New Roman" panose="02020603050405020304" pitchFamily="18" charset="0"/>
              </a:rPr>
              <a:t>ثانيًا: معايير تقييم الموردين</a:t>
            </a:r>
            <a:endParaRPr lang="en-US" sz="3200" b="1" dirty="0">
              <a:solidFill>
                <a:srgbClr val="17848A"/>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grpSp>
        <p:nvGrpSpPr>
          <p:cNvPr id="7" name="مجموعة 6">
            <a:extLst>
              <a:ext uri="{FF2B5EF4-FFF2-40B4-BE49-F238E27FC236}">
                <a16:creationId xmlns:a16="http://schemas.microsoft.com/office/drawing/2014/main" id="{2EF375B3-EF9E-4983-8C77-615A6272786C}"/>
              </a:ext>
            </a:extLst>
          </p:cNvPr>
          <p:cNvGrpSpPr/>
          <p:nvPr/>
        </p:nvGrpSpPr>
        <p:grpSpPr>
          <a:xfrm>
            <a:off x="4674658" y="2624667"/>
            <a:ext cx="2842683" cy="2308225"/>
            <a:chOff x="1111250" y="947737"/>
            <a:chExt cx="5332412" cy="4789488"/>
          </a:xfrm>
        </p:grpSpPr>
        <p:grpSp>
          <p:nvGrpSpPr>
            <p:cNvPr id="8" name="Группа 2">
              <a:extLst>
                <a:ext uri="{FF2B5EF4-FFF2-40B4-BE49-F238E27FC236}">
                  <a16:creationId xmlns:a16="http://schemas.microsoft.com/office/drawing/2014/main" id="{2788DE5E-7DDA-4A90-9058-E98FC67E0264}"/>
                </a:ext>
              </a:extLst>
            </p:cNvPr>
            <p:cNvGrpSpPr/>
            <p:nvPr/>
          </p:nvGrpSpPr>
          <p:grpSpPr>
            <a:xfrm>
              <a:off x="2640012" y="3419475"/>
              <a:ext cx="3803650" cy="2317750"/>
              <a:chOff x="2640012" y="3419475"/>
              <a:chExt cx="3803650" cy="2317750"/>
            </a:xfrm>
          </p:grpSpPr>
          <p:sp>
            <p:nvSpPr>
              <p:cNvPr id="15" name="Google Shape;380;p22">
                <a:extLst>
                  <a:ext uri="{FF2B5EF4-FFF2-40B4-BE49-F238E27FC236}">
                    <a16:creationId xmlns:a16="http://schemas.microsoft.com/office/drawing/2014/main" id="{ABDA63BE-04E0-44B4-BFF9-8D5E5FA32439}"/>
                  </a:ext>
                </a:extLst>
              </p:cNvPr>
              <p:cNvSpPr/>
              <p:nvPr/>
            </p:nvSpPr>
            <p:spPr>
              <a:xfrm>
                <a:off x="2640012" y="3419475"/>
                <a:ext cx="3803650" cy="2317750"/>
              </a:xfrm>
              <a:custGeom>
                <a:avLst/>
                <a:gdLst/>
                <a:ahLst/>
                <a:cxnLst/>
                <a:rect l="l" t="t" r="r" b="b"/>
                <a:pathLst>
                  <a:path w="958" h="583" extrusionOk="0">
                    <a:moveTo>
                      <a:pt x="885" y="181"/>
                    </a:moveTo>
                    <a:cubicBezTo>
                      <a:pt x="781" y="0"/>
                      <a:pt x="781" y="0"/>
                      <a:pt x="781" y="0"/>
                    </a:cubicBezTo>
                    <a:cubicBezTo>
                      <a:pt x="785" y="47"/>
                      <a:pt x="781" y="102"/>
                      <a:pt x="752" y="152"/>
                    </a:cubicBezTo>
                    <a:cubicBezTo>
                      <a:pt x="693" y="255"/>
                      <a:pt x="567" y="258"/>
                      <a:pt x="553" y="258"/>
                    </a:cubicBezTo>
                    <a:cubicBezTo>
                      <a:pt x="553" y="258"/>
                      <a:pt x="553" y="258"/>
                      <a:pt x="553" y="258"/>
                    </a:cubicBezTo>
                    <a:cubicBezTo>
                      <a:pt x="517" y="258"/>
                      <a:pt x="517" y="258"/>
                      <a:pt x="517" y="258"/>
                    </a:cubicBezTo>
                    <a:cubicBezTo>
                      <a:pt x="65" y="258"/>
                      <a:pt x="65" y="258"/>
                      <a:pt x="65" y="258"/>
                    </a:cubicBezTo>
                    <a:cubicBezTo>
                      <a:pt x="51" y="281"/>
                      <a:pt x="51" y="281"/>
                      <a:pt x="51" y="281"/>
                    </a:cubicBezTo>
                    <a:cubicBezTo>
                      <a:pt x="49" y="285"/>
                      <a:pt x="0" y="369"/>
                      <a:pt x="48" y="462"/>
                    </a:cubicBezTo>
                    <a:cubicBezTo>
                      <a:pt x="105" y="572"/>
                      <a:pt x="241" y="582"/>
                      <a:pt x="248" y="583"/>
                    </a:cubicBezTo>
                    <a:cubicBezTo>
                      <a:pt x="653" y="583"/>
                      <a:pt x="653" y="583"/>
                      <a:pt x="653" y="583"/>
                    </a:cubicBezTo>
                    <a:cubicBezTo>
                      <a:pt x="778" y="583"/>
                      <a:pt x="871" y="541"/>
                      <a:pt x="914" y="466"/>
                    </a:cubicBezTo>
                    <a:cubicBezTo>
                      <a:pt x="958" y="390"/>
                      <a:pt x="947" y="289"/>
                      <a:pt x="885" y="181"/>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6" name="Google Shape;382;p22">
                <a:extLst>
                  <a:ext uri="{FF2B5EF4-FFF2-40B4-BE49-F238E27FC236}">
                    <a16:creationId xmlns:a16="http://schemas.microsoft.com/office/drawing/2014/main" id="{E9722BC4-01C1-433D-8032-DE8C78CDF8FA}"/>
                  </a:ext>
                </a:extLst>
              </p:cNvPr>
              <p:cNvSpPr/>
              <p:nvPr/>
            </p:nvSpPr>
            <p:spPr>
              <a:xfrm>
                <a:off x="3917950" y="4748212"/>
                <a:ext cx="1393825" cy="706437"/>
              </a:xfrm>
              <a:custGeom>
                <a:avLst/>
                <a:gdLst/>
                <a:ahLst/>
                <a:cxnLst/>
                <a:rect l="l" t="t" r="r" b="b"/>
                <a:pathLst>
                  <a:path w="351" h="178" extrusionOk="0">
                    <a:moveTo>
                      <a:pt x="179" y="178"/>
                    </a:moveTo>
                    <a:cubicBezTo>
                      <a:pt x="159" y="178"/>
                      <a:pt x="142" y="177"/>
                      <a:pt x="125" y="173"/>
                    </a:cubicBezTo>
                    <a:cubicBezTo>
                      <a:pt x="119" y="172"/>
                      <a:pt x="114" y="170"/>
                      <a:pt x="110" y="168"/>
                    </a:cubicBezTo>
                    <a:cubicBezTo>
                      <a:pt x="100" y="163"/>
                      <a:pt x="96" y="156"/>
                      <a:pt x="96" y="152"/>
                    </a:cubicBezTo>
                    <a:cubicBezTo>
                      <a:pt x="95" y="146"/>
                      <a:pt x="97" y="139"/>
                      <a:pt x="102" y="134"/>
                    </a:cubicBezTo>
                    <a:cubicBezTo>
                      <a:pt x="110" y="126"/>
                      <a:pt x="120" y="120"/>
                      <a:pt x="133" y="114"/>
                    </a:cubicBezTo>
                    <a:cubicBezTo>
                      <a:pt x="137" y="112"/>
                      <a:pt x="142" y="110"/>
                      <a:pt x="146" y="109"/>
                    </a:cubicBezTo>
                    <a:cubicBezTo>
                      <a:pt x="149" y="107"/>
                      <a:pt x="149" y="107"/>
                      <a:pt x="149" y="107"/>
                    </a:cubicBezTo>
                    <a:cubicBezTo>
                      <a:pt x="152" y="106"/>
                      <a:pt x="154" y="104"/>
                      <a:pt x="154" y="102"/>
                    </a:cubicBezTo>
                    <a:cubicBezTo>
                      <a:pt x="155" y="100"/>
                      <a:pt x="154" y="97"/>
                      <a:pt x="152" y="95"/>
                    </a:cubicBezTo>
                    <a:cubicBezTo>
                      <a:pt x="138" y="81"/>
                      <a:pt x="131" y="63"/>
                      <a:pt x="132" y="42"/>
                    </a:cubicBezTo>
                    <a:cubicBezTo>
                      <a:pt x="133" y="21"/>
                      <a:pt x="144" y="7"/>
                      <a:pt x="166" y="2"/>
                    </a:cubicBezTo>
                    <a:cubicBezTo>
                      <a:pt x="171" y="1"/>
                      <a:pt x="175" y="0"/>
                      <a:pt x="179" y="0"/>
                    </a:cubicBezTo>
                    <a:cubicBezTo>
                      <a:pt x="184" y="0"/>
                      <a:pt x="188" y="1"/>
                      <a:pt x="192" y="2"/>
                    </a:cubicBezTo>
                    <a:cubicBezTo>
                      <a:pt x="214" y="7"/>
                      <a:pt x="226" y="21"/>
                      <a:pt x="227" y="42"/>
                    </a:cubicBezTo>
                    <a:cubicBezTo>
                      <a:pt x="227" y="63"/>
                      <a:pt x="221" y="81"/>
                      <a:pt x="207" y="95"/>
                    </a:cubicBezTo>
                    <a:cubicBezTo>
                      <a:pt x="205" y="97"/>
                      <a:pt x="204" y="99"/>
                      <a:pt x="204" y="102"/>
                    </a:cubicBezTo>
                    <a:cubicBezTo>
                      <a:pt x="205" y="104"/>
                      <a:pt x="207" y="106"/>
                      <a:pt x="210" y="107"/>
                    </a:cubicBezTo>
                    <a:cubicBezTo>
                      <a:pt x="213" y="109"/>
                      <a:pt x="213" y="109"/>
                      <a:pt x="213" y="109"/>
                    </a:cubicBezTo>
                    <a:cubicBezTo>
                      <a:pt x="217" y="110"/>
                      <a:pt x="221" y="112"/>
                      <a:pt x="225" y="114"/>
                    </a:cubicBezTo>
                    <a:cubicBezTo>
                      <a:pt x="239" y="120"/>
                      <a:pt x="249" y="126"/>
                      <a:pt x="257" y="134"/>
                    </a:cubicBezTo>
                    <a:cubicBezTo>
                      <a:pt x="261" y="139"/>
                      <a:pt x="263" y="146"/>
                      <a:pt x="262" y="152"/>
                    </a:cubicBezTo>
                    <a:cubicBezTo>
                      <a:pt x="261" y="159"/>
                      <a:pt x="256" y="164"/>
                      <a:pt x="249" y="168"/>
                    </a:cubicBezTo>
                    <a:cubicBezTo>
                      <a:pt x="249" y="168"/>
                      <a:pt x="249" y="168"/>
                      <a:pt x="249" y="168"/>
                    </a:cubicBezTo>
                    <a:cubicBezTo>
                      <a:pt x="244" y="170"/>
                      <a:pt x="239" y="172"/>
                      <a:pt x="233" y="173"/>
                    </a:cubicBezTo>
                    <a:cubicBezTo>
                      <a:pt x="217" y="177"/>
                      <a:pt x="200" y="178"/>
                      <a:pt x="179" y="178"/>
                    </a:cubicBezTo>
                    <a:close/>
                    <a:moveTo>
                      <a:pt x="179" y="10"/>
                    </a:moveTo>
                    <a:cubicBezTo>
                      <a:pt x="176" y="10"/>
                      <a:pt x="172" y="10"/>
                      <a:pt x="169" y="11"/>
                    </a:cubicBezTo>
                    <a:cubicBezTo>
                      <a:pt x="151" y="16"/>
                      <a:pt x="142" y="25"/>
                      <a:pt x="142" y="42"/>
                    </a:cubicBezTo>
                    <a:cubicBezTo>
                      <a:pt x="141" y="61"/>
                      <a:pt x="146" y="76"/>
                      <a:pt x="159" y="88"/>
                    </a:cubicBezTo>
                    <a:cubicBezTo>
                      <a:pt x="163" y="93"/>
                      <a:pt x="165" y="98"/>
                      <a:pt x="164" y="104"/>
                    </a:cubicBezTo>
                    <a:cubicBezTo>
                      <a:pt x="163" y="109"/>
                      <a:pt x="158" y="114"/>
                      <a:pt x="152" y="116"/>
                    </a:cubicBezTo>
                    <a:cubicBezTo>
                      <a:pt x="149" y="118"/>
                      <a:pt x="149" y="118"/>
                      <a:pt x="149" y="118"/>
                    </a:cubicBezTo>
                    <a:cubicBezTo>
                      <a:pt x="145" y="119"/>
                      <a:pt x="141" y="121"/>
                      <a:pt x="137" y="122"/>
                    </a:cubicBezTo>
                    <a:cubicBezTo>
                      <a:pt x="125" y="128"/>
                      <a:pt x="116" y="134"/>
                      <a:pt x="109" y="141"/>
                    </a:cubicBezTo>
                    <a:cubicBezTo>
                      <a:pt x="106" y="144"/>
                      <a:pt x="105" y="147"/>
                      <a:pt x="105" y="150"/>
                    </a:cubicBezTo>
                    <a:cubicBezTo>
                      <a:pt x="106" y="154"/>
                      <a:pt x="109" y="157"/>
                      <a:pt x="114" y="159"/>
                    </a:cubicBezTo>
                    <a:cubicBezTo>
                      <a:pt x="118" y="161"/>
                      <a:pt x="122" y="162"/>
                      <a:pt x="127" y="164"/>
                    </a:cubicBezTo>
                    <a:cubicBezTo>
                      <a:pt x="143" y="167"/>
                      <a:pt x="160" y="168"/>
                      <a:pt x="179" y="168"/>
                    </a:cubicBezTo>
                    <a:cubicBezTo>
                      <a:pt x="199" y="168"/>
                      <a:pt x="215" y="167"/>
                      <a:pt x="231" y="164"/>
                    </a:cubicBezTo>
                    <a:cubicBezTo>
                      <a:pt x="236" y="162"/>
                      <a:pt x="241" y="161"/>
                      <a:pt x="245" y="159"/>
                    </a:cubicBezTo>
                    <a:cubicBezTo>
                      <a:pt x="249" y="157"/>
                      <a:pt x="252" y="154"/>
                      <a:pt x="252" y="150"/>
                    </a:cubicBezTo>
                    <a:cubicBezTo>
                      <a:pt x="253" y="147"/>
                      <a:pt x="251" y="143"/>
                      <a:pt x="250" y="141"/>
                    </a:cubicBezTo>
                    <a:cubicBezTo>
                      <a:pt x="243" y="134"/>
                      <a:pt x="234" y="128"/>
                      <a:pt x="221" y="122"/>
                    </a:cubicBezTo>
                    <a:cubicBezTo>
                      <a:pt x="217" y="121"/>
                      <a:pt x="213" y="119"/>
                      <a:pt x="210" y="118"/>
                    </a:cubicBezTo>
                    <a:cubicBezTo>
                      <a:pt x="206" y="116"/>
                      <a:pt x="206" y="116"/>
                      <a:pt x="206" y="116"/>
                    </a:cubicBezTo>
                    <a:cubicBezTo>
                      <a:pt x="200" y="114"/>
                      <a:pt x="196" y="109"/>
                      <a:pt x="195" y="104"/>
                    </a:cubicBezTo>
                    <a:cubicBezTo>
                      <a:pt x="194" y="98"/>
                      <a:pt x="195" y="93"/>
                      <a:pt x="200" y="88"/>
                    </a:cubicBezTo>
                    <a:cubicBezTo>
                      <a:pt x="212" y="76"/>
                      <a:pt x="218" y="61"/>
                      <a:pt x="217" y="42"/>
                    </a:cubicBezTo>
                    <a:cubicBezTo>
                      <a:pt x="216" y="25"/>
                      <a:pt x="208" y="16"/>
                      <a:pt x="190" y="11"/>
                    </a:cubicBezTo>
                    <a:cubicBezTo>
                      <a:pt x="186" y="10"/>
                      <a:pt x="183" y="10"/>
                      <a:pt x="179" y="10"/>
                    </a:cubicBezTo>
                    <a:close/>
                    <a:moveTo>
                      <a:pt x="247" y="163"/>
                    </a:moveTo>
                    <a:cubicBezTo>
                      <a:pt x="247" y="163"/>
                      <a:pt x="247" y="163"/>
                      <a:pt x="247" y="163"/>
                    </a:cubicBezTo>
                    <a:close/>
                    <a:moveTo>
                      <a:pt x="292" y="178"/>
                    </a:moveTo>
                    <a:cubicBezTo>
                      <a:pt x="289" y="178"/>
                      <a:pt x="289" y="178"/>
                      <a:pt x="289" y="178"/>
                    </a:cubicBezTo>
                    <a:cubicBezTo>
                      <a:pt x="279" y="178"/>
                      <a:pt x="276" y="178"/>
                      <a:pt x="266" y="177"/>
                    </a:cubicBezTo>
                    <a:cubicBezTo>
                      <a:pt x="263" y="176"/>
                      <a:pt x="261" y="174"/>
                      <a:pt x="262" y="171"/>
                    </a:cubicBezTo>
                    <a:cubicBezTo>
                      <a:pt x="262" y="169"/>
                      <a:pt x="264" y="167"/>
                      <a:pt x="267" y="167"/>
                    </a:cubicBezTo>
                    <a:cubicBezTo>
                      <a:pt x="277" y="168"/>
                      <a:pt x="279" y="168"/>
                      <a:pt x="289" y="168"/>
                    </a:cubicBezTo>
                    <a:cubicBezTo>
                      <a:pt x="292" y="168"/>
                      <a:pt x="292" y="168"/>
                      <a:pt x="292" y="168"/>
                    </a:cubicBezTo>
                    <a:cubicBezTo>
                      <a:pt x="305" y="168"/>
                      <a:pt x="317" y="168"/>
                      <a:pt x="328" y="165"/>
                    </a:cubicBezTo>
                    <a:cubicBezTo>
                      <a:pt x="331" y="164"/>
                      <a:pt x="334" y="163"/>
                      <a:pt x="337" y="162"/>
                    </a:cubicBezTo>
                    <a:cubicBezTo>
                      <a:pt x="339" y="161"/>
                      <a:pt x="341" y="159"/>
                      <a:pt x="341" y="157"/>
                    </a:cubicBezTo>
                    <a:cubicBezTo>
                      <a:pt x="341" y="155"/>
                      <a:pt x="341" y="153"/>
                      <a:pt x="340" y="152"/>
                    </a:cubicBezTo>
                    <a:cubicBezTo>
                      <a:pt x="335" y="147"/>
                      <a:pt x="329" y="143"/>
                      <a:pt x="320" y="139"/>
                    </a:cubicBezTo>
                    <a:cubicBezTo>
                      <a:pt x="318" y="138"/>
                      <a:pt x="315" y="137"/>
                      <a:pt x="312" y="136"/>
                    </a:cubicBezTo>
                    <a:cubicBezTo>
                      <a:pt x="310" y="135"/>
                      <a:pt x="310" y="135"/>
                      <a:pt x="310" y="135"/>
                    </a:cubicBezTo>
                    <a:cubicBezTo>
                      <a:pt x="305" y="133"/>
                      <a:pt x="302" y="129"/>
                      <a:pt x="301" y="125"/>
                    </a:cubicBezTo>
                    <a:cubicBezTo>
                      <a:pt x="300" y="121"/>
                      <a:pt x="302" y="116"/>
                      <a:pt x="305" y="113"/>
                    </a:cubicBezTo>
                    <a:cubicBezTo>
                      <a:pt x="313" y="105"/>
                      <a:pt x="317" y="95"/>
                      <a:pt x="317" y="82"/>
                    </a:cubicBezTo>
                    <a:cubicBezTo>
                      <a:pt x="316" y="71"/>
                      <a:pt x="310" y="65"/>
                      <a:pt x="299" y="62"/>
                    </a:cubicBezTo>
                    <a:cubicBezTo>
                      <a:pt x="296" y="61"/>
                      <a:pt x="294" y="61"/>
                      <a:pt x="292" y="61"/>
                    </a:cubicBezTo>
                    <a:cubicBezTo>
                      <a:pt x="290" y="61"/>
                      <a:pt x="287" y="61"/>
                      <a:pt x="285" y="62"/>
                    </a:cubicBezTo>
                    <a:cubicBezTo>
                      <a:pt x="273" y="65"/>
                      <a:pt x="267" y="71"/>
                      <a:pt x="267" y="82"/>
                    </a:cubicBezTo>
                    <a:cubicBezTo>
                      <a:pt x="267" y="95"/>
                      <a:pt x="270" y="105"/>
                      <a:pt x="279" y="113"/>
                    </a:cubicBezTo>
                    <a:cubicBezTo>
                      <a:pt x="282" y="117"/>
                      <a:pt x="284" y="121"/>
                      <a:pt x="283" y="126"/>
                    </a:cubicBezTo>
                    <a:cubicBezTo>
                      <a:pt x="282" y="129"/>
                      <a:pt x="279" y="133"/>
                      <a:pt x="275" y="134"/>
                    </a:cubicBezTo>
                    <a:cubicBezTo>
                      <a:pt x="274" y="135"/>
                      <a:pt x="274" y="135"/>
                      <a:pt x="274" y="135"/>
                    </a:cubicBezTo>
                    <a:cubicBezTo>
                      <a:pt x="272" y="135"/>
                      <a:pt x="269" y="134"/>
                      <a:pt x="268" y="132"/>
                    </a:cubicBezTo>
                    <a:cubicBezTo>
                      <a:pt x="267" y="129"/>
                      <a:pt x="268" y="126"/>
                      <a:pt x="271" y="125"/>
                    </a:cubicBezTo>
                    <a:cubicBezTo>
                      <a:pt x="272" y="125"/>
                      <a:pt x="272" y="125"/>
                      <a:pt x="272" y="125"/>
                    </a:cubicBezTo>
                    <a:cubicBezTo>
                      <a:pt x="273" y="125"/>
                      <a:pt x="274" y="124"/>
                      <a:pt x="274" y="124"/>
                    </a:cubicBezTo>
                    <a:cubicBezTo>
                      <a:pt x="274" y="123"/>
                      <a:pt x="273" y="122"/>
                      <a:pt x="272" y="120"/>
                    </a:cubicBezTo>
                    <a:cubicBezTo>
                      <a:pt x="262" y="110"/>
                      <a:pt x="257" y="97"/>
                      <a:pt x="257" y="82"/>
                    </a:cubicBezTo>
                    <a:cubicBezTo>
                      <a:pt x="258" y="71"/>
                      <a:pt x="262" y="58"/>
                      <a:pt x="283" y="53"/>
                    </a:cubicBezTo>
                    <a:cubicBezTo>
                      <a:pt x="286" y="52"/>
                      <a:pt x="289" y="51"/>
                      <a:pt x="292" y="51"/>
                    </a:cubicBezTo>
                    <a:cubicBezTo>
                      <a:pt x="295" y="51"/>
                      <a:pt x="298" y="52"/>
                      <a:pt x="301" y="53"/>
                    </a:cubicBezTo>
                    <a:cubicBezTo>
                      <a:pt x="321" y="58"/>
                      <a:pt x="326" y="71"/>
                      <a:pt x="326" y="82"/>
                    </a:cubicBezTo>
                    <a:cubicBezTo>
                      <a:pt x="327" y="97"/>
                      <a:pt x="322" y="110"/>
                      <a:pt x="312" y="120"/>
                    </a:cubicBezTo>
                    <a:cubicBezTo>
                      <a:pt x="311" y="121"/>
                      <a:pt x="310" y="122"/>
                      <a:pt x="311" y="123"/>
                    </a:cubicBezTo>
                    <a:cubicBezTo>
                      <a:pt x="311" y="124"/>
                      <a:pt x="312" y="125"/>
                      <a:pt x="314" y="126"/>
                    </a:cubicBezTo>
                    <a:cubicBezTo>
                      <a:pt x="316" y="127"/>
                      <a:pt x="316" y="127"/>
                      <a:pt x="316" y="127"/>
                    </a:cubicBezTo>
                    <a:cubicBezTo>
                      <a:pt x="319" y="128"/>
                      <a:pt x="321" y="129"/>
                      <a:pt x="324" y="130"/>
                    </a:cubicBezTo>
                    <a:cubicBezTo>
                      <a:pt x="334" y="135"/>
                      <a:pt x="341" y="139"/>
                      <a:pt x="347" y="145"/>
                    </a:cubicBezTo>
                    <a:cubicBezTo>
                      <a:pt x="350" y="148"/>
                      <a:pt x="351" y="154"/>
                      <a:pt x="351" y="159"/>
                    </a:cubicBezTo>
                    <a:cubicBezTo>
                      <a:pt x="350" y="164"/>
                      <a:pt x="346" y="168"/>
                      <a:pt x="341" y="171"/>
                    </a:cubicBezTo>
                    <a:cubicBezTo>
                      <a:pt x="338" y="172"/>
                      <a:pt x="334" y="174"/>
                      <a:pt x="330" y="174"/>
                    </a:cubicBezTo>
                    <a:cubicBezTo>
                      <a:pt x="318" y="177"/>
                      <a:pt x="306" y="178"/>
                      <a:pt x="292" y="178"/>
                    </a:cubicBezTo>
                    <a:close/>
                    <a:moveTo>
                      <a:pt x="66" y="178"/>
                    </a:moveTo>
                    <a:cubicBezTo>
                      <a:pt x="50" y="178"/>
                      <a:pt x="37" y="177"/>
                      <a:pt x="24" y="174"/>
                    </a:cubicBezTo>
                    <a:cubicBezTo>
                      <a:pt x="20" y="173"/>
                      <a:pt x="16" y="172"/>
                      <a:pt x="12" y="170"/>
                    </a:cubicBezTo>
                    <a:cubicBezTo>
                      <a:pt x="6" y="167"/>
                      <a:pt x="2" y="162"/>
                      <a:pt x="1" y="157"/>
                    </a:cubicBezTo>
                    <a:cubicBezTo>
                      <a:pt x="0" y="152"/>
                      <a:pt x="2" y="147"/>
                      <a:pt x="6" y="142"/>
                    </a:cubicBezTo>
                    <a:cubicBezTo>
                      <a:pt x="12" y="136"/>
                      <a:pt x="20" y="131"/>
                      <a:pt x="30" y="126"/>
                    </a:cubicBezTo>
                    <a:cubicBezTo>
                      <a:pt x="33" y="125"/>
                      <a:pt x="36" y="124"/>
                      <a:pt x="40" y="122"/>
                    </a:cubicBezTo>
                    <a:cubicBezTo>
                      <a:pt x="42" y="121"/>
                      <a:pt x="42" y="121"/>
                      <a:pt x="42" y="121"/>
                    </a:cubicBezTo>
                    <a:cubicBezTo>
                      <a:pt x="44" y="121"/>
                      <a:pt x="45" y="119"/>
                      <a:pt x="46" y="118"/>
                    </a:cubicBezTo>
                    <a:cubicBezTo>
                      <a:pt x="46" y="116"/>
                      <a:pt x="45" y="115"/>
                      <a:pt x="44" y="114"/>
                    </a:cubicBezTo>
                    <a:cubicBezTo>
                      <a:pt x="33" y="103"/>
                      <a:pt x="28" y="89"/>
                      <a:pt x="28" y="72"/>
                    </a:cubicBezTo>
                    <a:cubicBezTo>
                      <a:pt x="29" y="60"/>
                      <a:pt x="34" y="46"/>
                      <a:pt x="56" y="40"/>
                    </a:cubicBezTo>
                    <a:cubicBezTo>
                      <a:pt x="59" y="39"/>
                      <a:pt x="63" y="39"/>
                      <a:pt x="66" y="39"/>
                    </a:cubicBezTo>
                    <a:cubicBezTo>
                      <a:pt x="69" y="39"/>
                      <a:pt x="73" y="39"/>
                      <a:pt x="76" y="40"/>
                    </a:cubicBezTo>
                    <a:cubicBezTo>
                      <a:pt x="98" y="46"/>
                      <a:pt x="103" y="60"/>
                      <a:pt x="104" y="72"/>
                    </a:cubicBezTo>
                    <a:cubicBezTo>
                      <a:pt x="104" y="89"/>
                      <a:pt x="99" y="103"/>
                      <a:pt x="88" y="114"/>
                    </a:cubicBezTo>
                    <a:cubicBezTo>
                      <a:pt x="87" y="115"/>
                      <a:pt x="86" y="116"/>
                      <a:pt x="86" y="118"/>
                    </a:cubicBezTo>
                    <a:cubicBezTo>
                      <a:pt x="87" y="119"/>
                      <a:pt x="88" y="121"/>
                      <a:pt x="90" y="121"/>
                    </a:cubicBezTo>
                    <a:cubicBezTo>
                      <a:pt x="92" y="122"/>
                      <a:pt x="92" y="122"/>
                      <a:pt x="92" y="122"/>
                    </a:cubicBezTo>
                    <a:cubicBezTo>
                      <a:pt x="95" y="123"/>
                      <a:pt x="96" y="126"/>
                      <a:pt x="95" y="129"/>
                    </a:cubicBezTo>
                    <a:cubicBezTo>
                      <a:pt x="94" y="131"/>
                      <a:pt x="91" y="132"/>
                      <a:pt x="89" y="131"/>
                    </a:cubicBezTo>
                    <a:cubicBezTo>
                      <a:pt x="87" y="131"/>
                      <a:pt x="87" y="131"/>
                      <a:pt x="87" y="131"/>
                    </a:cubicBezTo>
                    <a:cubicBezTo>
                      <a:pt x="81" y="128"/>
                      <a:pt x="78" y="125"/>
                      <a:pt x="77" y="120"/>
                    </a:cubicBezTo>
                    <a:cubicBezTo>
                      <a:pt x="76" y="115"/>
                      <a:pt x="77" y="111"/>
                      <a:pt x="81" y="107"/>
                    </a:cubicBezTo>
                    <a:cubicBezTo>
                      <a:pt x="90" y="98"/>
                      <a:pt x="95" y="87"/>
                      <a:pt x="94" y="72"/>
                    </a:cubicBezTo>
                    <a:cubicBezTo>
                      <a:pt x="94" y="60"/>
                      <a:pt x="87" y="53"/>
                      <a:pt x="74" y="50"/>
                    </a:cubicBezTo>
                    <a:cubicBezTo>
                      <a:pt x="71" y="49"/>
                      <a:pt x="69" y="49"/>
                      <a:pt x="66" y="49"/>
                    </a:cubicBezTo>
                    <a:cubicBezTo>
                      <a:pt x="64" y="49"/>
                      <a:pt x="61" y="49"/>
                      <a:pt x="58" y="50"/>
                    </a:cubicBezTo>
                    <a:cubicBezTo>
                      <a:pt x="45" y="53"/>
                      <a:pt x="39" y="60"/>
                      <a:pt x="38" y="72"/>
                    </a:cubicBezTo>
                    <a:cubicBezTo>
                      <a:pt x="38" y="86"/>
                      <a:pt x="42" y="98"/>
                      <a:pt x="51" y="107"/>
                    </a:cubicBezTo>
                    <a:cubicBezTo>
                      <a:pt x="55" y="111"/>
                      <a:pt x="56" y="115"/>
                      <a:pt x="55" y="120"/>
                    </a:cubicBezTo>
                    <a:cubicBezTo>
                      <a:pt x="54" y="125"/>
                      <a:pt x="51" y="128"/>
                      <a:pt x="46" y="131"/>
                    </a:cubicBezTo>
                    <a:cubicBezTo>
                      <a:pt x="43" y="131"/>
                      <a:pt x="43" y="131"/>
                      <a:pt x="43" y="131"/>
                    </a:cubicBezTo>
                    <a:cubicBezTo>
                      <a:pt x="40" y="133"/>
                      <a:pt x="37" y="134"/>
                      <a:pt x="34" y="135"/>
                    </a:cubicBezTo>
                    <a:cubicBezTo>
                      <a:pt x="25" y="140"/>
                      <a:pt x="18" y="144"/>
                      <a:pt x="13" y="149"/>
                    </a:cubicBezTo>
                    <a:cubicBezTo>
                      <a:pt x="11" y="151"/>
                      <a:pt x="10" y="153"/>
                      <a:pt x="10" y="155"/>
                    </a:cubicBezTo>
                    <a:cubicBezTo>
                      <a:pt x="11" y="157"/>
                      <a:pt x="13" y="160"/>
                      <a:pt x="16" y="161"/>
                    </a:cubicBezTo>
                    <a:cubicBezTo>
                      <a:pt x="19" y="163"/>
                      <a:pt x="23" y="164"/>
                      <a:pt x="26" y="165"/>
                    </a:cubicBezTo>
                    <a:cubicBezTo>
                      <a:pt x="38" y="168"/>
                      <a:pt x="51" y="168"/>
                      <a:pt x="66" y="168"/>
                    </a:cubicBezTo>
                    <a:cubicBezTo>
                      <a:pt x="75" y="168"/>
                      <a:pt x="83" y="168"/>
                      <a:pt x="90" y="167"/>
                    </a:cubicBezTo>
                    <a:cubicBezTo>
                      <a:pt x="92" y="167"/>
                      <a:pt x="95" y="169"/>
                      <a:pt x="95" y="172"/>
                    </a:cubicBezTo>
                    <a:cubicBezTo>
                      <a:pt x="95" y="174"/>
                      <a:pt x="93" y="177"/>
                      <a:pt x="91" y="177"/>
                    </a:cubicBezTo>
                    <a:cubicBezTo>
                      <a:pt x="83" y="178"/>
                      <a:pt x="76" y="178"/>
                      <a:pt x="66" y="17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9" name="Группа 3">
              <a:extLst>
                <a:ext uri="{FF2B5EF4-FFF2-40B4-BE49-F238E27FC236}">
                  <a16:creationId xmlns:a16="http://schemas.microsoft.com/office/drawing/2014/main" id="{4EB60DDE-D45E-478E-B534-2E70D694A19B}"/>
                </a:ext>
              </a:extLst>
            </p:cNvPr>
            <p:cNvGrpSpPr/>
            <p:nvPr/>
          </p:nvGrpSpPr>
          <p:grpSpPr>
            <a:xfrm>
              <a:off x="1111250" y="2290762"/>
              <a:ext cx="2597150" cy="3446462"/>
              <a:chOff x="1111250" y="2290762"/>
              <a:chExt cx="2597150" cy="3446462"/>
            </a:xfrm>
          </p:grpSpPr>
          <p:sp>
            <p:nvSpPr>
              <p:cNvPr id="13" name="Google Shape;379;p22">
                <a:extLst>
                  <a:ext uri="{FF2B5EF4-FFF2-40B4-BE49-F238E27FC236}">
                    <a16:creationId xmlns:a16="http://schemas.microsoft.com/office/drawing/2014/main" id="{6BED964E-42B6-4BB4-B4BC-C3179FC838CD}"/>
                  </a:ext>
                </a:extLst>
              </p:cNvPr>
              <p:cNvSpPr/>
              <p:nvPr/>
            </p:nvSpPr>
            <p:spPr>
              <a:xfrm>
                <a:off x="1111250" y="2290762"/>
                <a:ext cx="2597150" cy="3446462"/>
              </a:xfrm>
              <a:custGeom>
                <a:avLst/>
                <a:gdLst/>
                <a:ahLst/>
                <a:cxnLst/>
                <a:rect l="l" t="t" r="r" b="b"/>
                <a:pathLst>
                  <a:path w="654" h="867" extrusionOk="0">
                    <a:moveTo>
                      <a:pt x="73" y="465"/>
                    </a:moveTo>
                    <a:cubicBezTo>
                      <a:pt x="10" y="573"/>
                      <a:pt x="0" y="674"/>
                      <a:pt x="44" y="750"/>
                    </a:cubicBezTo>
                    <a:cubicBezTo>
                      <a:pt x="87" y="825"/>
                      <a:pt x="180" y="867"/>
                      <a:pt x="305" y="867"/>
                    </a:cubicBezTo>
                    <a:cubicBezTo>
                      <a:pt x="520" y="867"/>
                      <a:pt x="520" y="867"/>
                      <a:pt x="520" y="867"/>
                    </a:cubicBezTo>
                    <a:cubicBezTo>
                      <a:pt x="478" y="847"/>
                      <a:pt x="434" y="814"/>
                      <a:pt x="406" y="760"/>
                    </a:cubicBezTo>
                    <a:cubicBezTo>
                      <a:pt x="351" y="651"/>
                      <a:pt x="408" y="554"/>
                      <a:pt x="410" y="550"/>
                    </a:cubicBezTo>
                    <a:cubicBezTo>
                      <a:pt x="428" y="519"/>
                      <a:pt x="428" y="519"/>
                      <a:pt x="428" y="519"/>
                    </a:cubicBezTo>
                    <a:cubicBezTo>
                      <a:pt x="654" y="128"/>
                      <a:pt x="654" y="128"/>
                      <a:pt x="654" y="128"/>
                    </a:cubicBezTo>
                    <a:cubicBezTo>
                      <a:pt x="642" y="106"/>
                      <a:pt x="642" y="106"/>
                      <a:pt x="642" y="106"/>
                    </a:cubicBezTo>
                    <a:cubicBezTo>
                      <a:pt x="636" y="98"/>
                      <a:pt x="563" y="0"/>
                      <a:pt x="461" y="0"/>
                    </a:cubicBezTo>
                    <a:cubicBezTo>
                      <a:pt x="359" y="0"/>
                      <a:pt x="307" y="63"/>
                      <a:pt x="289" y="91"/>
                    </a:cubicBezTo>
                    <a:lnTo>
                      <a:pt x="73" y="465"/>
                    </a:ln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4" name="Google Shape;383;p22">
                <a:extLst>
                  <a:ext uri="{FF2B5EF4-FFF2-40B4-BE49-F238E27FC236}">
                    <a16:creationId xmlns:a16="http://schemas.microsoft.com/office/drawing/2014/main" id="{B2501F19-7669-4280-8BA8-C0C61AA65F57}"/>
                  </a:ext>
                </a:extLst>
              </p:cNvPr>
              <p:cNvSpPr/>
              <p:nvPr/>
            </p:nvSpPr>
            <p:spPr>
              <a:xfrm>
                <a:off x="1897062" y="3490912"/>
                <a:ext cx="833437" cy="723900"/>
              </a:xfrm>
              <a:custGeom>
                <a:avLst/>
                <a:gdLst/>
                <a:ahLst/>
                <a:cxnLst/>
                <a:rect l="l" t="t" r="r" b="b"/>
                <a:pathLst>
                  <a:path w="210" h="182" extrusionOk="0">
                    <a:moveTo>
                      <a:pt x="186" y="182"/>
                    </a:moveTo>
                    <a:cubicBezTo>
                      <a:pt x="24" y="182"/>
                      <a:pt x="24" y="182"/>
                      <a:pt x="24" y="182"/>
                    </a:cubicBezTo>
                    <a:cubicBezTo>
                      <a:pt x="11" y="182"/>
                      <a:pt x="0" y="172"/>
                      <a:pt x="0" y="158"/>
                    </a:cubicBezTo>
                    <a:cubicBezTo>
                      <a:pt x="0" y="118"/>
                      <a:pt x="0" y="118"/>
                      <a:pt x="0" y="118"/>
                    </a:cubicBezTo>
                    <a:cubicBezTo>
                      <a:pt x="0" y="115"/>
                      <a:pt x="2" y="113"/>
                      <a:pt x="5" y="113"/>
                    </a:cubicBezTo>
                    <a:cubicBezTo>
                      <a:pt x="7" y="113"/>
                      <a:pt x="9" y="115"/>
                      <a:pt x="9" y="118"/>
                    </a:cubicBezTo>
                    <a:cubicBezTo>
                      <a:pt x="9" y="158"/>
                      <a:pt x="9" y="158"/>
                      <a:pt x="9" y="158"/>
                    </a:cubicBezTo>
                    <a:cubicBezTo>
                      <a:pt x="9" y="166"/>
                      <a:pt x="16" y="173"/>
                      <a:pt x="24" y="173"/>
                    </a:cubicBezTo>
                    <a:cubicBezTo>
                      <a:pt x="186" y="173"/>
                      <a:pt x="186" y="173"/>
                      <a:pt x="186" y="173"/>
                    </a:cubicBezTo>
                    <a:cubicBezTo>
                      <a:pt x="194" y="173"/>
                      <a:pt x="201" y="166"/>
                      <a:pt x="201" y="158"/>
                    </a:cubicBezTo>
                    <a:cubicBezTo>
                      <a:pt x="201" y="119"/>
                      <a:pt x="201" y="119"/>
                      <a:pt x="201" y="119"/>
                    </a:cubicBezTo>
                    <a:cubicBezTo>
                      <a:pt x="201" y="116"/>
                      <a:pt x="203" y="114"/>
                      <a:pt x="206" y="114"/>
                    </a:cubicBezTo>
                    <a:cubicBezTo>
                      <a:pt x="208" y="114"/>
                      <a:pt x="210" y="116"/>
                      <a:pt x="210" y="119"/>
                    </a:cubicBezTo>
                    <a:cubicBezTo>
                      <a:pt x="210" y="158"/>
                      <a:pt x="210" y="158"/>
                      <a:pt x="210" y="158"/>
                    </a:cubicBezTo>
                    <a:cubicBezTo>
                      <a:pt x="210" y="172"/>
                      <a:pt x="199" y="182"/>
                      <a:pt x="186" y="182"/>
                    </a:cubicBezTo>
                    <a:close/>
                    <a:moveTo>
                      <a:pt x="114" y="130"/>
                    </a:moveTo>
                    <a:cubicBezTo>
                      <a:pt x="97" y="130"/>
                      <a:pt x="97" y="130"/>
                      <a:pt x="97" y="130"/>
                    </a:cubicBezTo>
                    <a:cubicBezTo>
                      <a:pt x="90" y="130"/>
                      <a:pt x="85" y="125"/>
                      <a:pt x="85" y="117"/>
                    </a:cubicBezTo>
                    <a:cubicBezTo>
                      <a:pt x="85" y="97"/>
                      <a:pt x="85" y="97"/>
                      <a:pt x="85" y="97"/>
                    </a:cubicBezTo>
                    <a:cubicBezTo>
                      <a:pt x="85" y="90"/>
                      <a:pt x="90" y="84"/>
                      <a:pt x="97" y="84"/>
                    </a:cubicBezTo>
                    <a:cubicBezTo>
                      <a:pt x="114" y="84"/>
                      <a:pt x="114" y="84"/>
                      <a:pt x="114" y="84"/>
                    </a:cubicBezTo>
                    <a:cubicBezTo>
                      <a:pt x="120" y="84"/>
                      <a:pt x="126" y="90"/>
                      <a:pt x="126" y="97"/>
                    </a:cubicBezTo>
                    <a:cubicBezTo>
                      <a:pt x="126" y="117"/>
                      <a:pt x="126" y="117"/>
                      <a:pt x="126" y="117"/>
                    </a:cubicBezTo>
                    <a:cubicBezTo>
                      <a:pt x="126" y="125"/>
                      <a:pt x="120" y="130"/>
                      <a:pt x="114" y="130"/>
                    </a:cubicBezTo>
                    <a:close/>
                    <a:moveTo>
                      <a:pt x="97" y="93"/>
                    </a:moveTo>
                    <a:cubicBezTo>
                      <a:pt x="96" y="93"/>
                      <a:pt x="94" y="95"/>
                      <a:pt x="94" y="97"/>
                    </a:cubicBezTo>
                    <a:cubicBezTo>
                      <a:pt x="94" y="117"/>
                      <a:pt x="94" y="117"/>
                      <a:pt x="94" y="117"/>
                    </a:cubicBezTo>
                    <a:cubicBezTo>
                      <a:pt x="94" y="120"/>
                      <a:pt x="96" y="121"/>
                      <a:pt x="97" y="121"/>
                    </a:cubicBezTo>
                    <a:cubicBezTo>
                      <a:pt x="114" y="121"/>
                      <a:pt x="114" y="121"/>
                      <a:pt x="114" y="121"/>
                    </a:cubicBezTo>
                    <a:cubicBezTo>
                      <a:pt x="115" y="121"/>
                      <a:pt x="117" y="120"/>
                      <a:pt x="117" y="117"/>
                    </a:cubicBezTo>
                    <a:cubicBezTo>
                      <a:pt x="117" y="97"/>
                      <a:pt x="117" y="97"/>
                      <a:pt x="117" y="97"/>
                    </a:cubicBezTo>
                    <a:cubicBezTo>
                      <a:pt x="117" y="95"/>
                      <a:pt x="115" y="93"/>
                      <a:pt x="114" y="93"/>
                    </a:cubicBezTo>
                    <a:lnTo>
                      <a:pt x="97" y="93"/>
                    </a:lnTo>
                    <a:close/>
                    <a:moveTo>
                      <a:pt x="186" y="112"/>
                    </a:moveTo>
                    <a:cubicBezTo>
                      <a:pt x="139" y="112"/>
                      <a:pt x="139" y="112"/>
                      <a:pt x="139" y="112"/>
                    </a:cubicBezTo>
                    <a:cubicBezTo>
                      <a:pt x="136" y="112"/>
                      <a:pt x="134" y="110"/>
                      <a:pt x="134" y="107"/>
                    </a:cubicBezTo>
                    <a:cubicBezTo>
                      <a:pt x="134" y="105"/>
                      <a:pt x="136" y="103"/>
                      <a:pt x="139" y="103"/>
                    </a:cubicBezTo>
                    <a:cubicBezTo>
                      <a:pt x="186" y="103"/>
                      <a:pt x="186" y="103"/>
                      <a:pt x="186" y="103"/>
                    </a:cubicBezTo>
                    <a:cubicBezTo>
                      <a:pt x="194" y="103"/>
                      <a:pt x="201" y="96"/>
                      <a:pt x="201" y="88"/>
                    </a:cubicBezTo>
                    <a:cubicBezTo>
                      <a:pt x="201" y="56"/>
                      <a:pt x="201" y="56"/>
                      <a:pt x="201" y="56"/>
                    </a:cubicBezTo>
                    <a:cubicBezTo>
                      <a:pt x="201" y="48"/>
                      <a:pt x="194" y="41"/>
                      <a:pt x="186" y="41"/>
                    </a:cubicBezTo>
                    <a:cubicBezTo>
                      <a:pt x="24" y="41"/>
                      <a:pt x="24" y="41"/>
                      <a:pt x="24" y="41"/>
                    </a:cubicBezTo>
                    <a:cubicBezTo>
                      <a:pt x="16" y="41"/>
                      <a:pt x="9" y="48"/>
                      <a:pt x="9" y="56"/>
                    </a:cubicBezTo>
                    <a:cubicBezTo>
                      <a:pt x="9" y="88"/>
                      <a:pt x="9" y="88"/>
                      <a:pt x="9" y="88"/>
                    </a:cubicBezTo>
                    <a:cubicBezTo>
                      <a:pt x="9" y="96"/>
                      <a:pt x="16" y="103"/>
                      <a:pt x="24" y="103"/>
                    </a:cubicBezTo>
                    <a:cubicBezTo>
                      <a:pt x="72" y="103"/>
                      <a:pt x="72" y="103"/>
                      <a:pt x="72" y="103"/>
                    </a:cubicBezTo>
                    <a:cubicBezTo>
                      <a:pt x="75" y="103"/>
                      <a:pt x="77" y="105"/>
                      <a:pt x="77" y="107"/>
                    </a:cubicBezTo>
                    <a:cubicBezTo>
                      <a:pt x="77" y="110"/>
                      <a:pt x="75" y="112"/>
                      <a:pt x="72" y="112"/>
                    </a:cubicBezTo>
                    <a:cubicBezTo>
                      <a:pt x="24" y="112"/>
                      <a:pt x="24" y="112"/>
                      <a:pt x="24" y="112"/>
                    </a:cubicBezTo>
                    <a:cubicBezTo>
                      <a:pt x="11" y="112"/>
                      <a:pt x="0" y="101"/>
                      <a:pt x="0" y="88"/>
                    </a:cubicBezTo>
                    <a:cubicBezTo>
                      <a:pt x="0" y="56"/>
                      <a:pt x="0" y="56"/>
                      <a:pt x="0" y="56"/>
                    </a:cubicBezTo>
                    <a:cubicBezTo>
                      <a:pt x="0" y="43"/>
                      <a:pt x="11" y="32"/>
                      <a:pt x="24" y="32"/>
                    </a:cubicBezTo>
                    <a:cubicBezTo>
                      <a:pt x="186" y="32"/>
                      <a:pt x="186" y="32"/>
                      <a:pt x="186" y="32"/>
                    </a:cubicBezTo>
                    <a:cubicBezTo>
                      <a:pt x="199" y="32"/>
                      <a:pt x="210" y="43"/>
                      <a:pt x="210" y="56"/>
                    </a:cubicBezTo>
                    <a:cubicBezTo>
                      <a:pt x="210" y="91"/>
                      <a:pt x="210" y="91"/>
                      <a:pt x="210" y="91"/>
                    </a:cubicBezTo>
                    <a:cubicBezTo>
                      <a:pt x="210" y="92"/>
                      <a:pt x="210" y="93"/>
                      <a:pt x="210" y="93"/>
                    </a:cubicBezTo>
                    <a:cubicBezTo>
                      <a:pt x="207" y="104"/>
                      <a:pt x="197" y="112"/>
                      <a:pt x="186" y="112"/>
                    </a:cubicBezTo>
                    <a:close/>
                    <a:moveTo>
                      <a:pt x="140" y="24"/>
                    </a:moveTo>
                    <a:cubicBezTo>
                      <a:pt x="138" y="24"/>
                      <a:pt x="136" y="22"/>
                      <a:pt x="136" y="20"/>
                    </a:cubicBezTo>
                    <a:cubicBezTo>
                      <a:pt x="136" y="14"/>
                      <a:pt x="130" y="9"/>
                      <a:pt x="123" y="9"/>
                    </a:cubicBezTo>
                    <a:cubicBezTo>
                      <a:pt x="88" y="9"/>
                      <a:pt x="88" y="9"/>
                      <a:pt x="88" y="9"/>
                    </a:cubicBezTo>
                    <a:cubicBezTo>
                      <a:pt x="81" y="9"/>
                      <a:pt x="75" y="14"/>
                      <a:pt x="75" y="20"/>
                    </a:cubicBezTo>
                    <a:cubicBezTo>
                      <a:pt x="75" y="22"/>
                      <a:pt x="73" y="24"/>
                      <a:pt x="70" y="24"/>
                    </a:cubicBezTo>
                    <a:cubicBezTo>
                      <a:pt x="68" y="24"/>
                      <a:pt x="66" y="22"/>
                      <a:pt x="66" y="20"/>
                    </a:cubicBezTo>
                    <a:cubicBezTo>
                      <a:pt x="66" y="9"/>
                      <a:pt x="76" y="0"/>
                      <a:pt x="88" y="0"/>
                    </a:cubicBezTo>
                    <a:cubicBezTo>
                      <a:pt x="123" y="0"/>
                      <a:pt x="123" y="0"/>
                      <a:pt x="123" y="0"/>
                    </a:cubicBezTo>
                    <a:cubicBezTo>
                      <a:pt x="135" y="0"/>
                      <a:pt x="145" y="9"/>
                      <a:pt x="145" y="20"/>
                    </a:cubicBezTo>
                    <a:cubicBezTo>
                      <a:pt x="145" y="22"/>
                      <a:pt x="143" y="24"/>
                      <a:pt x="140" y="2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10" name="Группа 1">
              <a:extLst>
                <a:ext uri="{FF2B5EF4-FFF2-40B4-BE49-F238E27FC236}">
                  <a16:creationId xmlns:a16="http://schemas.microsoft.com/office/drawing/2014/main" id="{16D3CD11-A83B-401F-BEA4-5310D772C5B3}"/>
                </a:ext>
              </a:extLst>
            </p:cNvPr>
            <p:cNvGrpSpPr/>
            <p:nvPr/>
          </p:nvGrpSpPr>
          <p:grpSpPr>
            <a:xfrm>
              <a:off x="2460625" y="947737"/>
              <a:ext cx="3284537" cy="3378200"/>
              <a:chOff x="2460625" y="947737"/>
              <a:chExt cx="3284537" cy="3378200"/>
            </a:xfrm>
          </p:grpSpPr>
          <p:sp>
            <p:nvSpPr>
              <p:cNvPr id="11" name="Google Shape;381;p22">
                <a:extLst>
                  <a:ext uri="{FF2B5EF4-FFF2-40B4-BE49-F238E27FC236}">
                    <a16:creationId xmlns:a16="http://schemas.microsoft.com/office/drawing/2014/main" id="{F129FDD8-E210-49D7-98A9-10F4081F2950}"/>
                  </a:ext>
                </a:extLst>
              </p:cNvPr>
              <p:cNvSpPr/>
              <p:nvPr/>
            </p:nvSpPr>
            <p:spPr>
              <a:xfrm>
                <a:off x="2460625" y="947737"/>
                <a:ext cx="3284537" cy="3378200"/>
              </a:xfrm>
              <a:custGeom>
                <a:avLst/>
                <a:gdLst/>
                <a:ahLst/>
                <a:cxnLst/>
                <a:rect l="l" t="t" r="r" b="b"/>
                <a:pathLst>
                  <a:path w="827" h="850" extrusionOk="0">
                    <a:moveTo>
                      <a:pt x="563" y="168"/>
                    </a:moveTo>
                    <a:cubicBezTo>
                      <a:pt x="501" y="60"/>
                      <a:pt x="419" y="0"/>
                      <a:pt x="331" y="0"/>
                    </a:cubicBezTo>
                    <a:cubicBezTo>
                      <a:pt x="244" y="0"/>
                      <a:pt x="162" y="60"/>
                      <a:pt x="100" y="168"/>
                    </a:cubicBezTo>
                    <a:cubicBezTo>
                      <a:pt x="0" y="339"/>
                      <a:pt x="0" y="339"/>
                      <a:pt x="0" y="339"/>
                    </a:cubicBezTo>
                    <a:cubicBezTo>
                      <a:pt x="31" y="321"/>
                      <a:pt x="71" y="308"/>
                      <a:pt x="121" y="308"/>
                    </a:cubicBezTo>
                    <a:cubicBezTo>
                      <a:pt x="243" y="308"/>
                      <a:pt x="323" y="422"/>
                      <a:pt x="326" y="427"/>
                    </a:cubicBezTo>
                    <a:cubicBezTo>
                      <a:pt x="327" y="428"/>
                      <a:pt x="327" y="428"/>
                      <a:pt x="327" y="428"/>
                    </a:cubicBezTo>
                    <a:cubicBezTo>
                      <a:pt x="340" y="450"/>
                      <a:pt x="340" y="450"/>
                      <a:pt x="340" y="450"/>
                    </a:cubicBezTo>
                    <a:cubicBezTo>
                      <a:pt x="344" y="458"/>
                      <a:pt x="344" y="458"/>
                      <a:pt x="344" y="458"/>
                    </a:cubicBezTo>
                    <a:cubicBezTo>
                      <a:pt x="570" y="850"/>
                      <a:pt x="570" y="850"/>
                      <a:pt x="570" y="850"/>
                    </a:cubicBezTo>
                    <a:cubicBezTo>
                      <a:pt x="598" y="850"/>
                      <a:pt x="598" y="850"/>
                      <a:pt x="598" y="850"/>
                    </a:cubicBezTo>
                    <a:cubicBezTo>
                      <a:pt x="598" y="850"/>
                      <a:pt x="598" y="850"/>
                      <a:pt x="598" y="850"/>
                    </a:cubicBezTo>
                    <a:cubicBezTo>
                      <a:pt x="603" y="850"/>
                      <a:pt x="720" y="849"/>
                      <a:pt x="771" y="759"/>
                    </a:cubicBezTo>
                    <a:cubicBezTo>
                      <a:pt x="827" y="662"/>
                      <a:pt x="777" y="540"/>
                      <a:pt x="773" y="530"/>
                    </a:cubicBezTo>
                    <a:lnTo>
                      <a:pt x="563" y="168"/>
                    </a:ln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2" name="Google Shape;384;p22">
                <a:extLst>
                  <a:ext uri="{FF2B5EF4-FFF2-40B4-BE49-F238E27FC236}">
                    <a16:creationId xmlns:a16="http://schemas.microsoft.com/office/drawing/2014/main" id="{49C2E945-9E48-42E0-86E2-DD8F8E68A0D7}"/>
                  </a:ext>
                </a:extLst>
              </p:cNvPr>
              <p:cNvSpPr/>
              <p:nvPr/>
            </p:nvSpPr>
            <p:spPr>
              <a:xfrm>
                <a:off x="4049712" y="2100262"/>
                <a:ext cx="846137" cy="989012"/>
              </a:xfrm>
              <a:custGeom>
                <a:avLst/>
                <a:gdLst/>
                <a:ahLst/>
                <a:cxnLst/>
                <a:rect l="l" t="t" r="r" b="b"/>
                <a:pathLst>
                  <a:path w="213" h="249" extrusionOk="0">
                    <a:moveTo>
                      <a:pt x="122" y="249"/>
                    </a:moveTo>
                    <a:cubicBezTo>
                      <a:pt x="88" y="249"/>
                      <a:pt x="88" y="249"/>
                      <a:pt x="88" y="249"/>
                    </a:cubicBezTo>
                    <a:cubicBezTo>
                      <a:pt x="85" y="249"/>
                      <a:pt x="83" y="247"/>
                      <a:pt x="83" y="244"/>
                    </a:cubicBezTo>
                    <a:cubicBezTo>
                      <a:pt x="83" y="241"/>
                      <a:pt x="85" y="239"/>
                      <a:pt x="88" y="239"/>
                    </a:cubicBezTo>
                    <a:cubicBezTo>
                      <a:pt x="122" y="239"/>
                      <a:pt x="122" y="239"/>
                      <a:pt x="122" y="239"/>
                    </a:cubicBezTo>
                    <a:cubicBezTo>
                      <a:pt x="125" y="239"/>
                      <a:pt x="127" y="241"/>
                      <a:pt x="127" y="244"/>
                    </a:cubicBezTo>
                    <a:cubicBezTo>
                      <a:pt x="127" y="247"/>
                      <a:pt x="125" y="249"/>
                      <a:pt x="122" y="249"/>
                    </a:cubicBezTo>
                    <a:close/>
                    <a:moveTo>
                      <a:pt x="132" y="233"/>
                    </a:moveTo>
                    <a:cubicBezTo>
                      <a:pt x="78" y="233"/>
                      <a:pt x="78" y="233"/>
                      <a:pt x="78" y="233"/>
                    </a:cubicBezTo>
                    <a:cubicBezTo>
                      <a:pt x="75" y="233"/>
                      <a:pt x="73" y="231"/>
                      <a:pt x="73" y="228"/>
                    </a:cubicBezTo>
                    <a:cubicBezTo>
                      <a:pt x="73" y="225"/>
                      <a:pt x="75" y="223"/>
                      <a:pt x="78" y="223"/>
                    </a:cubicBezTo>
                    <a:cubicBezTo>
                      <a:pt x="132" y="223"/>
                      <a:pt x="132" y="223"/>
                      <a:pt x="132" y="223"/>
                    </a:cubicBezTo>
                    <a:cubicBezTo>
                      <a:pt x="134" y="223"/>
                      <a:pt x="137" y="225"/>
                      <a:pt x="137" y="228"/>
                    </a:cubicBezTo>
                    <a:cubicBezTo>
                      <a:pt x="137" y="231"/>
                      <a:pt x="134" y="233"/>
                      <a:pt x="132" y="233"/>
                    </a:cubicBezTo>
                    <a:close/>
                    <a:moveTo>
                      <a:pt x="105" y="215"/>
                    </a:moveTo>
                    <a:cubicBezTo>
                      <a:pt x="95" y="215"/>
                      <a:pt x="85" y="215"/>
                      <a:pt x="84" y="215"/>
                    </a:cubicBezTo>
                    <a:cubicBezTo>
                      <a:pt x="84" y="215"/>
                      <a:pt x="84" y="215"/>
                      <a:pt x="84" y="215"/>
                    </a:cubicBezTo>
                    <a:cubicBezTo>
                      <a:pt x="74" y="215"/>
                      <a:pt x="70" y="212"/>
                      <a:pt x="68" y="203"/>
                    </a:cubicBezTo>
                    <a:cubicBezTo>
                      <a:pt x="67" y="200"/>
                      <a:pt x="67" y="196"/>
                      <a:pt x="67" y="193"/>
                    </a:cubicBezTo>
                    <a:cubicBezTo>
                      <a:pt x="67" y="188"/>
                      <a:pt x="67" y="183"/>
                      <a:pt x="65" y="180"/>
                    </a:cubicBezTo>
                    <a:cubicBezTo>
                      <a:pt x="57" y="167"/>
                      <a:pt x="53" y="158"/>
                      <a:pt x="46" y="144"/>
                    </a:cubicBezTo>
                    <a:cubicBezTo>
                      <a:pt x="39" y="131"/>
                      <a:pt x="31" y="111"/>
                      <a:pt x="36" y="92"/>
                    </a:cubicBezTo>
                    <a:cubicBezTo>
                      <a:pt x="42" y="68"/>
                      <a:pt x="68" y="44"/>
                      <a:pt x="104" y="44"/>
                    </a:cubicBezTo>
                    <a:cubicBezTo>
                      <a:pt x="141" y="44"/>
                      <a:pt x="166" y="68"/>
                      <a:pt x="172" y="92"/>
                    </a:cubicBezTo>
                    <a:cubicBezTo>
                      <a:pt x="177" y="111"/>
                      <a:pt x="170" y="131"/>
                      <a:pt x="163" y="144"/>
                    </a:cubicBezTo>
                    <a:cubicBezTo>
                      <a:pt x="156" y="157"/>
                      <a:pt x="151" y="167"/>
                      <a:pt x="144" y="180"/>
                    </a:cubicBezTo>
                    <a:cubicBezTo>
                      <a:pt x="142" y="183"/>
                      <a:pt x="142" y="188"/>
                      <a:pt x="142" y="193"/>
                    </a:cubicBezTo>
                    <a:cubicBezTo>
                      <a:pt x="142" y="196"/>
                      <a:pt x="141" y="200"/>
                      <a:pt x="141" y="203"/>
                    </a:cubicBezTo>
                    <a:cubicBezTo>
                      <a:pt x="139" y="212"/>
                      <a:pt x="134" y="215"/>
                      <a:pt x="125" y="215"/>
                    </a:cubicBezTo>
                    <a:cubicBezTo>
                      <a:pt x="124" y="215"/>
                      <a:pt x="115" y="215"/>
                      <a:pt x="105" y="215"/>
                    </a:cubicBezTo>
                    <a:close/>
                    <a:moveTo>
                      <a:pt x="84" y="206"/>
                    </a:moveTo>
                    <a:cubicBezTo>
                      <a:pt x="85" y="206"/>
                      <a:pt x="123" y="206"/>
                      <a:pt x="125" y="206"/>
                    </a:cubicBezTo>
                    <a:cubicBezTo>
                      <a:pt x="130" y="206"/>
                      <a:pt x="131" y="205"/>
                      <a:pt x="132" y="201"/>
                    </a:cubicBezTo>
                    <a:cubicBezTo>
                      <a:pt x="132" y="199"/>
                      <a:pt x="132" y="196"/>
                      <a:pt x="132" y="192"/>
                    </a:cubicBezTo>
                    <a:cubicBezTo>
                      <a:pt x="133" y="187"/>
                      <a:pt x="133" y="181"/>
                      <a:pt x="136" y="175"/>
                    </a:cubicBezTo>
                    <a:cubicBezTo>
                      <a:pt x="143" y="162"/>
                      <a:pt x="148" y="153"/>
                      <a:pt x="155" y="140"/>
                    </a:cubicBezTo>
                    <a:cubicBezTo>
                      <a:pt x="160" y="130"/>
                      <a:pt x="168" y="111"/>
                      <a:pt x="163" y="94"/>
                    </a:cubicBezTo>
                    <a:cubicBezTo>
                      <a:pt x="158" y="74"/>
                      <a:pt x="136" y="54"/>
                      <a:pt x="104" y="53"/>
                    </a:cubicBezTo>
                    <a:cubicBezTo>
                      <a:pt x="73" y="54"/>
                      <a:pt x="50" y="74"/>
                      <a:pt x="45" y="94"/>
                    </a:cubicBezTo>
                    <a:cubicBezTo>
                      <a:pt x="41" y="111"/>
                      <a:pt x="49" y="130"/>
                      <a:pt x="54" y="140"/>
                    </a:cubicBezTo>
                    <a:cubicBezTo>
                      <a:pt x="61" y="153"/>
                      <a:pt x="66" y="162"/>
                      <a:pt x="73" y="175"/>
                    </a:cubicBezTo>
                    <a:cubicBezTo>
                      <a:pt x="76" y="181"/>
                      <a:pt x="76" y="187"/>
                      <a:pt x="76" y="192"/>
                    </a:cubicBezTo>
                    <a:cubicBezTo>
                      <a:pt x="76" y="196"/>
                      <a:pt x="77" y="199"/>
                      <a:pt x="77" y="201"/>
                    </a:cubicBezTo>
                    <a:cubicBezTo>
                      <a:pt x="78" y="205"/>
                      <a:pt x="78" y="206"/>
                      <a:pt x="84" y="206"/>
                    </a:cubicBezTo>
                    <a:cubicBezTo>
                      <a:pt x="84" y="206"/>
                      <a:pt x="84" y="206"/>
                      <a:pt x="84" y="206"/>
                    </a:cubicBezTo>
                    <a:close/>
                    <a:moveTo>
                      <a:pt x="23" y="114"/>
                    </a:moveTo>
                    <a:cubicBezTo>
                      <a:pt x="5" y="114"/>
                      <a:pt x="5" y="114"/>
                      <a:pt x="5" y="114"/>
                    </a:cubicBezTo>
                    <a:cubicBezTo>
                      <a:pt x="2" y="114"/>
                      <a:pt x="0" y="112"/>
                      <a:pt x="0" y="109"/>
                    </a:cubicBezTo>
                    <a:cubicBezTo>
                      <a:pt x="0" y="107"/>
                      <a:pt x="2" y="105"/>
                      <a:pt x="5" y="105"/>
                    </a:cubicBezTo>
                    <a:cubicBezTo>
                      <a:pt x="23" y="105"/>
                      <a:pt x="23" y="105"/>
                      <a:pt x="23" y="105"/>
                    </a:cubicBezTo>
                    <a:cubicBezTo>
                      <a:pt x="25" y="105"/>
                      <a:pt x="27" y="107"/>
                      <a:pt x="27" y="109"/>
                    </a:cubicBezTo>
                    <a:cubicBezTo>
                      <a:pt x="27" y="112"/>
                      <a:pt x="25" y="114"/>
                      <a:pt x="23" y="114"/>
                    </a:cubicBezTo>
                    <a:close/>
                    <a:moveTo>
                      <a:pt x="208" y="111"/>
                    </a:moveTo>
                    <a:cubicBezTo>
                      <a:pt x="186" y="111"/>
                      <a:pt x="186" y="111"/>
                      <a:pt x="186" y="111"/>
                    </a:cubicBezTo>
                    <a:cubicBezTo>
                      <a:pt x="183" y="111"/>
                      <a:pt x="181" y="109"/>
                      <a:pt x="181" y="106"/>
                    </a:cubicBezTo>
                    <a:cubicBezTo>
                      <a:pt x="181" y="104"/>
                      <a:pt x="183" y="101"/>
                      <a:pt x="186" y="101"/>
                    </a:cubicBezTo>
                    <a:cubicBezTo>
                      <a:pt x="208" y="101"/>
                      <a:pt x="208" y="101"/>
                      <a:pt x="208" y="101"/>
                    </a:cubicBezTo>
                    <a:cubicBezTo>
                      <a:pt x="211" y="101"/>
                      <a:pt x="213" y="104"/>
                      <a:pt x="213" y="106"/>
                    </a:cubicBezTo>
                    <a:cubicBezTo>
                      <a:pt x="213" y="109"/>
                      <a:pt x="211" y="111"/>
                      <a:pt x="208" y="111"/>
                    </a:cubicBezTo>
                    <a:close/>
                    <a:moveTo>
                      <a:pt x="63" y="107"/>
                    </a:moveTo>
                    <a:cubicBezTo>
                      <a:pt x="62" y="107"/>
                      <a:pt x="62" y="107"/>
                      <a:pt x="61" y="107"/>
                    </a:cubicBezTo>
                    <a:cubicBezTo>
                      <a:pt x="59" y="106"/>
                      <a:pt x="57" y="104"/>
                      <a:pt x="58" y="101"/>
                    </a:cubicBezTo>
                    <a:cubicBezTo>
                      <a:pt x="62" y="84"/>
                      <a:pt x="81" y="67"/>
                      <a:pt x="107" y="67"/>
                    </a:cubicBezTo>
                    <a:cubicBezTo>
                      <a:pt x="107" y="67"/>
                      <a:pt x="107" y="67"/>
                      <a:pt x="107" y="67"/>
                    </a:cubicBezTo>
                    <a:cubicBezTo>
                      <a:pt x="109" y="67"/>
                      <a:pt x="112" y="69"/>
                      <a:pt x="112" y="71"/>
                    </a:cubicBezTo>
                    <a:cubicBezTo>
                      <a:pt x="112" y="74"/>
                      <a:pt x="109" y="76"/>
                      <a:pt x="107" y="76"/>
                    </a:cubicBezTo>
                    <a:cubicBezTo>
                      <a:pt x="86" y="76"/>
                      <a:pt x="70" y="90"/>
                      <a:pt x="67" y="103"/>
                    </a:cubicBezTo>
                    <a:cubicBezTo>
                      <a:pt x="67" y="106"/>
                      <a:pt x="65" y="107"/>
                      <a:pt x="63" y="107"/>
                    </a:cubicBezTo>
                    <a:close/>
                    <a:moveTo>
                      <a:pt x="164" y="56"/>
                    </a:moveTo>
                    <a:cubicBezTo>
                      <a:pt x="163" y="56"/>
                      <a:pt x="161" y="56"/>
                      <a:pt x="160" y="55"/>
                    </a:cubicBezTo>
                    <a:cubicBezTo>
                      <a:pt x="159" y="53"/>
                      <a:pt x="159" y="50"/>
                      <a:pt x="160" y="48"/>
                    </a:cubicBezTo>
                    <a:cubicBezTo>
                      <a:pt x="176" y="32"/>
                      <a:pt x="176" y="32"/>
                      <a:pt x="176" y="32"/>
                    </a:cubicBezTo>
                    <a:cubicBezTo>
                      <a:pt x="178" y="31"/>
                      <a:pt x="181" y="31"/>
                      <a:pt x="183" y="32"/>
                    </a:cubicBezTo>
                    <a:cubicBezTo>
                      <a:pt x="185" y="34"/>
                      <a:pt x="185" y="37"/>
                      <a:pt x="183" y="39"/>
                    </a:cubicBezTo>
                    <a:cubicBezTo>
                      <a:pt x="167" y="55"/>
                      <a:pt x="167" y="55"/>
                      <a:pt x="167" y="55"/>
                    </a:cubicBezTo>
                    <a:cubicBezTo>
                      <a:pt x="166" y="56"/>
                      <a:pt x="165" y="56"/>
                      <a:pt x="164" y="56"/>
                    </a:cubicBezTo>
                    <a:close/>
                    <a:moveTo>
                      <a:pt x="46" y="56"/>
                    </a:moveTo>
                    <a:cubicBezTo>
                      <a:pt x="45" y="56"/>
                      <a:pt x="44" y="56"/>
                      <a:pt x="43" y="55"/>
                    </a:cubicBezTo>
                    <a:cubicBezTo>
                      <a:pt x="27" y="39"/>
                      <a:pt x="27" y="39"/>
                      <a:pt x="27" y="39"/>
                    </a:cubicBezTo>
                    <a:cubicBezTo>
                      <a:pt x="25" y="37"/>
                      <a:pt x="25" y="34"/>
                      <a:pt x="27" y="32"/>
                    </a:cubicBezTo>
                    <a:cubicBezTo>
                      <a:pt x="29" y="31"/>
                      <a:pt x="32" y="31"/>
                      <a:pt x="34" y="32"/>
                    </a:cubicBezTo>
                    <a:cubicBezTo>
                      <a:pt x="49" y="48"/>
                      <a:pt x="49" y="48"/>
                      <a:pt x="49" y="48"/>
                    </a:cubicBezTo>
                    <a:cubicBezTo>
                      <a:pt x="51" y="50"/>
                      <a:pt x="51" y="53"/>
                      <a:pt x="49" y="55"/>
                    </a:cubicBezTo>
                    <a:cubicBezTo>
                      <a:pt x="49" y="56"/>
                      <a:pt x="47" y="56"/>
                      <a:pt x="46" y="56"/>
                    </a:cubicBezTo>
                    <a:close/>
                    <a:moveTo>
                      <a:pt x="104" y="35"/>
                    </a:moveTo>
                    <a:cubicBezTo>
                      <a:pt x="102" y="35"/>
                      <a:pt x="100" y="33"/>
                      <a:pt x="100" y="31"/>
                    </a:cubicBezTo>
                    <a:cubicBezTo>
                      <a:pt x="100" y="4"/>
                      <a:pt x="100" y="4"/>
                      <a:pt x="100" y="4"/>
                    </a:cubicBezTo>
                    <a:cubicBezTo>
                      <a:pt x="100" y="2"/>
                      <a:pt x="102" y="0"/>
                      <a:pt x="104" y="0"/>
                    </a:cubicBezTo>
                    <a:cubicBezTo>
                      <a:pt x="107" y="0"/>
                      <a:pt x="109" y="2"/>
                      <a:pt x="109" y="4"/>
                    </a:cubicBezTo>
                    <a:cubicBezTo>
                      <a:pt x="109" y="31"/>
                      <a:pt x="109" y="31"/>
                      <a:pt x="109" y="31"/>
                    </a:cubicBezTo>
                    <a:cubicBezTo>
                      <a:pt x="109" y="33"/>
                      <a:pt x="107" y="35"/>
                      <a:pt x="104" y="35"/>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sp>
        <p:nvSpPr>
          <p:cNvPr id="17" name="مربع نص 16">
            <a:extLst>
              <a:ext uri="{FF2B5EF4-FFF2-40B4-BE49-F238E27FC236}">
                <a16:creationId xmlns:a16="http://schemas.microsoft.com/office/drawing/2014/main" id="{C60ABE3C-C272-4EA8-9826-7477D415484C}"/>
              </a:ext>
            </a:extLst>
          </p:cNvPr>
          <p:cNvSpPr txBox="1"/>
          <p:nvPr/>
        </p:nvSpPr>
        <p:spPr>
          <a:xfrm>
            <a:off x="3093263" y="1731868"/>
            <a:ext cx="6155266" cy="390684"/>
          </a:xfrm>
          <a:prstGeom prst="rect">
            <a:avLst/>
          </a:prstGeom>
          <a:noFill/>
        </p:spPr>
        <p:txBody>
          <a:bodyPr wrap="square">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التقييم الكمي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((Quantitative Assessment)</a:t>
            </a:r>
          </a:p>
        </p:txBody>
      </p:sp>
      <p:sp>
        <p:nvSpPr>
          <p:cNvPr id="19" name="مربع نص 18">
            <a:extLst>
              <a:ext uri="{FF2B5EF4-FFF2-40B4-BE49-F238E27FC236}">
                <a16:creationId xmlns:a16="http://schemas.microsoft.com/office/drawing/2014/main" id="{CF47104A-5120-4A81-BB28-6A320F4F2F18}"/>
              </a:ext>
            </a:extLst>
          </p:cNvPr>
          <p:cNvSpPr txBox="1"/>
          <p:nvPr/>
        </p:nvSpPr>
        <p:spPr>
          <a:xfrm>
            <a:off x="5394003" y="3883410"/>
            <a:ext cx="6155266" cy="369332"/>
          </a:xfrm>
          <a:prstGeom prst="rect">
            <a:avLst/>
          </a:prstGeom>
          <a:noFill/>
        </p:spPr>
        <p:txBody>
          <a:bodyPr wrap="square">
            <a:spAutoFit/>
          </a:bodyPr>
          <a:lstStyle/>
          <a:p>
            <a:pPr algn="r" rtl="1"/>
            <a:r>
              <a:rPr lang="ar-SA" sz="1800" dirty="0">
                <a:effectLst/>
                <a:latin typeface="Calibri" panose="020F0502020204030204" pitchFamily="34" charset="0"/>
                <a:ea typeface="Times New Roman" panose="02020603050405020304" pitchFamily="18" charset="0"/>
                <a:cs typeface="Arial" panose="020B0604020202020204" pitchFamily="34" charset="0"/>
              </a:rPr>
              <a:t>التقييم النوعي (</a:t>
            </a:r>
            <a:r>
              <a:rPr lang="en-US" sz="1800" dirty="0">
                <a:effectLst/>
                <a:latin typeface="Calibri" panose="020F0502020204030204" pitchFamily="34" charset="0"/>
                <a:ea typeface="Times New Roman" panose="02020603050405020304" pitchFamily="18" charset="0"/>
                <a:cs typeface="Arial" panose="020B0604020202020204" pitchFamily="34" charset="0"/>
              </a:rPr>
              <a:t>Qualitative Assessment)</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ar-EG" dirty="0"/>
          </a:p>
        </p:txBody>
      </p:sp>
      <p:sp>
        <p:nvSpPr>
          <p:cNvPr id="21" name="مربع نص 20">
            <a:extLst>
              <a:ext uri="{FF2B5EF4-FFF2-40B4-BE49-F238E27FC236}">
                <a16:creationId xmlns:a16="http://schemas.microsoft.com/office/drawing/2014/main" id="{A66844DF-E031-49F7-8EAA-292CEFF9D16E}"/>
              </a:ext>
            </a:extLst>
          </p:cNvPr>
          <p:cNvSpPr txBox="1"/>
          <p:nvPr/>
        </p:nvSpPr>
        <p:spPr>
          <a:xfrm>
            <a:off x="758671" y="3779184"/>
            <a:ext cx="6155266" cy="390684"/>
          </a:xfrm>
          <a:prstGeom prst="rect">
            <a:avLst/>
          </a:prstGeom>
          <a:noFill/>
        </p:spPr>
        <p:txBody>
          <a:bodyPr wrap="square">
            <a:spAutoFit/>
          </a:bodyPr>
          <a:lstStyle/>
          <a:p>
            <a:pP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التقييم التعاوني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Joint Evaluation)</a:t>
            </a: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 name="مربع نص 1">
            <a:extLst>
              <a:ext uri="{FF2B5EF4-FFF2-40B4-BE49-F238E27FC236}">
                <a16:creationId xmlns:a16="http://schemas.microsoft.com/office/drawing/2014/main" id="{79DD7283-BB42-4008-E51C-21B2A45FF3A2}"/>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13425125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1BCB40C7-430C-4AE1-B116-2EB48BF33E0A}"/>
              </a:ext>
            </a:extLst>
          </p:cNvPr>
          <p:cNvSpPr txBox="1"/>
          <p:nvPr/>
        </p:nvSpPr>
        <p:spPr>
          <a:xfrm>
            <a:off x="3018367" y="511786"/>
            <a:ext cx="6155266" cy="105150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استراتيجيات التفاوض وبناء علاقات شراكة طويلة الأمد مع الموردين.</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29">
            <a:extLst>
              <a:ext uri="{FF2B5EF4-FFF2-40B4-BE49-F238E27FC236}">
                <a16:creationId xmlns:a16="http://schemas.microsoft.com/office/drawing/2014/main" id="{F763317C-886C-43B6-8453-F84AEF431114}"/>
              </a:ext>
            </a:extLst>
          </p:cNvPr>
          <p:cNvGrpSpPr/>
          <p:nvPr/>
        </p:nvGrpSpPr>
        <p:grpSpPr>
          <a:xfrm>
            <a:off x="9729" y="1711636"/>
            <a:ext cx="11294447" cy="4183331"/>
            <a:chOff x="-19806" y="1832160"/>
            <a:chExt cx="11294447" cy="4183331"/>
          </a:xfrm>
        </p:grpSpPr>
        <p:sp>
          <p:nvSpPr>
            <p:cNvPr id="8" name="Oval 28">
              <a:extLst>
                <a:ext uri="{FF2B5EF4-FFF2-40B4-BE49-F238E27FC236}">
                  <a16:creationId xmlns:a16="http://schemas.microsoft.com/office/drawing/2014/main" id="{20E65CE7-F34E-4FCB-90F8-362324CAFD6E}"/>
                </a:ext>
              </a:extLst>
            </p:cNvPr>
            <p:cNvSpPr/>
            <p:nvPr/>
          </p:nvSpPr>
          <p:spPr>
            <a:xfrm>
              <a:off x="6961983" y="184043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9" name="Group 2">
              <a:extLst>
                <a:ext uri="{FF2B5EF4-FFF2-40B4-BE49-F238E27FC236}">
                  <a16:creationId xmlns:a16="http://schemas.microsoft.com/office/drawing/2014/main" id="{1B49524E-4735-4716-A313-2E5E88035F80}"/>
                </a:ext>
              </a:extLst>
            </p:cNvPr>
            <p:cNvGrpSpPr/>
            <p:nvPr/>
          </p:nvGrpSpPr>
          <p:grpSpPr>
            <a:xfrm>
              <a:off x="-19806" y="1832160"/>
              <a:ext cx="11294447" cy="4183331"/>
              <a:chOff x="-19806" y="1832160"/>
              <a:chExt cx="11294447" cy="4183331"/>
            </a:xfrm>
          </p:grpSpPr>
          <p:sp>
            <p:nvSpPr>
              <p:cNvPr id="10" name="Oval 3">
                <a:extLst>
                  <a:ext uri="{FF2B5EF4-FFF2-40B4-BE49-F238E27FC236}">
                    <a16:creationId xmlns:a16="http://schemas.microsoft.com/office/drawing/2014/main" id="{9B088E3E-F458-42BF-A61E-6C1663F2D661}"/>
                  </a:ext>
                </a:extLst>
              </p:cNvPr>
              <p:cNvSpPr/>
              <p:nvPr/>
            </p:nvSpPr>
            <p:spPr>
              <a:xfrm>
                <a:off x="4128416" y="1832160"/>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11" name="Group 4">
                <a:extLst>
                  <a:ext uri="{FF2B5EF4-FFF2-40B4-BE49-F238E27FC236}">
                    <a16:creationId xmlns:a16="http://schemas.microsoft.com/office/drawing/2014/main" id="{B7AEF34C-A2C5-41AC-9DB5-A83EFD6E51ED}"/>
                  </a:ext>
                </a:extLst>
              </p:cNvPr>
              <p:cNvGrpSpPr/>
              <p:nvPr/>
            </p:nvGrpSpPr>
            <p:grpSpPr>
              <a:xfrm>
                <a:off x="-19806" y="2027199"/>
                <a:ext cx="11294447" cy="3988292"/>
                <a:chOff x="-19806" y="2027199"/>
                <a:chExt cx="11294447" cy="3988292"/>
              </a:xfrm>
            </p:grpSpPr>
            <p:sp>
              <p:nvSpPr>
                <p:cNvPr id="12" name="Oval 5">
                  <a:extLst>
                    <a:ext uri="{FF2B5EF4-FFF2-40B4-BE49-F238E27FC236}">
                      <a16:creationId xmlns:a16="http://schemas.microsoft.com/office/drawing/2014/main" id="{EC762BB0-C7BF-41E2-825B-A15430966D82}"/>
                    </a:ext>
                  </a:extLst>
                </p:cNvPr>
                <p:cNvSpPr/>
                <p:nvPr/>
              </p:nvSpPr>
              <p:spPr>
                <a:xfrm>
                  <a:off x="5120984" y="2979684"/>
                  <a:ext cx="1872208" cy="1872208"/>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3" name="Oval 6">
                  <a:extLst>
                    <a:ext uri="{FF2B5EF4-FFF2-40B4-BE49-F238E27FC236}">
                      <a16:creationId xmlns:a16="http://schemas.microsoft.com/office/drawing/2014/main" id="{2D00E350-0787-4481-B1A8-CB767D584B92}"/>
                    </a:ext>
                  </a:extLst>
                </p:cNvPr>
                <p:cNvSpPr/>
                <p:nvPr/>
              </p:nvSpPr>
              <p:spPr>
                <a:xfrm>
                  <a:off x="7713272" y="3455774"/>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Oval 7">
                  <a:extLst>
                    <a:ext uri="{FF2B5EF4-FFF2-40B4-BE49-F238E27FC236}">
                      <a16:creationId xmlns:a16="http://schemas.microsoft.com/office/drawing/2014/main" id="{A69DE812-BD3F-4187-86BB-0867FA0B186C}"/>
                    </a:ext>
                  </a:extLst>
                </p:cNvPr>
                <p:cNvSpPr/>
                <p:nvPr/>
              </p:nvSpPr>
              <p:spPr>
                <a:xfrm>
                  <a:off x="6973736" y="507938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cxnSp>
              <p:nvCxnSpPr>
                <p:cNvPr id="15" name="Straight Connector 8">
                  <a:extLst>
                    <a:ext uri="{FF2B5EF4-FFF2-40B4-BE49-F238E27FC236}">
                      <a16:creationId xmlns:a16="http://schemas.microsoft.com/office/drawing/2014/main" id="{EA5FC2BE-A12A-4A87-B8C5-36B2AF3BC67A}"/>
                    </a:ext>
                  </a:extLst>
                </p:cNvPr>
                <p:cNvCxnSpPr>
                  <a:endCxn id="12" idx="7"/>
                </p:cNvCxnSpPr>
                <p:nvPr/>
              </p:nvCxnSpPr>
              <p:spPr>
                <a:xfrm flipH="1">
                  <a:off x="6719013" y="2631175"/>
                  <a:ext cx="391812" cy="6226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9">
                  <a:extLst>
                    <a:ext uri="{FF2B5EF4-FFF2-40B4-BE49-F238E27FC236}">
                      <a16:creationId xmlns:a16="http://schemas.microsoft.com/office/drawing/2014/main" id="{A4459150-D07F-4AB7-A24A-7311C277F62A}"/>
                    </a:ext>
                  </a:extLst>
                </p:cNvPr>
                <p:cNvCxnSpPr>
                  <a:stCxn id="13" idx="2"/>
                  <a:endCxn id="12" idx="6"/>
                </p:cNvCxnSpPr>
                <p:nvPr/>
              </p:nvCxnSpPr>
              <p:spPr>
                <a:xfrm flipH="1" flipV="1">
                  <a:off x="6993192" y="3915788"/>
                  <a:ext cx="720080" cy="80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0">
                  <a:extLst>
                    <a:ext uri="{FF2B5EF4-FFF2-40B4-BE49-F238E27FC236}">
                      <a16:creationId xmlns:a16="http://schemas.microsoft.com/office/drawing/2014/main" id="{A63ACC95-9E25-4B6C-BAC4-E548C289A49E}"/>
                    </a:ext>
                  </a:extLst>
                </p:cNvPr>
                <p:cNvCxnSpPr>
                  <a:cxnSpLocks/>
                  <a:stCxn id="14" idx="1"/>
                  <a:endCxn id="12" idx="5"/>
                </p:cNvCxnSpPr>
                <p:nvPr/>
              </p:nvCxnSpPr>
              <p:spPr>
                <a:xfrm flipH="1" flipV="1">
                  <a:off x="6719013" y="4577714"/>
                  <a:ext cx="391812" cy="6387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Oval 11">
                  <a:extLst>
                    <a:ext uri="{FF2B5EF4-FFF2-40B4-BE49-F238E27FC236}">
                      <a16:creationId xmlns:a16="http://schemas.microsoft.com/office/drawing/2014/main" id="{5FBC1DB1-2202-4640-9219-9BC8EA6DBB94}"/>
                    </a:ext>
                  </a:extLst>
                </p:cNvPr>
                <p:cNvSpPr/>
                <p:nvPr/>
              </p:nvSpPr>
              <p:spPr>
                <a:xfrm>
                  <a:off x="3464800" y="3455774"/>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9" name="Oval 12">
                  <a:extLst>
                    <a:ext uri="{FF2B5EF4-FFF2-40B4-BE49-F238E27FC236}">
                      <a16:creationId xmlns:a16="http://schemas.microsoft.com/office/drawing/2014/main" id="{196A35F0-EF5B-44F1-92B8-33975312BFF7}"/>
                    </a:ext>
                  </a:extLst>
                </p:cNvPr>
                <p:cNvSpPr/>
                <p:nvPr/>
              </p:nvSpPr>
              <p:spPr>
                <a:xfrm>
                  <a:off x="4128416" y="507938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cxnSp>
              <p:nvCxnSpPr>
                <p:cNvPr id="20" name="Straight Connector 13">
                  <a:extLst>
                    <a:ext uri="{FF2B5EF4-FFF2-40B4-BE49-F238E27FC236}">
                      <a16:creationId xmlns:a16="http://schemas.microsoft.com/office/drawing/2014/main" id="{471E0367-7374-4A30-BC1B-4FD8DFE3ADFF}"/>
                    </a:ext>
                  </a:extLst>
                </p:cNvPr>
                <p:cNvCxnSpPr>
                  <a:stCxn id="10" idx="5"/>
                  <a:endCxn id="12" idx="1"/>
                </p:cNvCxnSpPr>
                <p:nvPr/>
              </p:nvCxnSpPr>
              <p:spPr>
                <a:xfrm>
                  <a:off x="4927431" y="2631175"/>
                  <a:ext cx="467732" cy="6226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14">
                  <a:extLst>
                    <a:ext uri="{FF2B5EF4-FFF2-40B4-BE49-F238E27FC236}">
                      <a16:creationId xmlns:a16="http://schemas.microsoft.com/office/drawing/2014/main" id="{01195F7B-7C0F-4644-B3CE-80EB82E44FFD}"/>
                    </a:ext>
                  </a:extLst>
                </p:cNvPr>
                <p:cNvCxnSpPr>
                  <a:stCxn id="18" idx="6"/>
                  <a:endCxn id="12" idx="2"/>
                </p:cNvCxnSpPr>
                <p:nvPr/>
              </p:nvCxnSpPr>
              <p:spPr>
                <a:xfrm flipV="1">
                  <a:off x="4400904" y="3915788"/>
                  <a:ext cx="720080" cy="80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5">
                  <a:extLst>
                    <a:ext uri="{FF2B5EF4-FFF2-40B4-BE49-F238E27FC236}">
                      <a16:creationId xmlns:a16="http://schemas.microsoft.com/office/drawing/2014/main" id="{B0F33134-E9F2-4C3E-944C-3033F441C79C}"/>
                    </a:ext>
                  </a:extLst>
                </p:cNvPr>
                <p:cNvCxnSpPr>
                  <a:stCxn id="19" idx="7"/>
                  <a:endCxn id="12" idx="3"/>
                </p:cNvCxnSpPr>
                <p:nvPr/>
              </p:nvCxnSpPr>
              <p:spPr>
                <a:xfrm flipV="1">
                  <a:off x="4927431" y="4577714"/>
                  <a:ext cx="467732" cy="6387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16">
                  <a:extLst>
                    <a:ext uri="{FF2B5EF4-FFF2-40B4-BE49-F238E27FC236}">
                      <a16:creationId xmlns:a16="http://schemas.microsoft.com/office/drawing/2014/main" id="{88DBA6B1-3183-49A9-8646-BF2A29124070}"/>
                    </a:ext>
                  </a:extLst>
                </p:cNvPr>
                <p:cNvSpPr txBox="1"/>
                <p:nvPr/>
              </p:nvSpPr>
              <p:spPr>
                <a:xfrm>
                  <a:off x="8862233" y="3721226"/>
                  <a:ext cx="2305876" cy="646331"/>
                </a:xfrm>
                <a:prstGeom prst="rect">
                  <a:avLst/>
                </a:prstGeom>
                <a:noFill/>
              </p:spPr>
              <p:txBody>
                <a:bodyPr wrap="square" rtlCol="0">
                  <a:spAutoFit/>
                </a:bodyPr>
                <a:lstStyle/>
                <a:p>
                  <a:pPr algn="ctr"/>
                  <a:r>
                    <a:rPr lang="ar-SA" sz="1800" dirty="0">
                      <a:effectLst/>
                      <a:latin typeface="Calibri" panose="020F0502020204030204" pitchFamily="34" charset="0"/>
                      <a:ea typeface="Times New Roman" panose="02020603050405020304" pitchFamily="18" charset="0"/>
                      <a:cs typeface="Arial" panose="020B0604020202020204" pitchFamily="34" charset="0"/>
                    </a:rPr>
                    <a:t>التفاوض القائم على المصالح المشتركة</a:t>
                  </a:r>
                  <a:endParaRPr lang="ko-KR" altLang="en-US" dirty="0">
                    <a:solidFill>
                      <a:schemeClr val="tx1">
                        <a:lumMod val="75000"/>
                        <a:lumOff val="25000"/>
                      </a:schemeClr>
                    </a:solidFill>
                    <a:latin typeface="Bahij TheSansArabic Plain" panose="02040503050201020203" pitchFamily="18" charset="-78"/>
                    <a:cs typeface="Bahij TheSansArabic Plain" panose="02040503050201020203" pitchFamily="18" charset="-78"/>
                  </a:endParaRPr>
                </a:p>
              </p:txBody>
            </p:sp>
            <p:sp>
              <p:nvSpPr>
                <p:cNvPr id="24" name="TextBox 17">
                  <a:extLst>
                    <a:ext uri="{FF2B5EF4-FFF2-40B4-BE49-F238E27FC236}">
                      <a16:creationId xmlns:a16="http://schemas.microsoft.com/office/drawing/2014/main" id="{F86E981D-EC90-4C8F-BE4E-6F3FCB9994CB}"/>
                    </a:ext>
                  </a:extLst>
                </p:cNvPr>
                <p:cNvSpPr txBox="1"/>
                <p:nvPr/>
              </p:nvSpPr>
              <p:spPr>
                <a:xfrm>
                  <a:off x="8032482" y="2027199"/>
                  <a:ext cx="3242159" cy="369332"/>
                </a:xfrm>
                <a:prstGeom prst="rect">
                  <a:avLst/>
                </a:prstGeom>
                <a:noFill/>
              </p:spPr>
              <p:txBody>
                <a:bodyPr wrap="square" rtlCol="0">
                  <a:spAutoFit/>
                </a:bodyPr>
                <a:lstStyle/>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تأسيس الثقة والشفافية كأساس للتفاوض</a:t>
                  </a:r>
                  <a:endParaRPr lang="en-US" dirty="0">
                    <a:latin typeface="Bahij TheSansArabic Plain" panose="02040503050201020203" pitchFamily="18" charset="-78"/>
                    <a:cs typeface="Bahij TheSansArabic Plain" panose="02040503050201020203" pitchFamily="18" charset="-78"/>
                  </a:endParaRPr>
                </a:p>
              </p:txBody>
            </p:sp>
            <p:sp>
              <p:nvSpPr>
                <p:cNvPr id="25" name="TextBox 18">
                  <a:extLst>
                    <a:ext uri="{FF2B5EF4-FFF2-40B4-BE49-F238E27FC236}">
                      <a16:creationId xmlns:a16="http://schemas.microsoft.com/office/drawing/2014/main" id="{DFEDA8AA-1C09-424E-9EC9-0DED6FF5FFBF}"/>
                    </a:ext>
                  </a:extLst>
                </p:cNvPr>
                <p:cNvSpPr txBox="1"/>
                <p:nvPr/>
              </p:nvSpPr>
              <p:spPr>
                <a:xfrm>
                  <a:off x="8291087" y="5406793"/>
                  <a:ext cx="2983554" cy="369332"/>
                </a:xfrm>
                <a:prstGeom prst="rect">
                  <a:avLst/>
                </a:prstGeom>
                <a:noFill/>
              </p:spPr>
              <p:txBody>
                <a:bodyPr wrap="square" rtlCol="0">
                  <a:spAutoFit/>
                </a:bodyPr>
                <a:lstStyle/>
                <a:p>
                  <a:pPr algn="ctr"/>
                  <a:r>
                    <a:rPr lang="ar-SA" sz="1800" dirty="0">
                      <a:effectLst/>
                      <a:latin typeface="Calibri" panose="020F0502020204030204" pitchFamily="34" charset="0"/>
                      <a:ea typeface="Times New Roman" panose="02020603050405020304" pitchFamily="18" charset="0"/>
                      <a:cs typeface="Arial" panose="020B0604020202020204" pitchFamily="34" charset="0"/>
                    </a:rPr>
                    <a:t>التفاوض القيمي وتعظيم القيمة المضافة</a:t>
                  </a:r>
                  <a:endParaRPr lang="ko-KR" altLang="en-US" dirty="0">
                    <a:solidFill>
                      <a:schemeClr val="tx1">
                        <a:lumMod val="75000"/>
                        <a:lumOff val="25000"/>
                      </a:schemeClr>
                    </a:solidFill>
                    <a:latin typeface="Bahij TheSansArabic Plain" panose="02040503050201020203" pitchFamily="18" charset="-78"/>
                    <a:cs typeface="Bahij TheSansArabic Plain" panose="02040503050201020203" pitchFamily="18" charset="-78"/>
                  </a:endParaRPr>
                </a:p>
              </p:txBody>
            </p:sp>
            <p:sp>
              <p:nvSpPr>
                <p:cNvPr id="26" name="TextBox 19">
                  <a:extLst>
                    <a:ext uri="{FF2B5EF4-FFF2-40B4-BE49-F238E27FC236}">
                      <a16:creationId xmlns:a16="http://schemas.microsoft.com/office/drawing/2014/main" id="{9356F2B4-0BF3-4A18-8EFE-3400EDB8CD77}"/>
                    </a:ext>
                  </a:extLst>
                </p:cNvPr>
                <p:cNvSpPr txBox="1"/>
                <p:nvPr/>
              </p:nvSpPr>
              <p:spPr>
                <a:xfrm>
                  <a:off x="-19806" y="5362773"/>
                  <a:ext cx="3673766" cy="369332"/>
                </a:xfrm>
                <a:prstGeom prst="rect">
                  <a:avLst/>
                </a:prstGeom>
                <a:noFill/>
              </p:spPr>
              <p:txBody>
                <a:bodyPr wrap="square" rtlCol="0">
                  <a:spAutoFit/>
                </a:bodyPr>
                <a:lstStyle/>
                <a:p>
                  <a:pPr algn="ctr"/>
                  <a:r>
                    <a:rPr lang="ar-SA" sz="1800" dirty="0">
                      <a:effectLst/>
                      <a:latin typeface="Calibri" panose="020F0502020204030204" pitchFamily="34" charset="0"/>
                      <a:ea typeface="Times New Roman" panose="02020603050405020304" pitchFamily="18" charset="0"/>
                      <a:cs typeface="Arial" panose="020B0604020202020204" pitchFamily="34" charset="0"/>
                    </a:rPr>
                    <a:t>التعاون في إدارة المخاطر</a:t>
                  </a:r>
                  <a:endParaRPr lang="ko-KR" altLang="en-US" dirty="0">
                    <a:solidFill>
                      <a:schemeClr val="tx1">
                        <a:lumMod val="75000"/>
                        <a:lumOff val="25000"/>
                      </a:schemeClr>
                    </a:solidFill>
                    <a:latin typeface="Bahij TheSansArabic Plain" panose="02040503050201020203" pitchFamily="18" charset="-78"/>
                    <a:cs typeface="Bahij TheSansArabic Plain" panose="02040503050201020203" pitchFamily="18" charset="-78"/>
                  </a:endParaRPr>
                </a:p>
              </p:txBody>
            </p:sp>
            <p:sp>
              <p:nvSpPr>
                <p:cNvPr id="27" name="TextBox 20">
                  <a:extLst>
                    <a:ext uri="{FF2B5EF4-FFF2-40B4-BE49-F238E27FC236}">
                      <a16:creationId xmlns:a16="http://schemas.microsoft.com/office/drawing/2014/main" id="{779DFD65-C471-46D3-A641-969920AECDF8}"/>
                    </a:ext>
                  </a:extLst>
                </p:cNvPr>
                <p:cNvSpPr txBox="1"/>
                <p:nvPr/>
              </p:nvSpPr>
              <p:spPr>
                <a:xfrm>
                  <a:off x="434939" y="3620663"/>
                  <a:ext cx="2751807" cy="646331"/>
                </a:xfrm>
                <a:prstGeom prst="rect">
                  <a:avLst/>
                </a:prstGeom>
                <a:noFill/>
              </p:spPr>
              <p:txBody>
                <a:bodyPr wrap="square" rtlCol="0">
                  <a:spAutoFit/>
                </a:bodyPr>
                <a:lstStyle/>
                <a:p>
                  <a:pPr algn="ctr"/>
                  <a:r>
                    <a:rPr lang="ar-SA" sz="1800" dirty="0">
                      <a:effectLst/>
                      <a:latin typeface="Calibri" panose="020F0502020204030204" pitchFamily="34" charset="0"/>
                      <a:ea typeface="Times New Roman" panose="02020603050405020304" pitchFamily="18" charset="0"/>
                      <a:cs typeface="Arial" panose="020B0604020202020204" pitchFamily="34" charset="0"/>
                    </a:rPr>
                    <a:t>حوافز الأداء كأداة تفاوضية وشراكيه</a:t>
                  </a:r>
                  <a:endParaRPr lang="ko-KR" altLang="en-US" dirty="0">
                    <a:solidFill>
                      <a:schemeClr val="tx1">
                        <a:lumMod val="75000"/>
                        <a:lumOff val="25000"/>
                      </a:schemeClr>
                    </a:solidFill>
                    <a:latin typeface="Bahij TheSansArabic Plain" panose="02040503050201020203" pitchFamily="18" charset="-78"/>
                    <a:cs typeface="Bahij TheSansArabic Plain" panose="02040503050201020203" pitchFamily="18" charset="-78"/>
                  </a:endParaRPr>
                </a:p>
              </p:txBody>
            </p:sp>
            <p:sp>
              <p:nvSpPr>
                <p:cNvPr id="28" name="TextBox 21">
                  <a:extLst>
                    <a:ext uri="{FF2B5EF4-FFF2-40B4-BE49-F238E27FC236}">
                      <a16:creationId xmlns:a16="http://schemas.microsoft.com/office/drawing/2014/main" id="{954C66DD-6CA2-4AB0-BB23-E63F7DB9E2ED}"/>
                    </a:ext>
                  </a:extLst>
                </p:cNvPr>
                <p:cNvSpPr txBox="1"/>
                <p:nvPr/>
              </p:nvSpPr>
              <p:spPr>
                <a:xfrm>
                  <a:off x="562876" y="2046977"/>
                  <a:ext cx="2964664" cy="385042"/>
                </a:xfrm>
                <a:prstGeom prst="rect">
                  <a:avLst/>
                </a:prstGeom>
                <a:noFill/>
              </p:spPr>
              <p:txBody>
                <a:bodyPr wrap="square" rtlCol="0">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العقود المرنة والمراجعة المستمرة</a:t>
                  </a:r>
                  <a:endParaRPr lang="en-US" sz="1800" dirty="0">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29" name="Parallelogram 15">
                  <a:extLst>
                    <a:ext uri="{FF2B5EF4-FFF2-40B4-BE49-F238E27FC236}">
                      <a16:creationId xmlns:a16="http://schemas.microsoft.com/office/drawing/2014/main" id="{5B6C90E1-3F0B-4A76-A48F-5CD542598C11}"/>
                    </a:ext>
                  </a:extLst>
                </p:cNvPr>
                <p:cNvSpPr/>
                <p:nvPr/>
              </p:nvSpPr>
              <p:spPr>
                <a:xfrm flipH="1">
                  <a:off x="8002488" y="3756714"/>
                  <a:ext cx="357672" cy="357672"/>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0" name="Rectangle 30">
                  <a:extLst>
                    <a:ext uri="{FF2B5EF4-FFF2-40B4-BE49-F238E27FC236}">
                      <a16:creationId xmlns:a16="http://schemas.microsoft.com/office/drawing/2014/main" id="{D4EEEE9B-EFE6-43C1-8B03-56C795422F4D}"/>
                    </a:ext>
                  </a:extLst>
                </p:cNvPr>
                <p:cNvSpPr/>
                <p:nvPr/>
              </p:nvSpPr>
              <p:spPr>
                <a:xfrm>
                  <a:off x="7281148" y="5394824"/>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1" name="Rounded Rectangle 32">
                  <a:extLst>
                    <a:ext uri="{FF2B5EF4-FFF2-40B4-BE49-F238E27FC236}">
                      <a16:creationId xmlns:a16="http://schemas.microsoft.com/office/drawing/2014/main" id="{0A9C8725-AD8A-4118-A2E1-204A5A989DC5}"/>
                    </a:ext>
                  </a:extLst>
                </p:cNvPr>
                <p:cNvSpPr/>
                <p:nvPr/>
              </p:nvSpPr>
              <p:spPr>
                <a:xfrm>
                  <a:off x="3754777" y="3777818"/>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2" name="Rectangle 16">
                  <a:extLst>
                    <a:ext uri="{FF2B5EF4-FFF2-40B4-BE49-F238E27FC236}">
                      <a16:creationId xmlns:a16="http://schemas.microsoft.com/office/drawing/2014/main" id="{FAE0EF3E-6D3F-43A8-8E62-162D1E0BA14B}"/>
                    </a:ext>
                  </a:extLst>
                </p:cNvPr>
                <p:cNvSpPr/>
                <p:nvPr/>
              </p:nvSpPr>
              <p:spPr>
                <a:xfrm rot="2700000">
                  <a:off x="7317740" y="2056376"/>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3" name="Rectangle 9">
                  <a:extLst>
                    <a:ext uri="{FF2B5EF4-FFF2-40B4-BE49-F238E27FC236}">
                      <a16:creationId xmlns:a16="http://schemas.microsoft.com/office/drawing/2014/main" id="{3D76305C-2F43-40A0-9FA3-85CDAC50972B}"/>
                    </a:ext>
                  </a:extLst>
                </p:cNvPr>
                <p:cNvSpPr/>
                <p:nvPr/>
              </p:nvSpPr>
              <p:spPr>
                <a:xfrm>
                  <a:off x="4430536" y="2148243"/>
                  <a:ext cx="329463" cy="30840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4" name="Frame 17">
                  <a:extLst>
                    <a:ext uri="{FF2B5EF4-FFF2-40B4-BE49-F238E27FC236}">
                      <a16:creationId xmlns:a16="http://schemas.microsoft.com/office/drawing/2014/main" id="{09896A78-7AF0-4AC2-AE64-899ADD1CA1A0}"/>
                    </a:ext>
                  </a:extLst>
                </p:cNvPr>
                <p:cNvSpPr/>
                <p:nvPr/>
              </p:nvSpPr>
              <p:spPr>
                <a:xfrm>
                  <a:off x="4443246" y="5394824"/>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grpSp>
        </p:grpSp>
      </p:grpSp>
      <p:sp>
        <p:nvSpPr>
          <p:cNvPr id="2" name="مربع نص 1">
            <a:extLst>
              <a:ext uri="{FF2B5EF4-FFF2-40B4-BE49-F238E27FC236}">
                <a16:creationId xmlns:a16="http://schemas.microsoft.com/office/drawing/2014/main" id="{4ABBF5E1-9E7A-CEA2-47AC-F1342E4A305C}"/>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685216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ACFC978D-1217-4BA6-82FA-FD3E6A3544A5}"/>
              </a:ext>
            </a:extLst>
          </p:cNvPr>
          <p:cNvSpPr txBox="1"/>
          <p:nvPr/>
        </p:nvSpPr>
        <p:spPr>
          <a:xfrm>
            <a:off x="3018367" y="444052"/>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إدارة المخاطر في سلسلة الإمداد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مربع نص 6">
            <a:extLst>
              <a:ext uri="{FF2B5EF4-FFF2-40B4-BE49-F238E27FC236}">
                <a16:creationId xmlns:a16="http://schemas.microsoft.com/office/drawing/2014/main" id="{8DC6B6E0-ED83-4836-918D-841B263567D0}"/>
              </a:ext>
            </a:extLst>
          </p:cNvPr>
          <p:cNvSpPr txBox="1"/>
          <p:nvPr/>
        </p:nvSpPr>
        <p:spPr>
          <a:xfrm>
            <a:off x="3018367" y="1000038"/>
            <a:ext cx="6155266" cy="482568"/>
          </a:xfrm>
          <a:prstGeom prst="rect">
            <a:avLst/>
          </a:prstGeom>
          <a:noFill/>
        </p:spPr>
        <p:txBody>
          <a:bodyPr wrap="square">
            <a:spAutoFit/>
          </a:bodyPr>
          <a:lstStyle/>
          <a:p>
            <a:pPr algn="ctr" rtl="1">
              <a:lnSpc>
                <a:spcPct val="115000"/>
              </a:lnSpc>
              <a:spcBef>
                <a:spcPts val="800"/>
              </a:spcBef>
              <a:spcAft>
                <a:spcPts val="400"/>
              </a:spcAft>
            </a:pPr>
            <a:r>
              <a:rPr lang="ar-SA" sz="2400" b="1" dirty="0">
                <a:solidFill>
                  <a:srgbClr val="17848A"/>
                </a:solidFill>
                <a:effectLst/>
                <a:latin typeface="Cambria" panose="02040503050406030204" pitchFamily="18" charset="0"/>
                <a:ea typeface="Times New Roman" panose="02020603050405020304" pitchFamily="18" charset="0"/>
                <a:cs typeface="Times New Roman" panose="02020603050405020304" pitchFamily="18" charset="0"/>
              </a:rPr>
              <a:t>أولًا: تأمين التوريد (</a:t>
            </a:r>
            <a:r>
              <a:rPr lang="en-US" sz="2400" b="1" dirty="0">
                <a:solidFill>
                  <a:srgbClr val="17848A"/>
                </a:solidFill>
                <a:effectLst/>
                <a:latin typeface="Cambria" panose="02040503050406030204" pitchFamily="18" charset="0"/>
                <a:ea typeface="Times New Roman" panose="02020603050405020304" pitchFamily="18" charset="0"/>
                <a:cs typeface="Times New Roman" panose="02020603050405020304" pitchFamily="18" charset="0"/>
              </a:rPr>
              <a:t>Supply Assurance)</a:t>
            </a:r>
            <a:r>
              <a:rPr lang="ar-SA" sz="2400" b="1" dirty="0">
                <a:solidFill>
                  <a:srgbClr val="17848A"/>
                </a:solidFill>
                <a:effectLst/>
                <a:latin typeface="Cambria" panose="02040503050406030204" pitchFamily="18" charset="0"/>
                <a:ea typeface="Times New Roman" panose="02020603050405020304" pitchFamily="18" charset="0"/>
                <a:cs typeface="Times New Roman" panose="02020603050405020304" pitchFamily="18" charset="0"/>
              </a:rPr>
              <a:t>))</a:t>
            </a:r>
            <a:endParaRPr lang="en-US" sz="2800" b="1" dirty="0">
              <a:solidFill>
                <a:srgbClr val="17848A"/>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grpSp>
        <p:nvGrpSpPr>
          <p:cNvPr id="8" name="مجموعة 7">
            <a:extLst>
              <a:ext uri="{FF2B5EF4-FFF2-40B4-BE49-F238E27FC236}">
                <a16:creationId xmlns:a16="http://schemas.microsoft.com/office/drawing/2014/main" id="{D6A90E0D-4891-47DE-8A71-DD197AC82110}"/>
              </a:ext>
            </a:extLst>
          </p:cNvPr>
          <p:cNvGrpSpPr/>
          <p:nvPr/>
        </p:nvGrpSpPr>
        <p:grpSpPr>
          <a:xfrm>
            <a:off x="4544218" y="2446867"/>
            <a:ext cx="3103563" cy="2526241"/>
            <a:chOff x="4029075" y="1344612"/>
            <a:chExt cx="4165600" cy="4170363"/>
          </a:xfrm>
        </p:grpSpPr>
        <p:sp>
          <p:nvSpPr>
            <p:cNvPr id="9" name="Google Shape;1196;p54">
              <a:extLst>
                <a:ext uri="{FF2B5EF4-FFF2-40B4-BE49-F238E27FC236}">
                  <a16:creationId xmlns:a16="http://schemas.microsoft.com/office/drawing/2014/main" id="{B7F178AA-C475-42AE-AE65-02D37CA91127}"/>
                </a:ext>
              </a:extLst>
            </p:cNvPr>
            <p:cNvSpPr/>
            <p:nvPr/>
          </p:nvSpPr>
          <p:spPr>
            <a:xfrm>
              <a:off x="6148388" y="3530600"/>
              <a:ext cx="2046287" cy="1936749"/>
            </a:xfrm>
            <a:custGeom>
              <a:avLst/>
              <a:gdLst/>
              <a:ahLst/>
              <a:cxnLst/>
              <a:rect l="l" t="t" r="r" b="b"/>
              <a:pathLst>
                <a:path w="476" h="450" extrusionOk="0">
                  <a:moveTo>
                    <a:pt x="476" y="411"/>
                  </a:moveTo>
                  <a:cubicBezTo>
                    <a:pt x="476" y="411"/>
                    <a:pt x="416" y="385"/>
                    <a:pt x="384" y="300"/>
                  </a:cubicBezTo>
                  <a:cubicBezTo>
                    <a:pt x="347" y="201"/>
                    <a:pt x="383" y="133"/>
                    <a:pt x="319" y="66"/>
                  </a:cubicBezTo>
                  <a:cubicBezTo>
                    <a:pt x="256" y="0"/>
                    <a:pt x="141" y="12"/>
                    <a:pt x="80" y="23"/>
                  </a:cubicBezTo>
                  <a:cubicBezTo>
                    <a:pt x="82" y="25"/>
                    <a:pt x="83" y="27"/>
                    <a:pt x="84" y="29"/>
                  </a:cubicBezTo>
                  <a:cubicBezTo>
                    <a:pt x="95" y="47"/>
                    <a:pt x="103" y="63"/>
                    <a:pt x="109" y="79"/>
                  </a:cubicBezTo>
                  <a:cubicBezTo>
                    <a:pt x="116" y="95"/>
                    <a:pt x="122" y="111"/>
                    <a:pt x="128" y="125"/>
                  </a:cubicBezTo>
                  <a:cubicBezTo>
                    <a:pt x="135" y="140"/>
                    <a:pt x="142" y="154"/>
                    <a:pt x="150" y="167"/>
                  </a:cubicBezTo>
                  <a:cubicBezTo>
                    <a:pt x="167" y="193"/>
                    <a:pt x="190" y="218"/>
                    <a:pt x="215" y="240"/>
                  </a:cubicBezTo>
                  <a:cubicBezTo>
                    <a:pt x="240" y="263"/>
                    <a:pt x="268" y="283"/>
                    <a:pt x="296" y="302"/>
                  </a:cubicBezTo>
                  <a:cubicBezTo>
                    <a:pt x="266" y="288"/>
                    <a:pt x="235" y="273"/>
                    <a:pt x="205" y="255"/>
                  </a:cubicBezTo>
                  <a:cubicBezTo>
                    <a:pt x="175" y="236"/>
                    <a:pt x="147" y="214"/>
                    <a:pt x="122" y="187"/>
                  </a:cubicBezTo>
                  <a:cubicBezTo>
                    <a:pt x="109" y="174"/>
                    <a:pt x="98" y="159"/>
                    <a:pt x="88" y="144"/>
                  </a:cubicBezTo>
                  <a:cubicBezTo>
                    <a:pt x="78" y="129"/>
                    <a:pt x="69" y="114"/>
                    <a:pt x="60" y="100"/>
                  </a:cubicBezTo>
                  <a:cubicBezTo>
                    <a:pt x="51" y="87"/>
                    <a:pt x="42" y="74"/>
                    <a:pt x="33" y="64"/>
                  </a:cubicBezTo>
                  <a:cubicBezTo>
                    <a:pt x="19" y="126"/>
                    <a:pt x="0" y="263"/>
                    <a:pt x="83" y="336"/>
                  </a:cubicBezTo>
                  <a:cubicBezTo>
                    <a:pt x="211" y="450"/>
                    <a:pt x="476" y="411"/>
                    <a:pt x="476" y="411"/>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0" name="Google Shape;1197;p54">
              <a:extLst>
                <a:ext uri="{FF2B5EF4-FFF2-40B4-BE49-F238E27FC236}">
                  <a16:creationId xmlns:a16="http://schemas.microsoft.com/office/drawing/2014/main" id="{E1294B88-31A2-4AF5-B06D-076D1CB567CE}"/>
                </a:ext>
              </a:extLst>
            </p:cNvPr>
            <p:cNvSpPr/>
            <p:nvPr/>
          </p:nvSpPr>
          <p:spPr>
            <a:xfrm>
              <a:off x="4075112" y="3470275"/>
              <a:ext cx="1931987" cy="2044700"/>
            </a:xfrm>
            <a:custGeom>
              <a:avLst/>
              <a:gdLst/>
              <a:ahLst/>
              <a:cxnLst/>
              <a:rect l="l" t="t" r="r" b="b"/>
              <a:pathLst>
                <a:path w="449" h="475" extrusionOk="0">
                  <a:moveTo>
                    <a:pt x="39" y="475"/>
                  </a:moveTo>
                  <a:cubicBezTo>
                    <a:pt x="39" y="475"/>
                    <a:pt x="65" y="416"/>
                    <a:pt x="150" y="383"/>
                  </a:cubicBezTo>
                  <a:cubicBezTo>
                    <a:pt x="249" y="346"/>
                    <a:pt x="316" y="383"/>
                    <a:pt x="384" y="318"/>
                  </a:cubicBezTo>
                  <a:cubicBezTo>
                    <a:pt x="449" y="256"/>
                    <a:pt x="438" y="140"/>
                    <a:pt x="427" y="79"/>
                  </a:cubicBezTo>
                  <a:cubicBezTo>
                    <a:pt x="425" y="81"/>
                    <a:pt x="422" y="82"/>
                    <a:pt x="420" y="84"/>
                  </a:cubicBezTo>
                  <a:cubicBezTo>
                    <a:pt x="403" y="94"/>
                    <a:pt x="386" y="102"/>
                    <a:pt x="370" y="109"/>
                  </a:cubicBezTo>
                  <a:cubicBezTo>
                    <a:pt x="354" y="115"/>
                    <a:pt x="339" y="121"/>
                    <a:pt x="324" y="128"/>
                  </a:cubicBezTo>
                  <a:cubicBezTo>
                    <a:pt x="310" y="134"/>
                    <a:pt x="296" y="141"/>
                    <a:pt x="283" y="150"/>
                  </a:cubicBezTo>
                  <a:cubicBezTo>
                    <a:pt x="256" y="167"/>
                    <a:pt x="232" y="189"/>
                    <a:pt x="209" y="214"/>
                  </a:cubicBezTo>
                  <a:cubicBezTo>
                    <a:pt x="187" y="240"/>
                    <a:pt x="167" y="267"/>
                    <a:pt x="147" y="296"/>
                  </a:cubicBezTo>
                  <a:cubicBezTo>
                    <a:pt x="161" y="265"/>
                    <a:pt x="177" y="234"/>
                    <a:pt x="195" y="204"/>
                  </a:cubicBezTo>
                  <a:cubicBezTo>
                    <a:pt x="213" y="175"/>
                    <a:pt x="235" y="146"/>
                    <a:pt x="262" y="121"/>
                  </a:cubicBezTo>
                  <a:cubicBezTo>
                    <a:pt x="276" y="108"/>
                    <a:pt x="291" y="97"/>
                    <a:pt x="306" y="87"/>
                  </a:cubicBezTo>
                  <a:cubicBezTo>
                    <a:pt x="321" y="77"/>
                    <a:pt x="336" y="68"/>
                    <a:pt x="349" y="59"/>
                  </a:cubicBezTo>
                  <a:cubicBezTo>
                    <a:pt x="363" y="50"/>
                    <a:pt x="376" y="42"/>
                    <a:pt x="386" y="32"/>
                  </a:cubicBezTo>
                  <a:cubicBezTo>
                    <a:pt x="324" y="18"/>
                    <a:pt x="187" y="0"/>
                    <a:pt x="114" y="82"/>
                  </a:cubicBezTo>
                  <a:cubicBezTo>
                    <a:pt x="0" y="210"/>
                    <a:pt x="39" y="475"/>
                    <a:pt x="39" y="475"/>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1" name="Google Shape;1198;p54">
              <a:extLst>
                <a:ext uri="{FF2B5EF4-FFF2-40B4-BE49-F238E27FC236}">
                  <a16:creationId xmlns:a16="http://schemas.microsoft.com/office/drawing/2014/main" id="{BD4D2B51-C549-4868-8566-4ED89E4FFEEF}"/>
                </a:ext>
              </a:extLst>
            </p:cNvPr>
            <p:cNvSpPr/>
            <p:nvPr/>
          </p:nvSpPr>
          <p:spPr>
            <a:xfrm>
              <a:off x="4029075" y="1392237"/>
              <a:ext cx="2041525" cy="1936750"/>
            </a:xfrm>
            <a:custGeom>
              <a:avLst/>
              <a:gdLst/>
              <a:ahLst/>
              <a:cxnLst/>
              <a:rect l="l" t="t" r="r" b="b"/>
              <a:pathLst>
                <a:path w="475" h="450" extrusionOk="0">
                  <a:moveTo>
                    <a:pt x="0" y="39"/>
                  </a:moveTo>
                  <a:cubicBezTo>
                    <a:pt x="0" y="39"/>
                    <a:pt x="59" y="65"/>
                    <a:pt x="91" y="150"/>
                  </a:cubicBezTo>
                  <a:cubicBezTo>
                    <a:pt x="129" y="249"/>
                    <a:pt x="92" y="317"/>
                    <a:pt x="157" y="384"/>
                  </a:cubicBezTo>
                  <a:cubicBezTo>
                    <a:pt x="219" y="450"/>
                    <a:pt x="335" y="438"/>
                    <a:pt x="395" y="427"/>
                  </a:cubicBezTo>
                  <a:cubicBezTo>
                    <a:pt x="394" y="425"/>
                    <a:pt x="393" y="423"/>
                    <a:pt x="391" y="421"/>
                  </a:cubicBezTo>
                  <a:cubicBezTo>
                    <a:pt x="380" y="403"/>
                    <a:pt x="373" y="387"/>
                    <a:pt x="366" y="371"/>
                  </a:cubicBezTo>
                  <a:cubicBezTo>
                    <a:pt x="359" y="355"/>
                    <a:pt x="353" y="339"/>
                    <a:pt x="347" y="325"/>
                  </a:cubicBezTo>
                  <a:cubicBezTo>
                    <a:pt x="341" y="310"/>
                    <a:pt x="334" y="296"/>
                    <a:pt x="325" y="283"/>
                  </a:cubicBezTo>
                  <a:cubicBezTo>
                    <a:pt x="308" y="257"/>
                    <a:pt x="285" y="232"/>
                    <a:pt x="260" y="210"/>
                  </a:cubicBezTo>
                  <a:cubicBezTo>
                    <a:pt x="235" y="187"/>
                    <a:pt x="207" y="167"/>
                    <a:pt x="179" y="148"/>
                  </a:cubicBezTo>
                  <a:cubicBezTo>
                    <a:pt x="210" y="162"/>
                    <a:pt x="241" y="177"/>
                    <a:pt x="270" y="195"/>
                  </a:cubicBezTo>
                  <a:cubicBezTo>
                    <a:pt x="300" y="214"/>
                    <a:pt x="329" y="236"/>
                    <a:pt x="354" y="263"/>
                  </a:cubicBezTo>
                  <a:cubicBezTo>
                    <a:pt x="366" y="276"/>
                    <a:pt x="378" y="291"/>
                    <a:pt x="388" y="306"/>
                  </a:cubicBezTo>
                  <a:cubicBezTo>
                    <a:pt x="398" y="321"/>
                    <a:pt x="407" y="336"/>
                    <a:pt x="416" y="350"/>
                  </a:cubicBezTo>
                  <a:cubicBezTo>
                    <a:pt x="424" y="363"/>
                    <a:pt x="433" y="376"/>
                    <a:pt x="443" y="386"/>
                  </a:cubicBezTo>
                  <a:cubicBezTo>
                    <a:pt x="456" y="324"/>
                    <a:pt x="475" y="187"/>
                    <a:pt x="393" y="114"/>
                  </a:cubicBezTo>
                  <a:cubicBezTo>
                    <a:pt x="265" y="0"/>
                    <a:pt x="0" y="39"/>
                    <a:pt x="0" y="39"/>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2" name="Google Shape;1199;p54">
              <a:extLst>
                <a:ext uri="{FF2B5EF4-FFF2-40B4-BE49-F238E27FC236}">
                  <a16:creationId xmlns:a16="http://schemas.microsoft.com/office/drawing/2014/main" id="{DC64595C-FFE1-4CFF-9AA7-89803EB37C29}"/>
                </a:ext>
              </a:extLst>
            </p:cNvPr>
            <p:cNvSpPr/>
            <p:nvPr/>
          </p:nvSpPr>
          <p:spPr>
            <a:xfrm>
              <a:off x="6213475" y="1344612"/>
              <a:ext cx="1930401" cy="2044700"/>
            </a:xfrm>
            <a:custGeom>
              <a:avLst/>
              <a:gdLst/>
              <a:ahLst/>
              <a:cxnLst/>
              <a:rect l="l" t="t" r="r" b="b"/>
              <a:pathLst>
                <a:path w="449" h="475" extrusionOk="0">
                  <a:moveTo>
                    <a:pt x="410" y="0"/>
                  </a:moveTo>
                  <a:cubicBezTo>
                    <a:pt x="410" y="0"/>
                    <a:pt x="385" y="59"/>
                    <a:pt x="299" y="92"/>
                  </a:cubicBezTo>
                  <a:cubicBezTo>
                    <a:pt x="201" y="129"/>
                    <a:pt x="133" y="92"/>
                    <a:pt x="65" y="157"/>
                  </a:cubicBezTo>
                  <a:cubicBezTo>
                    <a:pt x="0" y="219"/>
                    <a:pt x="11" y="335"/>
                    <a:pt x="23" y="396"/>
                  </a:cubicBezTo>
                  <a:cubicBezTo>
                    <a:pt x="25" y="394"/>
                    <a:pt x="27" y="393"/>
                    <a:pt x="29" y="391"/>
                  </a:cubicBezTo>
                  <a:cubicBezTo>
                    <a:pt x="46" y="381"/>
                    <a:pt x="63" y="373"/>
                    <a:pt x="79" y="366"/>
                  </a:cubicBezTo>
                  <a:cubicBezTo>
                    <a:pt x="95" y="360"/>
                    <a:pt x="111" y="354"/>
                    <a:pt x="125" y="347"/>
                  </a:cubicBezTo>
                  <a:cubicBezTo>
                    <a:pt x="140" y="341"/>
                    <a:pt x="153" y="334"/>
                    <a:pt x="167" y="325"/>
                  </a:cubicBezTo>
                  <a:cubicBezTo>
                    <a:pt x="193" y="308"/>
                    <a:pt x="218" y="286"/>
                    <a:pt x="240" y="261"/>
                  </a:cubicBezTo>
                  <a:cubicBezTo>
                    <a:pt x="262" y="235"/>
                    <a:pt x="283" y="208"/>
                    <a:pt x="302" y="179"/>
                  </a:cubicBezTo>
                  <a:cubicBezTo>
                    <a:pt x="288" y="210"/>
                    <a:pt x="273" y="241"/>
                    <a:pt x="254" y="271"/>
                  </a:cubicBezTo>
                  <a:cubicBezTo>
                    <a:pt x="236" y="300"/>
                    <a:pt x="214" y="329"/>
                    <a:pt x="187" y="354"/>
                  </a:cubicBezTo>
                  <a:cubicBezTo>
                    <a:pt x="174" y="367"/>
                    <a:pt x="158" y="378"/>
                    <a:pt x="144" y="388"/>
                  </a:cubicBezTo>
                  <a:cubicBezTo>
                    <a:pt x="129" y="398"/>
                    <a:pt x="114" y="407"/>
                    <a:pt x="100" y="416"/>
                  </a:cubicBezTo>
                  <a:cubicBezTo>
                    <a:pt x="86" y="425"/>
                    <a:pt x="74" y="433"/>
                    <a:pt x="64" y="443"/>
                  </a:cubicBezTo>
                  <a:cubicBezTo>
                    <a:pt x="125" y="457"/>
                    <a:pt x="263" y="475"/>
                    <a:pt x="336" y="393"/>
                  </a:cubicBezTo>
                  <a:cubicBezTo>
                    <a:pt x="449" y="265"/>
                    <a:pt x="410" y="0"/>
                    <a:pt x="410" y="0"/>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sp>
        <p:nvSpPr>
          <p:cNvPr id="14" name="مربع نص 13">
            <a:extLst>
              <a:ext uri="{FF2B5EF4-FFF2-40B4-BE49-F238E27FC236}">
                <a16:creationId xmlns:a16="http://schemas.microsoft.com/office/drawing/2014/main" id="{7DD0183D-1BD1-4552-B537-E629522EF1C1}"/>
              </a:ext>
            </a:extLst>
          </p:cNvPr>
          <p:cNvSpPr txBox="1"/>
          <p:nvPr/>
        </p:nvSpPr>
        <p:spPr>
          <a:xfrm>
            <a:off x="8453967" y="2415988"/>
            <a:ext cx="3433233" cy="646331"/>
          </a:xfrm>
          <a:prstGeom prst="rect">
            <a:avLst/>
          </a:prstGeom>
          <a:noFill/>
        </p:spPr>
        <p:txBody>
          <a:bodyPr wrap="square">
            <a:spAutoFit/>
          </a:bodyPr>
          <a:lstStyle/>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تنويع الموردين</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Supplier Diversification)</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ar-EG" dirty="0"/>
          </a:p>
        </p:txBody>
      </p:sp>
      <p:sp>
        <p:nvSpPr>
          <p:cNvPr id="16" name="مربع نص 15">
            <a:extLst>
              <a:ext uri="{FF2B5EF4-FFF2-40B4-BE49-F238E27FC236}">
                <a16:creationId xmlns:a16="http://schemas.microsoft.com/office/drawing/2014/main" id="{9A7217E3-8710-4CD8-9013-18ED6BC438CF}"/>
              </a:ext>
            </a:extLst>
          </p:cNvPr>
          <p:cNvSpPr txBox="1"/>
          <p:nvPr/>
        </p:nvSpPr>
        <p:spPr>
          <a:xfrm>
            <a:off x="5151967" y="4466137"/>
            <a:ext cx="6155266" cy="369332"/>
          </a:xfrm>
          <a:prstGeom prst="rect">
            <a:avLst/>
          </a:prstGeom>
          <a:noFill/>
        </p:spPr>
        <p:txBody>
          <a:bodyPr wrap="square">
            <a:spAutoFit/>
          </a:bodyPr>
          <a:lstStyle/>
          <a:p>
            <a:pPr algn="r"/>
            <a:r>
              <a:rPr lang="ar-SA" sz="1800" dirty="0">
                <a:effectLst/>
                <a:latin typeface="Calibri" panose="020F0502020204030204" pitchFamily="34" charset="0"/>
                <a:ea typeface="Times New Roman" panose="02020603050405020304" pitchFamily="18" charset="0"/>
                <a:cs typeface="Arial" panose="020B0604020202020204" pitchFamily="34" charset="0"/>
              </a:rPr>
              <a:t>بناء علاقات شراكة إستراتيجية</a:t>
            </a:r>
            <a:endParaRPr lang="ar-EG" dirty="0"/>
          </a:p>
        </p:txBody>
      </p:sp>
      <p:sp>
        <p:nvSpPr>
          <p:cNvPr id="18" name="مربع نص 17">
            <a:extLst>
              <a:ext uri="{FF2B5EF4-FFF2-40B4-BE49-F238E27FC236}">
                <a16:creationId xmlns:a16="http://schemas.microsoft.com/office/drawing/2014/main" id="{ABEE60DD-F03C-4B7C-AF5B-26909E03A6EA}"/>
              </a:ext>
            </a:extLst>
          </p:cNvPr>
          <p:cNvSpPr txBox="1"/>
          <p:nvPr/>
        </p:nvSpPr>
        <p:spPr>
          <a:xfrm>
            <a:off x="273001" y="4189612"/>
            <a:ext cx="4381500" cy="709233"/>
          </a:xfrm>
          <a:prstGeom prst="rect">
            <a:avLst/>
          </a:prstGeom>
          <a:noFill/>
        </p:spPr>
        <p:txBody>
          <a:bodyPr wrap="square">
            <a:spAutoFit/>
          </a:bodyPr>
          <a:lstStyle/>
          <a:p>
            <a:pPr algn="ctr" rtl="1">
              <a:lnSpc>
                <a:spcPct val="115000"/>
              </a:lnSpc>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المخزون الاحتياطي وخطط الطوارئ</a:t>
            </a:r>
            <a:endParaRPr lang="ar-EG" sz="1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rtl="1">
              <a:lnSpc>
                <a:spcPct val="115000"/>
              </a:lnSpc>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((Safety Stock &amp; Contingency Plans)</a:t>
            </a:r>
          </a:p>
        </p:txBody>
      </p:sp>
      <p:sp>
        <p:nvSpPr>
          <p:cNvPr id="20" name="مربع نص 19">
            <a:extLst>
              <a:ext uri="{FF2B5EF4-FFF2-40B4-BE49-F238E27FC236}">
                <a16:creationId xmlns:a16="http://schemas.microsoft.com/office/drawing/2014/main" id="{D0D6EBEF-A45C-4AA3-A11B-C65A7A07A741}"/>
              </a:ext>
            </a:extLst>
          </p:cNvPr>
          <p:cNvSpPr txBox="1"/>
          <p:nvPr/>
        </p:nvSpPr>
        <p:spPr>
          <a:xfrm>
            <a:off x="776818" y="2345222"/>
            <a:ext cx="3450166" cy="646331"/>
          </a:xfrm>
          <a:prstGeom prst="rect">
            <a:avLst/>
          </a:prstGeom>
          <a:noFill/>
        </p:spPr>
        <p:txBody>
          <a:bodyPr wrap="square">
            <a:spAutoFit/>
          </a:bodyPr>
          <a:lstStyle/>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التنبؤ المبكر</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Early Warning Systems)</a:t>
            </a:r>
            <a:r>
              <a:rPr lang="ar-EG" sz="1800" dirty="0">
                <a:effectLst/>
                <a:latin typeface="Calibri" panose="020F0502020204030204" pitchFamily="34" charset="0"/>
                <a:ea typeface="Times New Roman" panose="02020603050405020304" pitchFamily="18" charset="0"/>
                <a:cs typeface="Arial" panose="020B0604020202020204" pitchFamily="34" charset="0"/>
              </a:rPr>
              <a:t>))</a:t>
            </a:r>
            <a:endParaRPr lang="ar-EG" dirty="0"/>
          </a:p>
        </p:txBody>
      </p:sp>
      <p:sp>
        <p:nvSpPr>
          <p:cNvPr id="2" name="مربع نص 1">
            <a:extLst>
              <a:ext uri="{FF2B5EF4-FFF2-40B4-BE49-F238E27FC236}">
                <a16:creationId xmlns:a16="http://schemas.microsoft.com/office/drawing/2014/main" id="{092EDCAB-0C97-E425-BBA2-FFA21D7D6708}"/>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29346443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57C2019D-9E52-4566-8A4E-AF4E68B67CC7}"/>
              </a:ext>
            </a:extLst>
          </p:cNvPr>
          <p:cNvSpPr txBox="1"/>
          <p:nvPr/>
        </p:nvSpPr>
        <p:spPr>
          <a:xfrm>
            <a:off x="3018367" y="412846"/>
            <a:ext cx="6155266" cy="547586"/>
          </a:xfrm>
          <a:prstGeom prst="rect">
            <a:avLst/>
          </a:prstGeom>
          <a:noFill/>
        </p:spPr>
        <p:txBody>
          <a:bodyPr wrap="square">
            <a:spAutoFit/>
          </a:bodyPr>
          <a:lstStyle/>
          <a:p>
            <a:pPr algn="ctr" rtl="1">
              <a:lnSpc>
                <a:spcPct val="115000"/>
              </a:lnSpc>
              <a:spcBef>
                <a:spcPts val="800"/>
              </a:spcBef>
              <a:spcAft>
                <a:spcPts val="400"/>
              </a:spcAft>
            </a:pPr>
            <a:r>
              <a:rPr lang="ar-SA" sz="2800" b="1" dirty="0">
                <a:solidFill>
                  <a:srgbClr val="17848A"/>
                </a:solidFill>
                <a:effectLst/>
                <a:latin typeface="Cambria" panose="02040503050406030204" pitchFamily="18" charset="0"/>
                <a:ea typeface="Times New Roman" panose="02020603050405020304" pitchFamily="18" charset="0"/>
                <a:cs typeface="Times New Roman" panose="02020603050405020304" pitchFamily="18" charset="0"/>
              </a:rPr>
              <a:t>ثانيًا: مواجهة الأزمات (</a:t>
            </a:r>
            <a:r>
              <a:rPr lang="en-US" sz="2800" b="1" dirty="0">
                <a:solidFill>
                  <a:srgbClr val="17848A"/>
                </a:solidFill>
                <a:effectLst/>
                <a:latin typeface="Cambria" panose="02040503050406030204" pitchFamily="18" charset="0"/>
                <a:ea typeface="Times New Roman" panose="02020603050405020304" pitchFamily="18" charset="0"/>
                <a:cs typeface="Times New Roman" panose="02020603050405020304" pitchFamily="18" charset="0"/>
              </a:rPr>
              <a:t>((Crisis Response)</a:t>
            </a:r>
            <a:endParaRPr lang="en-US" sz="3200" b="1" dirty="0">
              <a:solidFill>
                <a:srgbClr val="17848A"/>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grpSp>
        <p:nvGrpSpPr>
          <p:cNvPr id="7" name="Group 2">
            <a:extLst>
              <a:ext uri="{FF2B5EF4-FFF2-40B4-BE49-F238E27FC236}">
                <a16:creationId xmlns:a16="http://schemas.microsoft.com/office/drawing/2014/main" id="{0FDB3674-6916-4D0D-96F0-E8A07BA576D9}"/>
              </a:ext>
            </a:extLst>
          </p:cNvPr>
          <p:cNvGrpSpPr/>
          <p:nvPr/>
        </p:nvGrpSpPr>
        <p:grpSpPr>
          <a:xfrm>
            <a:off x="988324" y="2187147"/>
            <a:ext cx="10673531" cy="2779739"/>
            <a:chOff x="66909" y="2313823"/>
            <a:chExt cx="12587801" cy="3458659"/>
          </a:xfrm>
        </p:grpSpPr>
        <p:grpSp>
          <p:nvGrpSpPr>
            <p:cNvPr id="8" name="Group 3">
              <a:extLst>
                <a:ext uri="{FF2B5EF4-FFF2-40B4-BE49-F238E27FC236}">
                  <a16:creationId xmlns:a16="http://schemas.microsoft.com/office/drawing/2014/main" id="{80500D52-2076-4CB5-B2B0-08B162D75D77}"/>
                </a:ext>
              </a:extLst>
            </p:cNvPr>
            <p:cNvGrpSpPr/>
            <p:nvPr/>
          </p:nvGrpSpPr>
          <p:grpSpPr>
            <a:xfrm>
              <a:off x="4366670" y="2313823"/>
              <a:ext cx="3458659" cy="3458659"/>
              <a:chOff x="2231235" y="1885950"/>
              <a:chExt cx="2400300" cy="2400300"/>
            </a:xfrm>
          </p:grpSpPr>
          <p:grpSp>
            <p:nvGrpSpPr>
              <p:cNvPr id="13" name="Group 8">
                <a:extLst>
                  <a:ext uri="{FF2B5EF4-FFF2-40B4-BE49-F238E27FC236}">
                    <a16:creationId xmlns:a16="http://schemas.microsoft.com/office/drawing/2014/main" id="{378521C3-FF93-4DA7-9B9A-D04B231E2FC8}"/>
                  </a:ext>
                </a:extLst>
              </p:cNvPr>
              <p:cNvGrpSpPr/>
              <p:nvPr/>
            </p:nvGrpSpPr>
            <p:grpSpPr>
              <a:xfrm>
                <a:off x="2454959" y="2114550"/>
                <a:ext cx="1953526" cy="1952852"/>
                <a:chOff x="1365098" y="1657350"/>
                <a:chExt cx="2604701" cy="2603802"/>
              </a:xfrm>
            </p:grpSpPr>
            <p:sp>
              <p:nvSpPr>
                <p:cNvPr id="23" name="Right Arrow 18">
                  <a:extLst>
                    <a:ext uri="{FF2B5EF4-FFF2-40B4-BE49-F238E27FC236}">
                      <a16:creationId xmlns:a16="http://schemas.microsoft.com/office/drawing/2014/main" id="{2A8C3005-C303-4A3E-AF01-7E9357BE0937}"/>
                    </a:ext>
                  </a:extLst>
                </p:cNvPr>
                <p:cNvSpPr/>
                <p:nvPr/>
              </p:nvSpPr>
              <p:spPr>
                <a:xfrm rot="8035565">
                  <a:off x="3047471" y="2320553"/>
                  <a:ext cx="304800" cy="304800"/>
                </a:xfrm>
                <a:prstGeom prst="rightArrow">
                  <a:avLst/>
                </a:prstGeom>
                <a:solidFill>
                  <a:srgbClr val="9EA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4" name="Right Arrow 19">
                  <a:extLst>
                    <a:ext uri="{FF2B5EF4-FFF2-40B4-BE49-F238E27FC236}">
                      <a16:creationId xmlns:a16="http://schemas.microsoft.com/office/drawing/2014/main" id="{801EBACB-ACD1-40AC-9721-FAA6B56EA4C1}"/>
                    </a:ext>
                  </a:extLst>
                </p:cNvPr>
                <p:cNvSpPr/>
                <p:nvPr/>
              </p:nvSpPr>
              <p:spPr>
                <a:xfrm rot="2490449">
                  <a:off x="2004092" y="2305862"/>
                  <a:ext cx="304800" cy="304800"/>
                </a:xfrm>
                <a:prstGeom prst="rightArrow">
                  <a:avLst/>
                </a:prstGeom>
                <a:solidFill>
                  <a:srgbClr val="118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5" name="Right Arrow 20">
                  <a:extLst>
                    <a:ext uri="{FF2B5EF4-FFF2-40B4-BE49-F238E27FC236}">
                      <a16:creationId xmlns:a16="http://schemas.microsoft.com/office/drawing/2014/main" id="{32594C7F-A2F2-4A37-94D2-4F5C91D225AA}"/>
                    </a:ext>
                  </a:extLst>
                </p:cNvPr>
                <p:cNvSpPr/>
                <p:nvPr/>
              </p:nvSpPr>
              <p:spPr>
                <a:xfrm rot="18917440">
                  <a:off x="2003695" y="3306383"/>
                  <a:ext cx="304800" cy="304800"/>
                </a:xfrm>
                <a:prstGeom prst="rightArrow">
                  <a:avLst/>
                </a:prstGeom>
                <a:solidFill>
                  <a:srgbClr val="9EA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 name="Right Arrow 21">
                  <a:extLst>
                    <a:ext uri="{FF2B5EF4-FFF2-40B4-BE49-F238E27FC236}">
                      <a16:creationId xmlns:a16="http://schemas.microsoft.com/office/drawing/2014/main" id="{EC87601C-5824-466E-B9EF-B07839DDD01C}"/>
                    </a:ext>
                  </a:extLst>
                </p:cNvPr>
                <p:cNvSpPr/>
                <p:nvPr/>
              </p:nvSpPr>
              <p:spPr>
                <a:xfrm rot="13329968">
                  <a:off x="3058617" y="3288957"/>
                  <a:ext cx="304800" cy="304800"/>
                </a:xfrm>
                <a:prstGeom prst="rightArrow">
                  <a:avLst/>
                </a:prstGeom>
                <a:solidFill>
                  <a:srgbClr val="118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nvGrpSpPr>
                <p:cNvPr id="27" name="Group 22">
                  <a:extLst>
                    <a:ext uri="{FF2B5EF4-FFF2-40B4-BE49-F238E27FC236}">
                      <a16:creationId xmlns:a16="http://schemas.microsoft.com/office/drawing/2014/main" id="{E47D98BE-E199-4A71-AA6C-3931838441C6}"/>
                    </a:ext>
                  </a:extLst>
                </p:cNvPr>
                <p:cNvGrpSpPr/>
                <p:nvPr/>
              </p:nvGrpSpPr>
              <p:grpSpPr>
                <a:xfrm>
                  <a:off x="1365098" y="1657350"/>
                  <a:ext cx="2604701" cy="2603802"/>
                  <a:chOff x="2965298" y="1328882"/>
                  <a:chExt cx="3214511" cy="3213402"/>
                </a:xfrm>
              </p:grpSpPr>
              <p:sp>
                <p:nvSpPr>
                  <p:cNvPr id="28" name="Block Arc 23">
                    <a:extLst>
                      <a:ext uri="{FF2B5EF4-FFF2-40B4-BE49-F238E27FC236}">
                        <a16:creationId xmlns:a16="http://schemas.microsoft.com/office/drawing/2014/main" id="{636CFC76-3E4C-4B8E-9ED1-3C78D7159903}"/>
                      </a:ext>
                    </a:extLst>
                  </p:cNvPr>
                  <p:cNvSpPr/>
                  <p:nvPr/>
                </p:nvSpPr>
                <p:spPr>
                  <a:xfrm>
                    <a:off x="2966405" y="1328882"/>
                    <a:ext cx="3213404" cy="3213402"/>
                  </a:xfrm>
                  <a:prstGeom prst="blockArc">
                    <a:avLst>
                      <a:gd name="adj1" fmla="val 5400000"/>
                      <a:gd name="adj2" fmla="val 10800007"/>
                      <a:gd name="adj3" fmla="val 17240"/>
                    </a:avLst>
                  </a:prstGeom>
                  <a:solidFill>
                    <a:srgbClr val="A97C39"/>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ar-EG" dirty="0"/>
                  </a:p>
                </p:txBody>
              </p:sp>
              <p:sp>
                <p:nvSpPr>
                  <p:cNvPr id="29" name="Block Arc 24">
                    <a:extLst>
                      <a:ext uri="{FF2B5EF4-FFF2-40B4-BE49-F238E27FC236}">
                        <a16:creationId xmlns:a16="http://schemas.microsoft.com/office/drawing/2014/main" id="{9F697156-A5EC-4D52-8DCB-09CE1735C02E}"/>
                      </a:ext>
                    </a:extLst>
                  </p:cNvPr>
                  <p:cNvSpPr/>
                  <p:nvPr/>
                </p:nvSpPr>
                <p:spPr>
                  <a:xfrm>
                    <a:off x="2965298" y="1328882"/>
                    <a:ext cx="3213404" cy="3213402"/>
                  </a:xfrm>
                  <a:prstGeom prst="blockArc">
                    <a:avLst>
                      <a:gd name="adj1" fmla="val 0"/>
                      <a:gd name="adj2" fmla="val 5410356"/>
                      <a:gd name="adj3" fmla="val 17190"/>
                    </a:avLst>
                  </a:prstGeom>
                  <a:solidFill>
                    <a:srgbClr val="118297"/>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en-US"/>
                  </a:p>
                </p:txBody>
              </p:sp>
              <p:sp>
                <p:nvSpPr>
                  <p:cNvPr id="30" name="Block Arc 25">
                    <a:extLst>
                      <a:ext uri="{FF2B5EF4-FFF2-40B4-BE49-F238E27FC236}">
                        <a16:creationId xmlns:a16="http://schemas.microsoft.com/office/drawing/2014/main" id="{A02644C3-3EA6-42C5-B1D8-FD677519A8B8}"/>
                      </a:ext>
                    </a:extLst>
                  </p:cNvPr>
                  <p:cNvSpPr/>
                  <p:nvPr/>
                </p:nvSpPr>
                <p:spPr>
                  <a:xfrm>
                    <a:off x="2965298" y="1328882"/>
                    <a:ext cx="3213404" cy="3213402"/>
                  </a:xfrm>
                  <a:prstGeom prst="blockArc">
                    <a:avLst>
                      <a:gd name="adj1" fmla="val 10800000"/>
                      <a:gd name="adj2" fmla="val 16200016"/>
                      <a:gd name="adj3" fmla="val 17141"/>
                    </a:avLst>
                  </a:prstGeom>
                  <a:solidFill>
                    <a:srgbClr val="118297"/>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en-US"/>
                  </a:p>
                </p:txBody>
              </p:sp>
              <p:sp>
                <p:nvSpPr>
                  <p:cNvPr id="31" name="Block Arc 26">
                    <a:extLst>
                      <a:ext uri="{FF2B5EF4-FFF2-40B4-BE49-F238E27FC236}">
                        <a16:creationId xmlns:a16="http://schemas.microsoft.com/office/drawing/2014/main" id="{ABDB5F67-2EA6-4100-A08D-21BA882665F1}"/>
                      </a:ext>
                    </a:extLst>
                  </p:cNvPr>
                  <p:cNvSpPr/>
                  <p:nvPr/>
                </p:nvSpPr>
                <p:spPr>
                  <a:xfrm>
                    <a:off x="2966405" y="1328882"/>
                    <a:ext cx="3213404" cy="3213402"/>
                  </a:xfrm>
                  <a:prstGeom prst="blockArc">
                    <a:avLst>
                      <a:gd name="adj1" fmla="val 16200000"/>
                      <a:gd name="adj2" fmla="val 3"/>
                      <a:gd name="adj3" fmla="val 17191"/>
                    </a:avLst>
                  </a:prstGeom>
                  <a:solidFill>
                    <a:srgbClr val="A97C39"/>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en-US"/>
                  </a:p>
                </p:txBody>
              </p:sp>
            </p:grpSp>
          </p:grpSp>
          <p:sp>
            <p:nvSpPr>
              <p:cNvPr id="14" name="Oval 9">
                <a:extLst>
                  <a:ext uri="{FF2B5EF4-FFF2-40B4-BE49-F238E27FC236}">
                    <a16:creationId xmlns:a16="http://schemas.microsoft.com/office/drawing/2014/main" id="{45805D8F-3D78-4CB6-A89A-BF3049648483}"/>
                  </a:ext>
                </a:extLst>
              </p:cNvPr>
              <p:cNvSpPr/>
              <p:nvPr/>
            </p:nvSpPr>
            <p:spPr>
              <a:xfrm>
                <a:off x="2231235" y="1885950"/>
                <a:ext cx="2400300" cy="2400300"/>
              </a:xfrm>
              <a:prstGeom prst="ellipse">
                <a:avLst/>
              </a:prstGeom>
              <a:no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5" name="Oval 10">
                <a:extLst>
                  <a:ext uri="{FF2B5EF4-FFF2-40B4-BE49-F238E27FC236}">
                    <a16:creationId xmlns:a16="http://schemas.microsoft.com/office/drawing/2014/main" id="{98314A37-9BA6-4EB6-BF21-9FAA0C29D50B}"/>
                  </a:ext>
                </a:extLst>
              </p:cNvPr>
              <p:cNvSpPr/>
              <p:nvPr/>
            </p:nvSpPr>
            <p:spPr>
              <a:xfrm>
                <a:off x="2274747" y="1928164"/>
                <a:ext cx="533832" cy="533832"/>
              </a:xfrm>
              <a:prstGeom prst="ellipse">
                <a:avLst/>
              </a:prstGeom>
              <a:solidFill>
                <a:srgbClr val="118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6" name="Oval 11">
                <a:extLst>
                  <a:ext uri="{FF2B5EF4-FFF2-40B4-BE49-F238E27FC236}">
                    <a16:creationId xmlns:a16="http://schemas.microsoft.com/office/drawing/2014/main" id="{9079B0F8-EAFB-4793-A5AD-D3678831464A}"/>
                  </a:ext>
                </a:extLst>
              </p:cNvPr>
              <p:cNvSpPr/>
              <p:nvPr/>
            </p:nvSpPr>
            <p:spPr>
              <a:xfrm>
                <a:off x="4076272" y="1941152"/>
                <a:ext cx="533832" cy="533832"/>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7" name="Oval 12">
                <a:extLst>
                  <a:ext uri="{FF2B5EF4-FFF2-40B4-BE49-F238E27FC236}">
                    <a16:creationId xmlns:a16="http://schemas.microsoft.com/office/drawing/2014/main" id="{389888D4-8AFA-4D00-8F76-63CBA2EF5B0E}"/>
                  </a:ext>
                </a:extLst>
              </p:cNvPr>
              <p:cNvSpPr/>
              <p:nvPr/>
            </p:nvSpPr>
            <p:spPr>
              <a:xfrm>
                <a:off x="4076272" y="3712802"/>
                <a:ext cx="533832" cy="533832"/>
              </a:xfrm>
              <a:prstGeom prst="ellipse">
                <a:avLst/>
              </a:prstGeom>
              <a:solidFill>
                <a:srgbClr val="118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8" name="Oval 13">
                <a:extLst>
                  <a:ext uri="{FF2B5EF4-FFF2-40B4-BE49-F238E27FC236}">
                    <a16:creationId xmlns:a16="http://schemas.microsoft.com/office/drawing/2014/main" id="{3582A5A1-8C71-4A48-A9A5-3346C42D9D9E}"/>
                  </a:ext>
                </a:extLst>
              </p:cNvPr>
              <p:cNvSpPr/>
              <p:nvPr/>
            </p:nvSpPr>
            <p:spPr>
              <a:xfrm>
                <a:off x="2274747" y="3730987"/>
                <a:ext cx="533832" cy="533832"/>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9" name="Freeform 157">
                <a:extLst>
                  <a:ext uri="{FF2B5EF4-FFF2-40B4-BE49-F238E27FC236}">
                    <a16:creationId xmlns:a16="http://schemas.microsoft.com/office/drawing/2014/main" id="{45134484-7E62-4CAB-B0C7-FAEF200055EF}"/>
                  </a:ext>
                </a:extLst>
              </p:cNvPr>
              <p:cNvSpPr>
                <a:spLocks noChangeArrowheads="1"/>
              </p:cNvSpPr>
              <p:nvPr/>
            </p:nvSpPr>
            <p:spPr bwMode="auto">
              <a:xfrm>
                <a:off x="2382659" y="3843455"/>
                <a:ext cx="318009" cy="308897"/>
              </a:xfrm>
              <a:custGeom>
                <a:avLst/>
                <a:gdLst>
                  <a:gd name="T0" fmla="*/ 309 w 634"/>
                  <a:gd name="T1" fmla="*/ 88 h 619"/>
                  <a:gd name="T2" fmla="*/ 309 w 634"/>
                  <a:gd name="T3" fmla="*/ 88 h 619"/>
                  <a:gd name="T4" fmla="*/ 176 w 634"/>
                  <a:gd name="T5" fmla="*/ 235 h 619"/>
                  <a:gd name="T6" fmla="*/ 309 w 634"/>
                  <a:gd name="T7" fmla="*/ 367 h 619"/>
                  <a:gd name="T8" fmla="*/ 456 w 634"/>
                  <a:gd name="T9" fmla="*/ 235 h 619"/>
                  <a:gd name="T10" fmla="*/ 309 w 634"/>
                  <a:gd name="T11" fmla="*/ 88 h 619"/>
                  <a:gd name="T12" fmla="*/ 309 w 634"/>
                  <a:gd name="T13" fmla="*/ 323 h 619"/>
                  <a:gd name="T14" fmla="*/ 309 w 634"/>
                  <a:gd name="T15" fmla="*/ 323 h 619"/>
                  <a:gd name="T16" fmla="*/ 221 w 634"/>
                  <a:gd name="T17" fmla="*/ 235 h 619"/>
                  <a:gd name="T18" fmla="*/ 309 w 634"/>
                  <a:gd name="T19" fmla="*/ 132 h 619"/>
                  <a:gd name="T20" fmla="*/ 412 w 634"/>
                  <a:gd name="T21" fmla="*/ 235 h 619"/>
                  <a:gd name="T22" fmla="*/ 309 w 634"/>
                  <a:gd name="T23" fmla="*/ 323 h 619"/>
                  <a:gd name="T24" fmla="*/ 530 w 634"/>
                  <a:gd name="T25" fmla="*/ 338 h 619"/>
                  <a:gd name="T26" fmla="*/ 530 w 634"/>
                  <a:gd name="T27" fmla="*/ 338 h 619"/>
                  <a:gd name="T28" fmla="*/ 559 w 634"/>
                  <a:gd name="T29" fmla="*/ 235 h 619"/>
                  <a:gd name="T30" fmla="*/ 309 w 634"/>
                  <a:gd name="T31" fmla="*/ 0 h 619"/>
                  <a:gd name="T32" fmla="*/ 73 w 634"/>
                  <a:gd name="T33" fmla="*/ 235 h 619"/>
                  <a:gd name="T34" fmla="*/ 103 w 634"/>
                  <a:gd name="T35" fmla="*/ 338 h 619"/>
                  <a:gd name="T36" fmla="*/ 0 w 634"/>
                  <a:gd name="T37" fmla="*/ 500 h 619"/>
                  <a:gd name="T38" fmla="*/ 117 w 634"/>
                  <a:gd name="T39" fmla="*/ 530 h 619"/>
                  <a:gd name="T40" fmla="*/ 206 w 634"/>
                  <a:gd name="T41" fmla="*/ 618 h 619"/>
                  <a:gd name="T42" fmla="*/ 294 w 634"/>
                  <a:gd name="T43" fmla="*/ 471 h 619"/>
                  <a:gd name="T44" fmla="*/ 309 w 634"/>
                  <a:gd name="T45" fmla="*/ 471 h 619"/>
                  <a:gd name="T46" fmla="*/ 324 w 634"/>
                  <a:gd name="T47" fmla="*/ 471 h 619"/>
                  <a:gd name="T48" fmla="*/ 412 w 634"/>
                  <a:gd name="T49" fmla="*/ 618 h 619"/>
                  <a:gd name="T50" fmla="*/ 500 w 634"/>
                  <a:gd name="T51" fmla="*/ 530 h 619"/>
                  <a:gd name="T52" fmla="*/ 633 w 634"/>
                  <a:gd name="T53" fmla="*/ 500 h 619"/>
                  <a:gd name="T54" fmla="*/ 530 w 634"/>
                  <a:gd name="T55" fmla="*/ 338 h 619"/>
                  <a:gd name="T56" fmla="*/ 206 w 634"/>
                  <a:gd name="T57" fmla="*/ 544 h 619"/>
                  <a:gd name="T58" fmla="*/ 206 w 634"/>
                  <a:gd name="T59" fmla="*/ 544 h 619"/>
                  <a:gd name="T60" fmla="*/ 147 w 634"/>
                  <a:gd name="T61" fmla="*/ 500 h 619"/>
                  <a:gd name="T62" fmla="*/ 58 w 634"/>
                  <a:gd name="T63" fmla="*/ 471 h 619"/>
                  <a:gd name="T64" fmla="*/ 117 w 634"/>
                  <a:gd name="T65" fmla="*/ 382 h 619"/>
                  <a:gd name="T66" fmla="*/ 250 w 634"/>
                  <a:gd name="T67" fmla="*/ 456 h 619"/>
                  <a:gd name="T68" fmla="*/ 206 w 634"/>
                  <a:gd name="T69" fmla="*/ 544 h 619"/>
                  <a:gd name="T70" fmla="*/ 309 w 634"/>
                  <a:gd name="T71" fmla="*/ 426 h 619"/>
                  <a:gd name="T72" fmla="*/ 309 w 634"/>
                  <a:gd name="T73" fmla="*/ 426 h 619"/>
                  <a:gd name="T74" fmla="*/ 117 w 634"/>
                  <a:gd name="T75" fmla="*/ 235 h 619"/>
                  <a:gd name="T76" fmla="*/ 309 w 634"/>
                  <a:gd name="T77" fmla="*/ 29 h 619"/>
                  <a:gd name="T78" fmla="*/ 515 w 634"/>
                  <a:gd name="T79" fmla="*/ 235 h 619"/>
                  <a:gd name="T80" fmla="*/ 309 w 634"/>
                  <a:gd name="T81" fmla="*/ 426 h 619"/>
                  <a:gd name="T82" fmla="*/ 485 w 634"/>
                  <a:gd name="T83" fmla="*/ 500 h 619"/>
                  <a:gd name="T84" fmla="*/ 485 w 634"/>
                  <a:gd name="T85" fmla="*/ 500 h 619"/>
                  <a:gd name="T86" fmla="*/ 426 w 634"/>
                  <a:gd name="T87" fmla="*/ 544 h 619"/>
                  <a:gd name="T88" fmla="*/ 368 w 634"/>
                  <a:gd name="T89" fmla="*/ 456 h 619"/>
                  <a:gd name="T90" fmla="*/ 500 w 634"/>
                  <a:gd name="T91" fmla="*/ 382 h 619"/>
                  <a:gd name="T92" fmla="*/ 559 w 634"/>
                  <a:gd name="T93" fmla="*/ 471 h 619"/>
                  <a:gd name="T94" fmla="*/ 485 w 634"/>
                  <a:gd name="T95" fmla="*/ 50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chemeClr val="bg1"/>
              </a:solidFill>
              <a:ln>
                <a:noFill/>
              </a:ln>
              <a:effectLst/>
            </p:spPr>
            <p:txBody>
              <a:bodyPr wrap="none" anchor="ctr"/>
              <a:lstStyle/>
              <a:p>
                <a:pPr>
                  <a:defRPr/>
                </a:pPr>
                <a:endParaRPr lang="en-US" sz="1350" dirty="0">
                  <a:latin typeface="Lato Light"/>
                </a:endParaRPr>
              </a:p>
            </p:txBody>
          </p:sp>
          <p:sp>
            <p:nvSpPr>
              <p:cNvPr id="20" name="Freeform 159">
                <a:extLst>
                  <a:ext uri="{FF2B5EF4-FFF2-40B4-BE49-F238E27FC236}">
                    <a16:creationId xmlns:a16="http://schemas.microsoft.com/office/drawing/2014/main" id="{0941D3A5-95FF-490C-A635-497C93903E09}"/>
                  </a:ext>
                </a:extLst>
              </p:cNvPr>
              <p:cNvSpPr>
                <a:spLocks noChangeArrowheads="1"/>
              </p:cNvSpPr>
              <p:nvPr/>
            </p:nvSpPr>
            <p:spPr bwMode="auto">
              <a:xfrm>
                <a:off x="4184183" y="3825269"/>
                <a:ext cx="318009" cy="308897"/>
              </a:xfrm>
              <a:custGeom>
                <a:avLst/>
                <a:gdLst>
                  <a:gd name="T0" fmla="*/ 177 w 634"/>
                  <a:gd name="T1" fmla="*/ 191 h 619"/>
                  <a:gd name="T2" fmla="*/ 177 w 634"/>
                  <a:gd name="T3" fmla="*/ 191 h 619"/>
                  <a:gd name="T4" fmla="*/ 162 w 634"/>
                  <a:gd name="T5" fmla="*/ 205 h 619"/>
                  <a:gd name="T6" fmla="*/ 162 w 634"/>
                  <a:gd name="T7" fmla="*/ 412 h 619"/>
                  <a:gd name="T8" fmla="*/ 177 w 634"/>
                  <a:gd name="T9" fmla="*/ 426 h 619"/>
                  <a:gd name="T10" fmla="*/ 207 w 634"/>
                  <a:gd name="T11" fmla="*/ 412 h 619"/>
                  <a:gd name="T12" fmla="*/ 207 w 634"/>
                  <a:gd name="T13" fmla="*/ 205 h 619"/>
                  <a:gd name="T14" fmla="*/ 177 w 634"/>
                  <a:gd name="T15" fmla="*/ 191 h 619"/>
                  <a:gd name="T16" fmla="*/ 339 w 634"/>
                  <a:gd name="T17" fmla="*/ 250 h 619"/>
                  <a:gd name="T18" fmla="*/ 339 w 634"/>
                  <a:gd name="T19" fmla="*/ 250 h 619"/>
                  <a:gd name="T20" fmla="*/ 324 w 634"/>
                  <a:gd name="T21" fmla="*/ 264 h 619"/>
                  <a:gd name="T22" fmla="*/ 324 w 634"/>
                  <a:gd name="T23" fmla="*/ 382 h 619"/>
                  <a:gd name="T24" fmla="*/ 339 w 634"/>
                  <a:gd name="T25" fmla="*/ 412 h 619"/>
                  <a:gd name="T26" fmla="*/ 354 w 634"/>
                  <a:gd name="T27" fmla="*/ 382 h 619"/>
                  <a:gd name="T28" fmla="*/ 354 w 634"/>
                  <a:gd name="T29" fmla="*/ 264 h 619"/>
                  <a:gd name="T30" fmla="*/ 339 w 634"/>
                  <a:gd name="T31" fmla="*/ 250 h 619"/>
                  <a:gd name="T32" fmla="*/ 471 w 634"/>
                  <a:gd name="T33" fmla="*/ 0 h 619"/>
                  <a:gd name="T34" fmla="*/ 471 w 634"/>
                  <a:gd name="T35" fmla="*/ 0 h 619"/>
                  <a:gd name="T36" fmla="*/ 324 w 634"/>
                  <a:gd name="T37" fmla="*/ 117 h 619"/>
                  <a:gd name="T38" fmla="*/ 162 w 634"/>
                  <a:gd name="T39" fmla="*/ 58 h 619"/>
                  <a:gd name="T40" fmla="*/ 0 w 634"/>
                  <a:gd name="T41" fmla="*/ 147 h 619"/>
                  <a:gd name="T42" fmla="*/ 0 w 634"/>
                  <a:gd name="T43" fmla="*/ 618 h 619"/>
                  <a:gd name="T44" fmla="*/ 162 w 634"/>
                  <a:gd name="T45" fmla="*/ 530 h 619"/>
                  <a:gd name="T46" fmla="*/ 324 w 634"/>
                  <a:gd name="T47" fmla="*/ 588 h 619"/>
                  <a:gd name="T48" fmla="*/ 471 w 634"/>
                  <a:gd name="T49" fmla="*/ 471 h 619"/>
                  <a:gd name="T50" fmla="*/ 633 w 634"/>
                  <a:gd name="T51" fmla="*/ 588 h 619"/>
                  <a:gd name="T52" fmla="*/ 633 w 634"/>
                  <a:gd name="T53" fmla="*/ 117 h 619"/>
                  <a:gd name="T54" fmla="*/ 471 w 634"/>
                  <a:gd name="T55" fmla="*/ 0 h 619"/>
                  <a:gd name="T56" fmla="*/ 589 w 634"/>
                  <a:gd name="T57" fmla="*/ 515 h 619"/>
                  <a:gd name="T58" fmla="*/ 589 w 634"/>
                  <a:gd name="T59" fmla="*/ 515 h 619"/>
                  <a:gd name="T60" fmla="*/ 471 w 634"/>
                  <a:gd name="T61" fmla="*/ 426 h 619"/>
                  <a:gd name="T62" fmla="*/ 324 w 634"/>
                  <a:gd name="T63" fmla="*/ 544 h 619"/>
                  <a:gd name="T64" fmla="*/ 162 w 634"/>
                  <a:gd name="T65" fmla="*/ 485 h 619"/>
                  <a:gd name="T66" fmla="*/ 44 w 634"/>
                  <a:gd name="T67" fmla="*/ 559 h 619"/>
                  <a:gd name="T68" fmla="*/ 44 w 634"/>
                  <a:gd name="T69" fmla="*/ 162 h 619"/>
                  <a:gd name="T70" fmla="*/ 162 w 634"/>
                  <a:gd name="T71" fmla="*/ 88 h 619"/>
                  <a:gd name="T72" fmla="*/ 324 w 634"/>
                  <a:gd name="T73" fmla="*/ 147 h 619"/>
                  <a:gd name="T74" fmla="*/ 471 w 634"/>
                  <a:gd name="T75" fmla="*/ 29 h 619"/>
                  <a:gd name="T76" fmla="*/ 589 w 634"/>
                  <a:gd name="T77" fmla="*/ 117 h 619"/>
                  <a:gd name="T78" fmla="*/ 589 w 634"/>
                  <a:gd name="T79" fmla="*/ 515 h 619"/>
                  <a:gd name="T80" fmla="*/ 471 w 634"/>
                  <a:gd name="T81" fmla="*/ 323 h 619"/>
                  <a:gd name="T82" fmla="*/ 471 w 634"/>
                  <a:gd name="T83" fmla="*/ 323 h 619"/>
                  <a:gd name="T84" fmla="*/ 501 w 634"/>
                  <a:gd name="T85" fmla="*/ 353 h 619"/>
                  <a:gd name="T86" fmla="*/ 516 w 634"/>
                  <a:gd name="T87" fmla="*/ 323 h 619"/>
                  <a:gd name="T88" fmla="*/ 516 w 634"/>
                  <a:gd name="T89" fmla="*/ 176 h 619"/>
                  <a:gd name="T90" fmla="*/ 501 w 634"/>
                  <a:gd name="T91" fmla="*/ 147 h 619"/>
                  <a:gd name="T92" fmla="*/ 471 w 634"/>
                  <a:gd name="T93" fmla="*/ 176 h 619"/>
                  <a:gd name="T94" fmla="*/ 471 w 634"/>
                  <a:gd name="T95" fmla="*/ 323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bg1"/>
              </a:solidFill>
              <a:ln>
                <a:noFill/>
              </a:ln>
              <a:effectLst/>
            </p:spPr>
            <p:txBody>
              <a:bodyPr wrap="none" anchor="ctr"/>
              <a:lstStyle/>
              <a:p>
                <a:pPr>
                  <a:defRPr/>
                </a:pPr>
                <a:endParaRPr lang="en-US" sz="1350" dirty="0">
                  <a:latin typeface="Lato Light"/>
                </a:endParaRPr>
              </a:p>
            </p:txBody>
          </p:sp>
          <p:sp>
            <p:nvSpPr>
              <p:cNvPr id="21" name="Freeform 160">
                <a:extLst>
                  <a:ext uri="{FF2B5EF4-FFF2-40B4-BE49-F238E27FC236}">
                    <a16:creationId xmlns:a16="http://schemas.microsoft.com/office/drawing/2014/main" id="{356E2CDE-337C-478A-97A7-2F6CCDA3EF36}"/>
                  </a:ext>
                </a:extLst>
              </p:cNvPr>
              <p:cNvSpPr>
                <a:spLocks noChangeArrowheads="1"/>
              </p:cNvSpPr>
              <p:nvPr/>
            </p:nvSpPr>
            <p:spPr bwMode="auto">
              <a:xfrm>
                <a:off x="4214514" y="2053619"/>
                <a:ext cx="257348" cy="308897"/>
              </a:xfrm>
              <a:custGeom>
                <a:avLst/>
                <a:gdLst>
                  <a:gd name="T0" fmla="*/ 501 w 517"/>
                  <a:gd name="T1" fmla="*/ 235 h 619"/>
                  <a:gd name="T2" fmla="*/ 501 w 517"/>
                  <a:gd name="T3" fmla="*/ 235 h 619"/>
                  <a:gd name="T4" fmla="*/ 442 w 517"/>
                  <a:gd name="T5" fmla="*/ 117 h 619"/>
                  <a:gd name="T6" fmla="*/ 427 w 517"/>
                  <a:gd name="T7" fmla="*/ 117 h 619"/>
                  <a:gd name="T8" fmla="*/ 309 w 517"/>
                  <a:gd name="T9" fmla="*/ 117 h 619"/>
                  <a:gd name="T10" fmla="*/ 309 w 517"/>
                  <a:gd name="T11" fmla="*/ 73 h 619"/>
                  <a:gd name="T12" fmla="*/ 236 w 517"/>
                  <a:gd name="T13" fmla="*/ 0 h 619"/>
                  <a:gd name="T14" fmla="*/ 192 w 517"/>
                  <a:gd name="T15" fmla="*/ 0 h 619"/>
                  <a:gd name="T16" fmla="*/ 118 w 517"/>
                  <a:gd name="T17" fmla="*/ 73 h 619"/>
                  <a:gd name="T18" fmla="*/ 118 w 517"/>
                  <a:gd name="T19" fmla="*/ 117 h 619"/>
                  <a:gd name="T20" fmla="*/ 45 w 517"/>
                  <a:gd name="T21" fmla="*/ 117 h 619"/>
                  <a:gd name="T22" fmla="*/ 0 w 517"/>
                  <a:gd name="T23" fmla="*/ 147 h 619"/>
                  <a:gd name="T24" fmla="*/ 0 w 517"/>
                  <a:gd name="T25" fmla="*/ 353 h 619"/>
                  <a:gd name="T26" fmla="*/ 45 w 517"/>
                  <a:gd name="T27" fmla="*/ 382 h 619"/>
                  <a:gd name="T28" fmla="*/ 118 w 517"/>
                  <a:gd name="T29" fmla="*/ 382 h 619"/>
                  <a:gd name="T30" fmla="*/ 118 w 517"/>
                  <a:gd name="T31" fmla="*/ 544 h 619"/>
                  <a:gd name="T32" fmla="*/ 192 w 517"/>
                  <a:gd name="T33" fmla="*/ 618 h 619"/>
                  <a:gd name="T34" fmla="*/ 236 w 517"/>
                  <a:gd name="T35" fmla="*/ 618 h 619"/>
                  <a:gd name="T36" fmla="*/ 309 w 517"/>
                  <a:gd name="T37" fmla="*/ 544 h 619"/>
                  <a:gd name="T38" fmla="*/ 309 w 517"/>
                  <a:gd name="T39" fmla="*/ 382 h 619"/>
                  <a:gd name="T40" fmla="*/ 427 w 517"/>
                  <a:gd name="T41" fmla="*/ 382 h 619"/>
                  <a:gd name="T42" fmla="*/ 427 w 517"/>
                  <a:gd name="T43" fmla="*/ 382 h 619"/>
                  <a:gd name="T44" fmla="*/ 442 w 517"/>
                  <a:gd name="T45" fmla="*/ 382 h 619"/>
                  <a:gd name="T46" fmla="*/ 501 w 517"/>
                  <a:gd name="T47" fmla="*/ 264 h 619"/>
                  <a:gd name="T48" fmla="*/ 516 w 517"/>
                  <a:gd name="T49" fmla="*/ 250 h 619"/>
                  <a:gd name="T50" fmla="*/ 501 w 517"/>
                  <a:gd name="T51" fmla="*/ 235 h 619"/>
                  <a:gd name="T52" fmla="*/ 162 w 517"/>
                  <a:gd name="T53" fmla="*/ 73 h 619"/>
                  <a:gd name="T54" fmla="*/ 162 w 517"/>
                  <a:gd name="T55" fmla="*/ 73 h 619"/>
                  <a:gd name="T56" fmla="*/ 192 w 517"/>
                  <a:gd name="T57" fmla="*/ 29 h 619"/>
                  <a:gd name="T58" fmla="*/ 236 w 517"/>
                  <a:gd name="T59" fmla="*/ 29 h 619"/>
                  <a:gd name="T60" fmla="*/ 280 w 517"/>
                  <a:gd name="T61" fmla="*/ 73 h 619"/>
                  <a:gd name="T62" fmla="*/ 280 w 517"/>
                  <a:gd name="T63" fmla="*/ 117 h 619"/>
                  <a:gd name="T64" fmla="*/ 162 w 517"/>
                  <a:gd name="T65" fmla="*/ 117 h 619"/>
                  <a:gd name="T66" fmla="*/ 162 w 517"/>
                  <a:gd name="T67" fmla="*/ 73 h 619"/>
                  <a:gd name="T68" fmla="*/ 280 w 517"/>
                  <a:gd name="T69" fmla="*/ 544 h 619"/>
                  <a:gd name="T70" fmla="*/ 280 w 517"/>
                  <a:gd name="T71" fmla="*/ 544 h 619"/>
                  <a:gd name="T72" fmla="*/ 236 w 517"/>
                  <a:gd name="T73" fmla="*/ 588 h 619"/>
                  <a:gd name="T74" fmla="*/ 192 w 517"/>
                  <a:gd name="T75" fmla="*/ 588 h 619"/>
                  <a:gd name="T76" fmla="*/ 162 w 517"/>
                  <a:gd name="T77" fmla="*/ 544 h 619"/>
                  <a:gd name="T78" fmla="*/ 162 w 517"/>
                  <a:gd name="T79" fmla="*/ 382 h 619"/>
                  <a:gd name="T80" fmla="*/ 280 w 517"/>
                  <a:gd name="T81" fmla="*/ 382 h 619"/>
                  <a:gd name="T82" fmla="*/ 280 w 517"/>
                  <a:gd name="T83" fmla="*/ 544 h 619"/>
                  <a:gd name="T84" fmla="*/ 427 w 517"/>
                  <a:gd name="T85" fmla="*/ 338 h 619"/>
                  <a:gd name="T86" fmla="*/ 427 w 517"/>
                  <a:gd name="T87" fmla="*/ 338 h 619"/>
                  <a:gd name="T88" fmla="*/ 413 w 517"/>
                  <a:gd name="T89" fmla="*/ 353 h 619"/>
                  <a:gd name="T90" fmla="*/ 59 w 517"/>
                  <a:gd name="T91" fmla="*/ 353 h 619"/>
                  <a:gd name="T92" fmla="*/ 45 w 517"/>
                  <a:gd name="T93" fmla="*/ 323 h 619"/>
                  <a:gd name="T94" fmla="*/ 45 w 517"/>
                  <a:gd name="T95" fmla="*/ 176 h 619"/>
                  <a:gd name="T96" fmla="*/ 59 w 517"/>
                  <a:gd name="T97" fmla="*/ 147 h 619"/>
                  <a:gd name="T98" fmla="*/ 413 w 517"/>
                  <a:gd name="T99" fmla="*/ 147 h 619"/>
                  <a:gd name="T100" fmla="*/ 427 w 517"/>
                  <a:gd name="T101" fmla="*/ 162 h 619"/>
                  <a:gd name="T102" fmla="*/ 472 w 517"/>
                  <a:gd name="T103" fmla="*/ 250 h 619"/>
                  <a:gd name="T104" fmla="*/ 427 w 517"/>
                  <a:gd name="T105" fmla="*/ 338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lnTo>
                      <a:pt x="427" y="382"/>
                    </a:ln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chemeClr val="bg1"/>
              </a:solidFill>
              <a:ln>
                <a:noFill/>
              </a:ln>
              <a:effectLst/>
            </p:spPr>
            <p:txBody>
              <a:bodyPr wrap="none" anchor="ctr"/>
              <a:lstStyle/>
              <a:p>
                <a:pPr>
                  <a:defRPr/>
                </a:pPr>
                <a:endParaRPr lang="en-US" sz="1350" dirty="0">
                  <a:latin typeface="Lato Light"/>
                </a:endParaRPr>
              </a:p>
            </p:txBody>
          </p:sp>
          <p:sp>
            <p:nvSpPr>
              <p:cNvPr id="22" name="Freeform 161">
                <a:extLst>
                  <a:ext uri="{FF2B5EF4-FFF2-40B4-BE49-F238E27FC236}">
                    <a16:creationId xmlns:a16="http://schemas.microsoft.com/office/drawing/2014/main" id="{302E05F1-5E64-4EE4-82A0-8E1D06BC74DC}"/>
                  </a:ext>
                </a:extLst>
              </p:cNvPr>
              <p:cNvSpPr>
                <a:spLocks noChangeArrowheads="1"/>
              </p:cNvSpPr>
              <p:nvPr/>
            </p:nvSpPr>
            <p:spPr bwMode="auto">
              <a:xfrm>
                <a:off x="2423099" y="2040632"/>
                <a:ext cx="237129" cy="308897"/>
              </a:xfrm>
              <a:custGeom>
                <a:avLst/>
                <a:gdLst>
                  <a:gd name="T0" fmla="*/ 236 w 472"/>
                  <a:gd name="T1" fmla="*/ 0 h 619"/>
                  <a:gd name="T2" fmla="*/ 236 w 472"/>
                  <a:gd name="T3" fmla="*/ 0 h 619"/>
                  <a:gd name="T4" fmla="*/ 0 w 472"/>
                  <a:gd name="T5" fmla="*/ 235 h 619"/>
                  <a:gd name="T6" fmla="*/ 236 w 472"/>
                  <a:gd name="T7" fmla="*/ 618 h 619"/>
                  <a:gd name="T8" fmla="*/ 471 w 472"/>
                  <a:gd name="T9" fmla="*/ 235 h 619"/>
                  <a:gd name="T10" fmla="*/ 236 w 472"/>
                  <a:gd name="T11" fmla="*/ 0 h 619"/>
                  <a:gd name="T12" fmla="*/ 236 w 472"/>
                  <a:gd name="T13" fmla="*/ 559 h 619"/>
                  <a:gd name="T14" fmla="*/ 236 w 472"/>
                  <a:gd name="T15" fmla="*/ 559 h 619"/>
                  <a:gd name="T16" fmla="*/ 45 w 472"/>
                  <a:gd name="T17" fmla="*/ 235 h 619"/>
                  <a:gd name="T18" fmla="*/ 236 w 472"/>
                  <a:gd name="T19" fmla="*/ 29 h 619"/>
                  <a:gd name="T20" fmla="*/ 427 w 472"/>
                  <a:gd name="T21" fmla="*/ 235 h 619"/>
                  <a:gd name="T22" fmla="*/ 236 w 472"/>
                  <a:gd name="T23" fmla="*/ 559 h 619"/>
                  <a:gd name="T24" fmla="*/ 236 w 472"/>
                  <a:gd name="T25" fmla="*/ 132 h 619"/>
                  <a:gd name="T26" fmla="*/ 236 w 472"/>
                  <a:gd name="T27" fmla="*/ 132 h 619"/>
                  <a:gd name="T28" fmla="*/ 133 w 472"/>
                  <a:gd name="T29" fmla="*/ 235 h 619"/>
                  <a:gd name="T30" fmla="*/ 236 w 472"/>
                  <a:gd name="T31" fmla="*/ 323 h 619"/>
                  <a:gd name="T32" fmla="*/ 339 w 472"/>
                  <a:gd name="T33" fmla="*/ 235 h 619"/>
                  <a:gd name="T34" fmla="*/ 236 w 472"/>
                  <a:gd name="T35" fmla="*/ 132 h 619"/>
                  <a:gd name="T36" fmla="*/ 236 w 472"/>
                  <a:gd name="T37" fmla="*/ 294 h 619"/>
                  <a:gd name="T38" fmla="*/ 236 w 472"/>
                  <a:gd name="T39" fmla="*/ 294 h 619"/>
                  <a:gd name="T40" fmla="*/ 177 w 472"/>
                  <a:gd name="T41" fmla="*/ 235 h 619"/>
                  <a:gd name="T42" fmla="*/ 236 w 472"/>
                  <a:gd name="T43" fmla="*/ 176 h 619"/>
                  <a:gd name="T44" fmla="*/ 295 w 472"/>
                  <a:gd name="T45" fmla="*/ 235 h 619"/>
                  <a:gd name="T46" fmla="*/ 236 w 472"/>
                  <a:gd name="T47" fmla="*/ 294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 h="619">
                    <a:moveTo>
                      <a:pt x="236" y="0"/>
                    </a:moveTo>
                    <a:lnTo>
                      <a:pt x="236" y="0"/>
                    </a:lnTo>
                    <a:cubicBezTo>
                      <a:pt x="104" y="0"/>
                      <a:pt x="0" y="103"/>
                      <a:pt x="0" y="235"/>
                    </a:cubicBezTo>
                    <a:cubicBezTo>
                      <a:pt x="0" y="323"/>
                      <a:pt x="192" y="618"/>
                      <a:pt x="236" y="618"/>
                    </a:cubicBezTo>
                    <a:cubicBezTo>
                      <a:pt x="280" y="618"/>
                      <a:pt x="471" y="323"/>
                      <a:pt x="471" y="235"/>
                    </a:cubicBezTo>
                    <a:cubicBezTo>
                      <a:pt x="471" y="103"/>
                      <a:pt x="368" y="0"/>
                      <a:pt x="236" y="0"/>
                    </a:cubicBezTo>
                    <a:close/>
                    <a:moveTo>
                      <a:pt x="236" y="559"/>
                    </a:moveTo>
                    <a:lnTo>
                      <a:pt x="236" y="559"/>
                    </a:lnTo>
                    <a:cubicBezTo>
                      <a:pt x="207" y="559"/>
                      <a:pt x="45" y="309"/>
                      <a:pt x="45" y="235"/>
                    </a:cubicBezTo>
                    <a:cubicBezTo>
                      <a:pt x="45" y="117"/>
                      <a:pt x="133" y="29"/>
                      <a:pt x="236" y="29"/>
                    </a:cubicBezTo>
                    <a:cubicBezTo>
                      <a:pt x="339" y="29"/>
                      <a:pt x="427" y="117"/>
                      <a:pt x="427" y="235"/>
                    </a:cubicBezTo>
                    <a:cubicBezTo>
                      <a:pt x="427" y="309"/>
                      <a:pt x="266" y="559"/>
                      <a:pt x="236" y="559"/>
                    </a:cubicBezTo>
                    <a:close/>
                    <a:moveTo>
                      <a:pt x="236" y="132"/>
                    </a:moveTo>
                    <a:lnTo>
                      <a:pt x="236" y="132"/>
                    </a:lnTo>
                    <a:cubicBezTo>
                      <a:pt x="177" y="132"/>
                      <a:pt x="133" y="176"/>
                      <a:pt x="133" y="235"/>
                    </a:cubicBezTo>
                    <a:cubicBezTo>
                      <a:pt x="133" y="279"/>
                      <a:pt x="177" y="323"/>
                      <a:pt x="236" y="323"/>
                    </a:cubicBezTo>
                    <a:cubicBezTo>
                      <a:pt x="295" y="323"/>
                      <a:pt x="339" y="279"/>
                      <a:pt x="339" y="235"/>
                    </a:cubicBezTo>
                    <a:cubicBezTo>
                      <a:pt x="339" y="176"/>
                      <a:pt x="295" y="132"/>
                      <a:pt x="236" y="132"/>
                    </a:cubicBezTo>
                    <a:close/>
                    <a:moveTo>
                      <a:pt x="236" y="294"/>
                    </a:moveTo>
                    <a:lnTo>
                      <a:pt x="236" y="294"/>
                    </a:lnTo>
                    <a:cubicBezTo>
                      <a:pt x="207" y="294"/>
                      <a:pt x="177" y="264"/>
                      <a:pt x="177" y="235"/>
                    </a:cubicBezTo>
                    <a:cubicBezTo>
                      <a:pt x="177" y="191"/>
                      <a:pt x="207" y="176"/>
                      <a:pt x="236" y="176"/>
                    </a:cubicBezTo>
                    <a:cubicBezTo>
                      <a:pt x="266" y="176"/>
                      <a:pt x="295" y="191"/>
                      <a:pt x="295" y="235"/>
                    </a:cubicBezTo>
                    <a:cubicBezTo>
                      <a:pt x="295" y="264"/>
                      <a:pt x="266" y="294"/>
                      <a:pt x="236" y="294"/>
                    </a:cubicBezTo>
                    <a:close/>
                  </a:path>
                </a:pathLst>
              </a:custGeom>
              <a:solidFill>
                <a:schemeClr val="bg1"/>
              </a:solidFill>
              <a:ln>
                <a:noFill/>
              </a:ln>
              <a:effectLst/>
            </p:spPr>
            <p:txBody>
              <a:bodyPr wrap="none" anchor="ctr"/>
              <a:lstStyle/>
              <a:p>
                <a:pPr>
                  <a:defRPr/>
                </a:pPr>
                <a:endParaRPr lang="en-US" sz="1350" dirty="0">
                  <a:latin typeface="Lato Light"/>
                </a:endParaRPr>
              </a:p>
            </p:txBody>
          </p:sp>
        </p:grpSp>
        <p:sp>
          <p:nvSpPr>
            <p:cNvPr id="9" name="TextBox 4">
              <a:extLst>
                <a:ext uri="{FF2B5EF4-FFF2-40B4-BE49-F238E27FC236}">
                  <a16:creationId xmlns:a16="http://schemas.microsoft.com/office/drawing/2014/main" id="{21782553-2E57-43FD-B35F-8FE0BCE8A376}"/>
                </a:ext>
              </a:extLst>
            </p:cNvPr>
            <p:cNvSpPr txBox="1"/>
            <p:nvPr/>
          </p:nvSpPr>
          <p:spPr>
            <a:xfrm>
              <a:off x="8938008" y="2362989"/>
              <a:ext cx="3631963" cy="804190"/>
            </a:xfrm>
            <a:prstGeom prst="rect">
              <a:avLst/>
            </a:prstGeom>
            <a:noFill/>
          </p:spPr>
          <p:txBody>
            <a:bodyPr wrap="square" rtlCol="0">
              <a:spAutoFit/>
            </a:bodyPr>
            <a:lstStyle/>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فرق الاستجابة السريعة</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Rapid Response Teams)</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dirty="0">
                <a:latin typeface="Bahij TheSansArabic Plain" panose="02040503050201020203" pitchFamily="18" charset="-78"/>
                <a:cs typeface="Bahij TheSansArabic Plain" panose="02040503050201020203" pitchFamily="18" charset="-78"/>
              </a:endParaRPr>
            </a:p>
          </p:txBody>
        </p:sp>
        <p:sp>
          <p:nvSpPr>
            <p:cNvPr id="10" name="TextBox 5">
              <a:extLst>
                <a:ext uri="{FF2B5EF4-FFF2-40B4-BE49-F238E27FC236}">
                  <a16:creationId xmlns:a16="http://schemas.microsoft.com/office/drawing/2014/main" id="{E39F6FF9-9734-45E5-9D3D-B9E47B511C68}"/>
                </a:ext>
              </a:extLst>
            </p:cNvPr>
            <p:cNvSpPr txBox="1"/>
            <p:nvPr/>
          </p:nvSpPr>
          <p:spPr>
            <a:xfrm>
              <a:off x="8777511" y="4924546"/>
              <a:ext cx="3877199" cy="804190"/>
            </a:xfrm>
            <a:prstGeom prst="rect">
              <a:avLst/>
            </a:prstGeom>
            <a:noFill/>
          </p:spPr>
          <p:txBody>
            <a:bodyPr wrap="square" rtlCol="0">
              <a:spAutoFit/>
            </a:bodyPr>
            <a:lstStyle/>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إعادة هيكلة شبكة الإمداد</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((Supply Chain Reconfiguration)</a:t>
              </a:r>
              <a:endParaRPr lang="en-US" dirty="0">
                <a:latin typeface="Bahij TheSansArabic Plain" panose="02040503050201020203" pitchFamily="18" charset="-78"/>
                <a:cs typeface="Bahij TheSansArabic Plain" panose="02040503050201020203" pitchFamily="18" charset="-78"/>
              </a:endParaRPr>
            </a:p>
          </p:txBody>
        </p:sp>
        <p:sp>
          <p:nvSpPr>
            <p:cNvPr id="11" name="TextBox 6">
              <a:extLst>
                <a:ext uri="{FF2B5EF4-FFF2-40B4-BE49-F238E27FC236}">
                  <a16:creationId xmlns:a16="http://schemas.microsoft.com/office/drawing/2014/main" id="{3DB9DD68-E5E3-4115-A976-13BBB89C16E9}"/>
                </a:ext>
              </a:extLst>
            </p:cNvPr>
            <p:cNvSpPr txBox="1"/>
            <p:nvPr/>
          </p:nvSpPr>
          <p:spPr>
            <a:xfrm>
              <a:off x="66909" y="5143272"/>
              <a:ext cx="3631963" cy="459537"/>
            </a:xfrm>
            <a:prstGeom prst="rect">
              <a:avLst/>
            </a:prstGeom>
            <a:noFill/>
          </p:spPr>
          <p:txBody>
            <a:bodyPr wrap="square" rtlCol="0">
              <a:spAutoFit/>
            </a:bodyPr>
            <a:lstStyle/>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التحول الرقمي ودوره في إدارة الأزمات</a:t>
              </a:r>
              <a:endParaRPr lang="en-US" dirty="0">
                <a:latin typeface="Bahij TheSansArabic Plain" panose="02040503050201020203" pitchFamily="18" charset="-78"/>
                <a:cs typeface="Bahij TheSansArabic Plain" panose="02040503050201020203" pitchFamily="18" charset="-78"/>
              </a:endParaRPr>
            </a:p>
          </p:txBody>
        </p:sp>
        <p:sp>
          <p:nvSpPr>
            <p:cNvPr id="12" name="TextBox 7">
              <a:extLst>
                <a:ext uri="{FF2B5EF4-FFF2-40B4-BE49-F238E27FC236}">
                  <a16:creationId xmlns:a16="http://schemas.microsoft.com/office/drawing/2014/main" id="{B17D7A4D-2A2E-43BE-AA85-1B065A6919E9}"/>
                </a:ext>
              </a:extLst>
            </p:cNvPr>
            <p:cNvSpPr txBox="1"/>
            <p:nvPr/>
          </p:nvSpPr>
          <p:spPr>
            <a:xfrm>
              <a:off x="382631" y="2339673"/>
              <a:ext cx="3120348" cy="804190"/>
            </a:xfrm>
            <a:prstGeom prst="rect">
              <a:avLst/>
            </a:prstGeom>
            <a:noFill/>
          </p:spPr>
          <p:txBody>
            <a:bodyPr wrap="square" rtlCol="0">
              <a:spAutoFit/>
            </a:bodyPr>
            <a:lstStyle/>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التعافي المرن</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lvl="0" algn="ctr" rtl="1"/>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Calibri" panose="020F0502020204030204" pitchFamily="34" charset="0"/>
                  <a:ea typeface="Times New Roman" panose="02020603050405020304" pitchFamily="18" charset="0"/>
                  <a:cs typeface="Arial" panose="020B0604020202020204" pitchFamily="34" charset="0"/>
                </a:rPr>
                <a:t>Resilient Recovery)</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dirty="0">
                <a:latin typeface="Bahij TheSansArabic Plain" panose="02040503050201020203" pitchFamily="18" charset="-78"/>
                <a:cs typeface="Bahij TheSansArabic Plain" panose="02040503050201020203" pitchFamily="18" charset="-78"/>
              </a:endParaRPr>
            </a:p>
          </p:txBody>
        </p:sp>
      </p:grpSp>
      <p:sp>
        <p:nvSpPr>
          <p:cNvPr id="2" name="مربع نص 1">
            <a:extLst>
              <a:ext uri="{FF2B5EF4-FFF2-40B4-BE49-F238E27FC236}">
                <a16:creationId xmlns:a16="http://schemas.microsoft.com/office/drawing/2014/main" id="{34351BDE-9C6D-728C-E988-C4B3D534CC15}"/>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255764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89289" cy="6859525"/>
          </a:xfrm>
          <a:prstGeom prst="rect">
            <a:avLst/>
          </a:prstGeom>
        </p:spPr>
      </p:pic>
      <p:grpSp>
        <p:nvGrpSpPr>
          <p:cNvPr id="4" name="Group 3"/>
          <p:cNvGrpSpPr/>
          <p:nvPr/>
        </p:nvGrpSpPr>
        <p:grpSpPr>
          <a:xfrm>
            <a:off x="5742179" y="1529340"/>
            <a:ext cx="6153488" cy="3509679"/>
            <a:chOff x="5088197" y="3147597"/>
            <a:chExt cx="5837827" cy="3509679"/>
          </a:xfrm>
        </p:grpSpPr>
        <p:sp>
          <p:nvSpPr>
            <p:cNvPr id="2" name="Rectangle 1"/>
            <p:cNvSpPr/>
            <p:nvPr/>
          </p:nvSpPr>
          <p:spPr>
            <a:xfrm>
              <a:off x="5088197" y="4049190"/>
              <a:ext cx="5837827" cy="2608086"/>
            </a:xfrm>
            <a:prstGeom prst="rect">
              <a:avLst/>
            </a:prstGeom>
          </p:spPr>
          <p:txBody>
            <a:bodyPr wrap="square">
              <a:spAutoFit/>
            </a:bodyPr>
            <a:lstStyle/>
            <a:p>
              <a:pPr algn="ctr" rtl="1">
                <a:lnSpc>
                  <a:spcPct val="150000"/>
                </a:lnSpc>
              </a:pPr>
              <a:r>
                <a:rPr lang="ar-EG" sz="2800" dirty="0">
                  <a:solidFill>
                    <a:schemeClr val="bg1"/>
                  </a:solidFill>
                </a:rPr>
                <a:t>تمكين المشاركين من الإلمام بمفاهيم إدارة سلاسل الإمداد والخدمات اللوجستية وتطبيق أفضل الممارسات العالمية في التخطيط والتنفيذ والمتابعة لتحقيق ميزة تنافسية مستدامة للمؤسسات.</a:t>
              </a:r>
              <a:endParaRPr lang="en-US" sz="2800" dirty="0">
                <a:solidFill>
                  <a:schemeClr val="bg1"/>
                </a:solidFill>
              </a:endParaRPr>
            </a:p>
          </p:txBody>
        </p:sp>
        <p:sp>
          <p:nvSpPr>
            <p:cNvPr id="5" name="Rectangle 4"/>
            <p:cNvSpPr/>
            <p:nvPr/>
          </p:nvSpPr>
          <p:spPr>
            <a:xfrm>
              <a:off x="6046968" y="3147597"/>
              <a:ext cx="4078360" cy="901593"/>
            </a:xfrm>
            <a:prstGeom prst="rect">
              <a:avLst/>
            </a:prstGeom>
          </p:spPr>
          <p:txBody>
            <a:bodyPr wrap="none">
              <a:spAutoFit/>
            </a:bodyPr>
            <a:lstStyle/>
            <a:p>
              <a:pPr algn="ctr">
                <a:lnSpc>
                  <a:spcPct val="150000"/>
                </a:lnSpc>
              </a:pPr>
              <a:r>
                <a:rPr lang="ar-EG" sz="4000" dirty="0">
                  <a:solidFill>
                    <a:srgbClr val="D0AD42"/>
                  </a:solidFill>
                  <a:latin typeface="Bahij TheSansArabic Bold" panose="02040503050201020203" pitchFamily="18" charset="-78"/>
                  <a:ea typeface="Times New Roman" panose="02020603050405020304" pitchFamily="18" charset="0"/>
                  <a:cs typeface="Bahij TheSansArabic Bold" panose="02040503050201020203" pitchFamily="18" charset="-78"/>
                </a:rPr>
                <a:t>الهدف العام من البرنامج</a:t>
              </a:r>
              <a:endParaRPr lang="ar-EG" sz="4000" dirty="0">
                <a:solidFill>
                  <a:srgbClr val="D0AD42"/>
                </a:solidFill>
                <a:latin typeface="Bahij TheSansArabic Bold" panose="02040503050201020203" pitchFamily="18" charset="-78"/>
                <a:cs typeface="Bahij TheSansArabic Bold" panose="02040503050201020203" pitchFamily="18" charset="-78"/>
              </a:endParaRPr>
            </a:p>
          </p:txBody>
        </p:sp>
      </p:grpSp>
      <p:sp>
        <p:nvSpPr>
          <p:cNvPr id="6" name="مربع نص 5">
            <a:extLst>
              <a:ext uri="{FF2B5EF4-FFF2-40B4-BE49-F238E27FC236}">
                <a16:creationId xmlns:a16="http://schemas.microsoft.com/office/drawing/2014/main" id="{629F16D0-20F3-D564-D08D-76C7A718907D}"/>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4838866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صورة 4">
            <a:extLst>
              <a:ext uri="{FF2B5EF4-FFF2-40B4-BE49-F238E27FC236}">
                <a16:creationId xmlns:a16="http://schemas.microsoft.com/office/drawing/2014/main" id="{863EC326-C848-433B-99EB-AB371178A0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4" name="Text Box 24">
            <a:extLst>
              <a:ext uri="{FF2B5EF4-FFF2-40B4-BE49-F238E27FC236}">
                <a16:creationId xmlns:a16="http://schemas.microsoft.com/office/drawing/2014/main" id="{907C3722-D7EB-4FC7-8851-A0F99883F7E0}"/>
              </a:ext>
            </a:extLst>
          </p:cNvPr>
          <p:cNvSpPr txBox="1"/>
          <p:nvPr/>
        </p:nvSpPr>
        <p:spPr>
          <a:xfrm>
            <a:off x="610446" y="1798953"/>
            <a:ext cx="5180753" cy="3467313"/>
          </a:xfrm>
          <a:prstGeom prst="rect">
            <a:avLst/>
          </a:prstGeom>
          <a:noFill/>
          <a:ln w="6350">
            <a:noFill/>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15000"/>
              </a:lnSpc>
              <a:spcAft>
                <a:spcPts val="1000"/>
              </a:spcAft>
            </a:pPr>
            <a:r>
              <a:rPr lang="ar-EG" sz="4400" b="1" dirty="0">
                <a:effectLst/>
                <a:latin typeface="Calibri" panose="020F0502020204030204" pitchFamily="34" charset="0"/>
                <a:ea typeface="Calibri" panose="020F0502020204030204" pitchFamily="34" charset="0"/>
                <a:cs typeface="Times New Roman" panose="02020603050405020304" pitchFamily="18" charset="0"/>
              </a:rPr>
              <a:t>اليوم التدريبي الثاني</a:t>
            </a:r>
          </a:p>
          <a:p>
            <a:pPr algn="ctr" rtl="1">
              <a:lnSpc>
                <a:spcPct val="115000"/>
              </a:lnSpc>
              <a:spcAft>
                <a:spcPts val="1000"/>
              </a:spcAft>
            </a:pPr>
            <a:r>
              <a:rPr lang="ar-EG" sz="4400" b="1" dirty="0">
                <a:latin typeface="Calibri" panose="020F0502020204030204" pitchFamily="34" charset="0"/>
                <a:ea typeface="Calibri" panose="020F0502020204030204" pitchFamily="34" charset="0"/>
                <a:cs typeface="Times New Roman" panose="02020603050405020304" pitchFamily="18" charset="0"/>
              </a:rPr>
              <a:t>الجلسة الاولى</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EG" sz="4400" b="1" dirty="0">
                <a:effectLst/>
                <a:latin typeface="Calibri" panose="020F0502020204030204" pitchFamily="34" charset="0"/>
                <a:ea typeface="Calibri" panose="020F0502020204030204" pitchFamily="34" charset="0"/>
                <a:cs typeface="Times New Roman" panose="02020603050405020304" pitchFamily="18" charset="0"/>
              </a:rPr>
              <a:t>(تصميم وتخطيط المخزون)</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A40618A6-488C-A7E4-D25E-62171C580C5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11660026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B25ABBDA-3000-48EF-8A97-68C5200C86C7}"/>
              </a:ext>
            </a:extLst>
          </p:cNvPr>
          <p:cNvSpPr txBox="1"/>
          <p:nvPr/>
        </p:nvSpPr>
        <p:spPr>
          <a:xfrm>
            <a:off x="3018367" y="537185"/>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دور إدارة المخزون في سلسلة الإمداد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38">
            <a:extLst>
              <a:ext uri="{FF2B5EF4-FFF2-40B4-BE49-F238E27FC236}">
                <a16:creationId xmlns:a16="http://schemas.microsoft.com/office/drawing/2014/main" id="{3F113489-0A60-4A31-B822-594C39D080C7}"/>
              </a:ext>
            </a:extLst>
          </p:cNvPr>
          <p:cNvGrpSpPr/>
          <p:nvPr/>
        </p:nvGrpSpPr>
        <p:grpSpPr>
          <a:xfrm>
            <a:off x="424919" y="1850356"/>
            <a:ext cx="11767081" cy="3981624"/>
            <a:chOff x="598763" y="2643060"/>
            <a:chExt cx="11767081" cy="3981624"/>
          </a:xfrm>
        </p:grpSpPr>
        <p:grpSp>
          <p:nvGrpSpPr>
            <p:cNvPr id="8" name="Group 29">
              <a:extLst>
                <a:ext uri="{FF2B5EF4-FFF2-40B4-BE49-F238E27FC236}">
                  <a16:creationId xmlns:a16="http://schemas.microsoft.com/office/drawing/2014/main" id="{48555F7B-02A6-419A-9A36-CDB5DC44615C}"/>
                </a:ext>
              </a:extLst>
            </p:cNvPr>
            <p:cNvGrpSpPr/>
            <p:nvPr/>
          </p:nvGrpSpPr>
          <p:grpSpPr>
            <a:xfrm>
              <a:off x="4375281" y="2643060"/>
              <a:ext cx="3499212" cy="3423684"/>
              <a:chOff x="3767230" y="1825625"/>
              <a:chExt cx="4590633" cy="4491548"/>
            </a:xfrm>
          </p:grpSpPr>
          <p:sp>
            <p:nvSpPr>
              <p:cNvPr id="16" name="Oval 4">
                <a:extLst>
                  <a:ext uri="{FF2B5EF4-FFF2-40B4-BE49-F238E27FC236}">
                    <a16:creationId xmlns:a16="http://schemas.microsoft.com/office/drawing/2014/main" id="{20FDC276-074A-430A-9BEB-74F47D30C541}"/>
                  </a:ext>
                </a:extLst>
              </p:cNvPr>
              <p:cNvSpPr/>
              <p:nvPr/>
            </p:nvSpPr>
            <p:spPr>
              <a:xfrm>
                <a:off x="4156527" y="4590431"/>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5">
                <a:extLst>
                  <a:ext uri="{FF2B5EF4-FFF2-40B4-BE49-F238E27FC236}">
                    <a16:creationId xmlns:a16="http://schemas.microsoft.com/office/drawing/2014/main" id="{08803E1B-9F03-451B-A20F-83BA9E822D8C}"/>
                  </a:ext>
                </a:extLst>
              </p:cNvPr>
              <p:cNvSpPr/>
              <p:nvPr/>
            </p:nvSpPr>
            <p:spPr>
              <a:xfrm>
                <a:off x="5567013" y="5275587"/>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6">
                <a:extLst>
                  <a:ext uri="{FF2B5EF4-FFF2-40B4-BE49-F238E27FC236}">
                    <a16:creationId xmlns:a16="http://schemas.microsoft.com/office/drawing/2014/main" id="{AAC500D3-C595-4DCF-B1F6-80B016CB01A5}"/>
                  </a:ext>
                </a:extLst>
              </p:cNvPr>
              <p:cNvSpPr/>
              <p:nvPr/>
            </p:nvSpPr>
            <p:spPr>
              <a:xfrm>
                <a:off x="6965844" y="4590431"/>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7">
                <a:extLst>
                  <a:ext uri="{FF2B5EF4-FFF2-40B4-BE49-F238E27FC236}">
                    <a16:creationId xmlns:a16="http://schemas.microsoft.com/office/drawing/2014/main" id="{D01CF5BE-03C0-41FD-BA95-AD5825E8DEAA}"/>
                  </a:ext>
                </a:extLst>
              </p:cNvPr>
              <p:cNvSpPr/>
              <p:nvPr/>
            </p:nvSpPr>
            <p:spPr>
              <a:xfrm>
                <a:off x="7316277" y="3064191"/>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8">
                <a:extLst>
                  <a:ext uri="{FF2B5EF4-FFF2-40B4-BE49-F238E27FC236}">
                    <a16:creationId xmlns:a16="http://schemas.microsoft.com/office/drawing/2014/main" id="{71B2399D-4FAF-441B-8050-70EB64B24055}"/>
                  </a:ext>
                </a:extLst>
              </p:cNvPr>
              <p:cNvSpPr/>
              <p:nvPr/>
            </p:nvSpPr>
            <p:spPr>
              <a:xfrm>
                <a:off x="6338525" y="1825625"/>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65">
                <a:extLst>
                  <a:ext uri="{FF2B5EF4-FFF2-40B4-BE49-F238E27FC236}">
                    <a16:creationId xmlns:a16="http://schemas.microsoft.com/office/drawing/2014/main" id="{451CAD6A-2C0A-4074-AA1C-B20A3AE34FF9}"/>
                  </a:ext>
                </a:extLst>
              </p:cNvPr>
              <p:cNvSpPr/>
              <p:nvPr/>
            </p:nvSpPr>
            <p:spPr>
              <a:xfrm>
                <a:off x="6326643" y="2387572"/>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1"/>
              </a:solidFill>
              <a:ln w="1152" cap="flat">
                <a:noFill/>
                <a:prstDash val="solid"/>
                <a:miter/>
              </a:ln>
            </p:spPr>
            <p:txBody>
              <a:bodyPr rtlCol="0" anchor="ctr"/>
              <a:lstStyle/>
              <a:p>
                <a:endParaRPr lang="en-US"/>
              </a:p>
            </p:txBody>
          </p:sp>
          <p:sp>
            <p:nvSpPr>
              <p:cNvPr id="22" name="Freeform 61">
                <a:extLst>
                  <a:ext uri="{FF2B5EF4-FFF2-40B4-BE49-F238E27FC236}">
                    <a16:creationId xmlns:a16="http://schemas.microsoft.com/office/drawing/2014/main" id="{C4CA8084-297C-41D4-8FC0-83B6EE8C82E0}"/>
                  </a:ext>
                </a:extLst>
              </p:cNvPr>
              <p:cNvSpPr/>
              <p:nvPr/>
            </p:nvSpPr>
            <p:spPr>
              <a:xfrm>
                <a:off x="7303726" y="3626763"/>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2"/>
              </a:solidFill>
              <a:ln w="1152" cap="flat">
                <a:noFill/>
                <a:prstDash val="solid"/>
                <a:miter/>
              </a:ln>
            </p:spPr>
            <p:txBody>
              <a:bodyPr rtlCol="0" anchor="ctr"/>
              <a:lstStyle/>
              <a:p>
                <a:endParaRPr lang="en-US"/>
              </a:p>
            </p:txBody>
          </p:sp>
          <p:grpSp>
            <p:nvGrpSpPr>
              <p:cNvPr id="23" name="Graphic 4">
                <a:extLst>
                  <a:ext uri="{FF2B5EF4-FFF2-40B4-BE49-F238E27FC236}">
                    <a16:creationId xmlns:a16="http://schemas.microsoft.com/office/drawing/2014/main" id="{6F7970E8-E47D-49AD-B7D2-E4710EB098E4}"/>
                  </a:ext>
                </a:extLst>
              </p:cNvPr>
              <p:cNvGrpSpPr/>
              <p:nvPr/>
            </p:nvGrpSpPr>
            <p:grpSpPr>
              <a:xfrm>
                <a:off x="3783646" y="3065187"/>
                <a:ext cx="984448" cy="675988"/>
                <a:chOff x="6484996" y="418049"/>
                <a:chExt cx="170582" cy="117133"/>
              </a:xfrm>
              <a:solidFill>
                <a:schemeClr val="accent6"/>
              </a:solidFill>
            </p:grpSpPr>
            <p:sp>
              <p:nvSpPr>
                <p:cNvPr id="39" name="Freeform 57">
                  <a:extLst>
                    <a:ext uri="{FF2B5EF4-FFF2-40B4-BE49-F238E27FC236}">
                      <a16:creationId xmlns:a16="http://schemas.microsoft.com/office/drawing/2014/main" id="{23B4D08D-4B77-4A8C-A25A-4752A88D8EF6}"/>
                    </a:ext>
                  </a:extLst>
                </p:cNvPr>
                <p:cNvSpPr/>
                <p:nvPr/>
              </p:nvSpPr>
              <p:spPr>
                <a:xfrm>
                  <a:off x="6484996" y="515376"/>
                  <a:ext cx="1152" cy="598"/>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grpFill/>
                <a:ln w="1152" cap="flat">
                  <a:noFill/>
                  <a:prstDash val="solid"/>
                  <a:miter/>
                </a:ln>
              </p:spPr>
              <p:txBody>
                <a:bodyPr rtlCol="0" anchor="ctr"/>
                <a:lstStyle/>
                <a:p>
                  <a:endParaRPr lang="en-US"/>
                </a:p>
              </p:txBody>
            </p:sp>
            <p:sp>
              <p:nvSpPr>
                <p:cNvPr id="40" name="Freeform 58">
                  <a:extLst>
                    <a:ext uri="{FF2B5EF4-FFF2-40B4-BE49-F238E27FC236}">
                      <a16:creationId xmlns:a16="http://schemas.microsoft.com/office/drawing/2014/main" id="{D807DBA7-5854-43E4-8CFB-9E179BD90A7D}"/>
                    </a:ext>
                  </a:extLst>
                </p:cNvPr>
                <p:cNvSpPr/>
                <p:nvPr/>
              </p:nvSpPr>
              <p:spPr>
                <a:xfrm>
                  <a:off x="6486443" y="418049"/>
                  <a:ext cx="169134" cy="117133"/>
                </a:xfrm>
                <a:custGeom>
                  <a:avLst/>
                  <a:gdLst>
                    <a:gd name="connsiteX0" fmla="*/ 90989 w 169134"/>
                    <a:gd name="connsiteY0" fmla="*/ 115 h 117133"/>
                    <a:gd name="connsiteX1" fmla="*/ 973 w 169134"/>
                    <a:gd name="connsiteY1" fmla="*/ 72614 h 117133"/>
                    <a:gd name="connsiteX2" fmla="*/ 32323 w 169134"/>
                    <a:gd name="connsiteY2" fmla="*/ 116759 h 117133"/>
                    <a:gd name="connsiteX3" fmla="*/ 33821 w 169134"/>
                    <a:gd name="connsiteY3" fmla="*/ 116874 h 117133"/>
                    <a:gd name="connsiteX4" fmla="*/ 104474 w 169134"/>
                    <a:gd name="connsiteY4" fmla="*/ 76302 h 117133"/>
                    <a:gd name="connsiteX5" fmla="*/ 169134 w 169134"/>
                    <a:gd name="connsiteY5" fmla="*/ 42070 h 117133"/>
                    <a:gd name="connsiteX6" fmla="*/ 90989 w 169134"/>
                    <a:gd name="connsiteY6" fmla="*/ 0 h 1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134" h="117133">
                      <a:moveTo>
                        <a:pt x="90989" y="115"/>
                      </a:moveTo>
                      <a:cubicBezTo>
                        <a:pt x="47191" y="115"/>
                        <a:pt x="10654" y="32042"/>
                        <a:pt x="973" y="72614"/>
                      </a:cubicBezTo>
                      <a:cubicBezTo>
                        <a:pt x="-3984" y="93476"/>
                        <a:pt x="10539" y="114338"/>
                        <a:pt x="32323" y="116759"/>
                      </a:cubicBezTo>
                      <a:cubicBezTo>
                        <a:pt x="32784" y="116759"/>
                        <a:pt x="33245" y="116759"/>
                        <a:pt x="33821" y="116874"/>
                      </a:cubicBezTo>
                      <a:cubicBezTo>
                        <a:pt x="64941" y="119640"/>
                        <a:pt x="87762" y="99931"/>
                        <a:pt x="104474" y="76302"/>
                      </a:cubicBezTo>
                      <a:cubicBezTo>
                        <a:pt x="118075" y="57054"/>
                        <a:pt x="144123" y="28815"/>
                        <a:pt x="169134" y="42070"/>
                      </a:cubicBezTo>
                      <a:cubicBezTo>
                        <a:pt x="152768" y="16828"/>
                        <a:pt x="123838" y="0"/>
                        <a:pt x="90989" y="0"/>
                      </a:cubicBezTo>
                      <a:close/>
                    </a:path>
                  </a:pathLst>
                </a:custGeom>
                <a:grpFill/>
                <a:ln w="1152" cap="flat">
                  <a:noFill/>
                  <a:prstDash val="solid"/>
                  <a:miter/>
                </a:ln>
              </p:spPr>
              <p:txBody>
                <a:bodyPr rtlCol="0" anchor="ctr"/>
                <a:lstStyle/>
                <a:p>
                  <a:endParaRPr lang="en-US"/>
                </a:p>
              </p:txBody>
            </p:sp>
          </p:grpSp>
          <p:sp>
            <p:nvSpPr>
              <p:cNvPr id="24" name="Freeform 56">
                <a:extLst>
                  <a:ext uri="{FF2B5EF4-FFF2-40B4-BE49-F238E27FC236}">
                    <a16:creationId xmlns:a16="http://schemas.microsoft.com/office/drawing/2014/main" id="{D3BDFFF3-2E18-4AFE-97AE-7246A3510FB3}"/>
                  </a:ext>
                </a:extLst>
              </p:cNvPr>
              <p:cNvSpPr/>
              <p:nvPr/>
            </p:nvSpPr>
            <p:spPr>
              <a:xfrm>
                <a:off x="3783646" y="3315711"/>
                <a:ext cx="1066935" cy="828472"/>
              </a:xfrm>
              <a:custGeom>
                <a:avLst/>
                <a:gdLst>
                  <a:gd name="connsiteX0" fmla="*/ 178881 w 184875"/>
                  <a:gd name="connsiteY0" fmla="*/ 18140 h 143555"/>
                  <a:gd name="connsiteX1" fmla="*/ 138195 w 184875"/>
                  <a:gd name="connsiteY1" fmla="*/ 3848 h 143555"/>
                  <a:gd name="connsiteX2" fmla="*/ 105922 w 184875"/>
                  <a:gd name="connsiteY2" fmla="*/ 36582 h 143555"/>
                  <a:gd name="connsiteX3" fmla="*/ 35269 w 184875"/>
                  <a:gd name="connsiteY3" fmla="*/ 78075 h 143555"/>
                  <a:gd name="connsiteX4" fmla="*/ 0 w 184875"/>
                  <a:gd name="connsiteY4" fmla="*/ 54101 h 143555"/>
                  <a:gd name="connsiteX5" fmla="*/ 93935 w 184875"/>
                  <a:gd name="connsiteY5" fmla="*/ 143543 h 143555"/>
                  <a:gd name="connsiteX6" fmla="*/ 184874 w 184875"/>
                  <a:gd name="connsiteY6" fmla="*/ 50643 h 143555"/>
                  <a:gd name="connsiteX7" fmla="*/ 178881 w 184875"/>
                  <a:gd name="connsiteY7" fmla="*/ 18140 h 14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875" h="143555">
                    <a:moveTo>
                      <a:pt x="178881" y="18140"/>
                    </a:moveTo>
                    <a:cubicBezTo>
                      <a:pt x="172657" y="1888"/>
                      <a:pt x="153293" y="-4912"/>
                      <a:pt x="138195" y="3848"/>
                    </a:cubicBezTo>
                    <a:cubicBezTo>
                      <a:pt x="123096" y="12607"/>
                      <a:pt x="113529" y="25517"/>
                      <a:pt x="105922" y="36582"/>
                    </a:cubicBezTo>
                    <a:cubicBezTo>
                      <a:pt x="89325" y="60671"/>
                      <a:pt x="66389" y="80842"/>
                      <a:pt x="35269" y="78075"/>
                    </a:cubicBezTo>
                    <a:cubicBezTo>
                      <a:pt x="17635" y="76462"/>
                      <a:pt x="6109" y="67356"/>
                      <a:pt x="0" y="54101"/>
                    </a:cubicBezTo>
                    <a:cubicBezTo>
                      <a:pt x="1614" y="104239"/>
                      <a:pt x="43222" y="144350"/>
                      <a:pt x="93935" y="143543"/>
                    </a:cubicBezTo>
                    <a:cubicBezTo>
                      <a:pt x="144764" y="142736"/>
                      <a:pt x="185105" y="101473"/>
                      <a:pt x="184874" y="50643"/>
                    </a:cubicBezTo>
                    <a:cubicBezTo>
                      <a:pt x="184874" y="39233"/>
                      <a:pt x="182684" y="28283"/>
                      <a:pt x="178881" y="18140"/>
                    </a:cubicBezTo>
                    <a:close/>
                  </a:path>
                </a:pathLst>
              </a:custGeom>
              <a:solidFill>
                <a:srgbClr val="E0E1E3"/>
              </a:solidFill>
              <a:ln w="1152" cap="flat">
                <a:noFill/>
                <a:prstDash val="solid"/>
                <a:miter/>
              </a:ln>
            </p:spPr>
            <p:txBody>
              <a:bodyPr rtlCol="0" anchor="ctr"/>
              <a:lstStyle/>
              <a:p>
                <a:endParaRPr lang="en-US"/>
              </a:p>
            </p:txBody>
          </p:sp>
          <p:sp>
            <p:nvSpPr>
              <p:cNvPr id="25" name="Freeform 53">
                <a:extLst>
                  <a:ext uri="{FF2B5EF4-FFF2-40B4-BE49-F238E27FC236}">
                    <a16:creationId xmlns:a16="http://schemas.microsoft.com/office/drawing/2014/main" id="{CE55D57B-F7BC-4EB8-BABE-AAFB4B5E9C5B}"/>
                  </a:ext>
                </a:extLst>
              </p:cNvPr>
              <p:cNvSpPr/>
              <p:nvPr/>
            </p:nvSpPr>
            <p:spPr>
              <a:xfrm>
                <a:off x="6951848" y="5148647"/>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3"/>
              </a:solidFill>
              <a:ln w="1152" cap="flat">
                <a:noFill/>
                <a:prstDash val="solid"/>
                <a:miter/>
              </a:ln>
            </p:spPr>
            <p:txBody>
              <a:bodyPr rtlCol="0" anchor="ctr"/>
              <a:lstStyle/>
              <a:p>
                <a:endParaRPr lang="en-US"/>
              </a:p>
            </p:txBody>
          </p:sp>
          <p:sp>
            <p:nvSpPr>
              <p:cNvPr id="26" name="Freeform 65">
                <a:extLst>
                  <a:ext uri="{FF2B5EF4-FFF2-40B4-BE49-F238E27FC236}">
                    <a16:creationId xmlns:a16="http://schemas.microsoft.com/office/drawing/2014/main" id="{7191B53A-6CC5-4FD8-B6DB-F3E6E1FFE02A}"/>
                  </a:ext>
                </a:extLst>
              </p:cNvPr>
              <p:cNvSpPr/>
              <p:nvPr/>
            </p:nvSpPr>
            <p:spPr>
              <a:xfrm>
                <a:off x="6326643" y="2387572"/>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1"/>
              </a:solidFill>
              <a:ln w="1152" cap="flat">
                <a:noFill/>
                <a:prstDash val="solid"/>
                <a:miter/>
              </a:ln>
            </p:spPr>
            <p:txBody>
              <a:bodyPr rtlCol="0" anchor="ctr"/>
              <a:lstStyle/>
              <a:p>
                <a:endParaRPr lang="en-US"/>
              </a:p>
            </p:txBody>
          </p:sp>
          <p:sp>
            <p:nvSpPr>
              <p:cNvPr id="27" name="Freeform 61">
                <a:extLst>
                  <a:ext uri="{FF2B5EF4-FFF2-40B4-BE49-F238E27FC236}">
                    <a16:creationId xmlns:a16="http://schemas.microsoft.com/office/drawing/2014/main" id="{2F326061-CEB5-4ADE-80D0-B49847BCA3EE}"/>
                  </a:ext>
                </a:extLst>
              </p:cNvPr>
              <p:cNvSpPr/>
              <p:nvPr/>
            </p:nvSpPr>
            <p:spPr>
              <a:xfrm>
                <a:off x="7303726" y="3626763"/>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2"/>
              </a:solidFill>
              <a:ln w="1152" cap="flat">
                <a:noFill/>
                <a:prstDash val="solid"/>
                <a:miter/>
              </a:ln>
            </p:spPr>
            <p:txBody>
              <a:bodyPr rtlCol="0" anchor="ctr"/>
              <a:lstStyle/>
              <a:p>
                <a:endParaRPr lang="en-US"/>
              </a:p>
            </p:txBody>
          </p:sp>
          <p:grpSp>
            <p:nvGrpSpPr>
              <p:cNvPr id="28" name="Graphic 4">
                <a:extLst>
                  <a:ext uri="{FF2B5EF4-FFF2-40B4-BE49-F238E27FC236}">
                    <a16:creationId xmlns:a16="http://schemas.microsoft.com/office/drawing/2014/main" id="{D1865449-0CF0-4B43-BEE3-AB07EC4DE3B8}"/>
                  </a:ext>
                </a:extLst>
              </p:cNvPr>
              <p:cNvGrpSpPr/>
              <p:nvPr/>
            </p:nvGrpSpPr>
            <p:grpSpPr>
              <a:xfrm>
                <a:off x="3783646" y="3065187"/>
                <a:ext cx="984448" cy="675988"/>
                <a:chOff x="6484996" y="418049"/>
                <a:chExt cx="170582" cy="117133"/>
              </a:xfrm>
              <a:solidFill>
                <a:schemeClr val="accent6"/>
              </a:solidFill>
            </p:grpSpPr>
            <p:sp>
              <p:nvSpPr>
                <p:cNvPr id="37" name="Freeform 57">
                  <a:extLst>
                    <a:ext uri="{FF2B5EF4-FFF2-40B4-BE49-F238E27FC236}">
                      <a16:creationId xmlns:a16="http://schemas.microsoft.com/office/drawing/2014/main" id="{871D456E-89F1-4795-8A8A-3B00C9841D1B}"/>
                    </a:ext>
                  </a:extLst>
                </p:cNvPr>
                <p:cNvSpPr/>
                <p:nvPr/>
              </p:nvSpPr>
              <p:spPr>
                <a:xfrm>
                  <a:off x="6484996" y="515376"/>
                  <a:ext cx="1152" cy="598"/>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grpFill/>
                <a:ln w="1152" cap="flat">
                  <a:noFill/>
                  <a:prstDash val="solid"/>
                  <a:miter/>
                </a:ln>
              </p:spPr>
              <p:txBody>
                <a:bodyPr rtlCol="0" anchor="ctr"/>
                <a:lstStyle/>
                <a:p>
                  <a:endParaRPr lang="en-US"/>
                </a:p>
              </p:txBody>
            </p:sp>
            <p:sp>
              <p:nvSpPr>
                <p:cNvPr id="38" name="Freeform 58">
                  <a:extLst>
                    <a:ext uri="{FF2B5EF4-FFF2-40B4-BE49-F238E27FC236}">
                      <a16:creationId xmlns:a16="http://schemas.microsoft.com/office/drawing/2014/main" id="{C8D856F4-15FA-49FD-B1F9-F4BA5787E5BB}"/>
                    </a:ext>
                  </a:extLst>
                </p:cNvPr>
                <p:cNvSpPr/>
                <p:nvPr/>
              </p:nvSpPr>
              <p:spPr>
                <a:xfrm>
                  <a:off x="6486443" y="418049"/>
                  <a:ext cx="169134" cy="117133"/>
                </a:xfrm>
                <a:custGeom>
                  <a:avLst/>
                  <a:gdLst>
                    <a:gd name="connsiteX0" fmla="*/ 90989 w 169134"/>
                    <a:gd name="connsiteY0" fmla="*/ 115 h 117133"/>
                    <a:gd name="connsiteX1" fmla="*/ 973 w 169134"/>
                    <a:gd name="connsiteY1" fmla="*/ 72614 h 117133"/>
                    <a:gd name="connsiteX2" fmla="*/ 32323 w 169134"/>
                    <a:gd name="connsiteY2" fmla="*/ 116759 h 117133"/>
                    <a:gd name="connsiteX3" fmla="*/ 33821 w 169134"/>
                    <a:gd name="connsiteY3" fmla="*/ 116874 h 117133"/>
                    <a:gd name="connsiteX4" fmla="*/ 104474 w 169134"/>
                    <a:gd name="connsiteY4" fmla="*/ 76302 h 117133"/>
                    <a:gd name="connsiteX5" fmla="*/ 169134 w 169134"/>
                    <a:gd name="connsiteY5" fmla="*/ 42070 h 117133"/>
                    <a:gd name="connsiteX6" fmla="*/ 90989 w 169134"/>
                    <a:gd name="connsiteY6" fmla="*/ 0 h 1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134" h="117133">
                      <a:moveTo>
                        <a:pt x="90989" y="115"/>
                      </a:moveTo>
                      <a:cubicBezTo>
                        <a:pt x="47191" y="115"/>
                        <a:pt x="10654" y="32042"/>
                        <a:pt x="973" y="72614"/>
                      </a:cubicBezTo>
                      <a:cubicBezTo>
                        <a:pt x="-3984" y="93476"/>
                        <a:pt x="10539" y="114338"/>
                        <a:pt x="32323" y="116759"/>
                      </a:cubicBezTo>
                      <a:cubicBezTo>
                        <a:pt x="32784" y="116759"/>
                        <a:pt x="33245" y="116759"/>
                        <a:pt x="33821" y="116874"/>
                      </a:cubicBezTo>
                      <a:cubicBezTo>
                        <a:pt x="64941" y="119640"/>
                        <a:pt x="87762" y="99931"/>
                        <a:pt x="104474" y="76302"/>
                      </a:cubicBezTo>
                      <a:cubicBezTo>
                        <a:pt x="118075" y="57054"/>
                        <a:pt x="144123" y="28815"/>
                        <a:pt x="169134" y="42070"/>
                      </a:cubicBezTo>
                      <a:cubicBezTo>
                        <a:pt x="152768" y="16828"/>
                        <a:pt x="123838" y="0"/>
                        <a:pt x="90989" y="0"/>
                      </a:cubicBezTo>
                      <a:close/>
                    </a:path>
                  </a:pathLst>
                </a:custGeom>
                <a:grpFill/>
                <a:ln w="1152" cap="flat">
                  <a:noFill/>
                  <a:prstDash val="solid"/>
                  <a:miter/>
                </a:ln>
              </p:spPr>
              <p:txBody>
                <a:bodyPr rtlCol="0" anchor="ctr"/>
                <a:lstStyle/>
                <a:p>
                  <a:endParaRPr lang="en-US"/>
                </a:p>
              </p:txBody>
            </p:sp>
          </p:grpSp>
          <p:sp>
            <p:nvSpPr>
              <p:cNvPr id="29" name="Freeform 56">
                <a:extLst>
                  <a:ext uri="{FF2B5EF4-FFF2-40B4-BE49-F238E27FC236}">
                    <a16:creationId xmlns:a16="http://schemas.microsoft.com/office/drawing/2014/main" id="{6810F708-943C-4387-AA4A-2E4BF5D37A3B}"/>
                  </a:ext>
                </a:extLst>
              </p:cNvPr>
              <p:cNvSpPr/>
              <p:nvPr/>
            </p:nvSpPr>
            <p:spPr>
              <a:xfrm>
                <a:off x="3783646" y="3315711"/>
                <a:ext cx="1066935" cy="828472"/>
              </a:xfrm>
              <a:custGeom>
                <a:avLst/>
                <a:gdLst>
                  <a:gd name="connsiteX0" fmla="*/ 178881 w 184875"/>
                  <a:gd name="connsiteY0" fmla="*/ 18140 h 143555"/>
                  <a:gd name="connsiteX1" fmla="*/ 138195 w 184875"/>
                  <a:gd name="connsiteY1" fmla="*/ 3848 h 143555"/>
                  <a:gd name="connsiteX2" fmla="*/ 105922 w 184875"/>
                  <a:gd name="connsiteY2" fmla="*/ 36582 h 143555"/>
                  <a:gd name="connsiteX3" fmla="*/ 35269 w 184875"/>
                  <a:gd name="connsiteY3" fmla="*/ 78075 h 143555"/>
                  <a:gd name="connsiteX4" fmla="*/ 0 w 184875"/>
                  <a:gd name="connsiteY4" fmla="*/ 54101 h 143555"/>
                  <a:gd name="connsiteX5" fmla="*/ 93935 w 184875"/>
                  <a:gd name="connsiteY5" fmla="*/ 143543 h 143555"/>
                  <a:gd name="connsiteX6" fmla="*/ 184874 w 184875"/>
                  <a:gd name="connsiteY6" fmla="*/ 50643 h 143555"/>
                  <a:gd name="connsiteX7" fmla="*/ 178881 w 184875"/>
                  <a:gd name="connsiteY7" fmla="*/ 18140 h 14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875" h="143555">
                    <a:moveTo>
                      <a:pt x="178881" y="18140"/>
                    </a:moveTo>
                    <a:cubicBezTo>
                      <a:pt x="172657" y="1888"/>
                      <a:pt x="153293" y="-4912"/>
                      <a:pt x="138195" y="3848"/>
                    </a:cubicBezTo>
                    <a:cubicBezTo>
                      <a:pt x="123096" y="12607"/>
                      <a:pt x="113529" y="25517"/>
                      <a:pt x="105922" y="36582"/>
                    </a:cubicBezTo>
                    <a:cubicBezTo>
                      <a:pt x="89325" y="60671"/>
                      <a:pt x="66389" y="80842"/>
                      <a:pt x="35269" y="78075"/>
                    </a:cubicBezTo>
                    <a:cubicBezTo>
                      <a:pt x="17635" y="76462"/>
                      <a:pt x="6109" y="67356"/>
                      <a:pt x="0" y="54101"/>
                    </a:cubicBezTo>
                    <a:cubicBezTo>
                      <a:pt x="1614" y="104239"/>
                      <a:pt x="43222" y="144350"/>
                      <a:pt x="93935" y="143543"/>
                    </a:cubicBezTo>
                    <a:cubicBezTo>
                      <a:pt x="144764" y="142736"/>
                      <a:pt x="185105" y="101473"/>
                      <a:pt x="184874" y="50643"/>
                    </a:cubicBezTo>
                    <a:cubicBezTo>
                      <a:pt x="184874" y="39233"/>
                      <a:pt x="182684" y="28283"/>
                      <a:pt x="178881" y="18140"/>
                    </a:cubicBezTo>
                    <a:close/>
                  </a:path>
                </a:pathLst>
              </a:custGeom>
              <a:solidFill>
                <a:srgbClr val="E0E1E3"/>
              </a:solidFill>
              <a:ln w="1152" cap="flat">
                <a:noFill/>
                <a:prstDash val="solid"/>
                <a:miter/>
              </a:ln>
            </p:spPr>
            <p:txBody>
              <a:bodyPr rtlCol="0" anchor="ctr"/>
              <a:lstStyle/>
              <a:p>
                <a:endParaRPr lang="en-US"/>
              </a:p>
            </p:txBody>
          </p:sp>
          <p:sp>
            <p:nvSpPr>
              <p:cNvPr id="30" name="Freeform 53">
                <a:extLst>
                  <a:ext uri="{FF2B5EF4-FFF2-40B4-BE49-F238E27FC236}">
                    <a16:creationId xmlns:a16="http://schemas.microsoft.com/office/drawing/2014/main" id="{F0BFED44-E492-4E8A-AD7A-BB823A918D9E}"/>
                  </a:ext>
                </a:extLst>
              </p:cNvPr>
              <p:cNvSpPr/>
              <p:nvPr/>
            </p:nvSpPr>
            <p:spPr>
              <a:xfrm>
                <a:off x="6951848" y="5148647"/>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3"/>
              </a:solidFill>
              <a:ln w="1152" cap="flat">
                <a:noFill/>
                <a:prstDash val="solid"/>
                <a:miter/>
              </a:ln>
            </p:spPr>
            <p:txBody>
              <a:bodyPr rtlCol="0" anchor="ctr"/>
              <a:lstStyle/>
              <a:p>
                <a:endParaRPr lang="en-US"/>
              </a:p>
            </p:txBody>
          </p:sp>
          <p:sp>
            <p:nvSpPr>
              <p:cNvPr id="31" name="TextBox 23">
                <a:extLst>
                  <a:ext uri="{FF2B5EF4-FFF2-40B4-BE49-F238E27FC236}">
                    <a16:creationId xmlns:a16="http://schemas.microsoft.com/office/drawing/2014/main" id="{D43FD5CA-2D7A-4A0A-8022-2D8C91DCEC8F}"/>
                  </a:ext>
                </a:extLst>
              </p:cNvPr>
              <p:cNvSpPr txBox="1"/>
              <p:nvPr/>
            </p:nvSpPr>
            <p:spPr>
              <a:xfrm>
                <a:off x="3767230" y="3269137"/>
                <a:ext cx="687796" cy="461665"/>
              </a:xfrm>
              <a:prstGeom prst="rect">
                <a:avLst/>
              </a:prstGeom>
              <a:noFill/>
            </p:spPr>
            <p:txBody>
              <a:bodyPr wrap="square" lIns="0" rIns="0" rtlCol="0" anchor="b">
                <a:spAutoFit/>
              </a:bodyPr>
              <a:lstStyle/>
              <a:p>
                <a:pPr algn="ctr"/>
                <a:r>
                  <a:rPr lang="en-US" sz="2400" b="1" noProof="1">
                    <a:solidFill>
                      <a:schemeClr val="bg1"/>
                    </a:solidFill>
                  </a:rPr>
                  <a:t>06</a:t>
                </a:r>
              </a:p>
            </p:txBody>
          </p:sp>
          <p:pic>
            <p:nvPicPr>
              <p:cNvPr id="32" name="Graphic 121" descr="Brainstorm with solid fill">
                <a:extLst>
                  <a:ext uri="{FF2B5EF4-FFF2-40B4-BE49-F238E27FC236}">
                    <a16:creationId xmlns:a16="http://schemas.microsoft.com/office/drawing/2014/main" id="{3D1081FD-764E-461D-9F3D-D3A32ED49B2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27499" y="3505988"/>
                <a:ext cx="409717" cy="409717"/>
              </a:xfrm>
              <a:prstGeom prst="rect">
                <a:avLst/>
              </a:prstGeom>
            </p:spPr>
          </p:pic>
          <p:sp>
            <p:nvSpPr>
              <p:cNvPr id="33" name="Oval 25">
                <a:extLst>
                  <a:ext uri="{FF2B5EF4-FFF2-40B4-BE49-F238E27FC236}">
                    <a16:creationId xmlns:a16="http://schemas.microsoft.com/office/drawing/2014/main" id="{4615241D-251F-4325-A5B5-EE1655B246DF}"/>
                  </a:ext>
                </a:extLst>
              </p:cNvPr>
              <p:cNvSpPr/>
              <p:nvPr/>
            </p:nvSpPr>
            <p:spPr>
              <a:xfrm>
                <a:off x="3796320" y="3064191"/>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26">
                <a:extLst>
                  <a:ext uri="{FF2B5EF4-FFF2-40B4-BE49-F238E27FC236}">
                    <a16:creationId xmlns:a16="http://schemas.microsoft.com/office/drawing/2014/main" id="{30D77F72-501D-4971-8B55-07398A4AACAD}"/>
                  </a:ext>
                </a:extLst>
              </p:cNvPr>
              <p:cNvGrpSpPr/>
              <p:nvPr/>
            </p:nvGrpSpPr>
            <p:grpSpPr>
              <a:xfrm>
                <a:off x="4354386" y="1866779"/>
                <a:ext cx="3455797" cy="3833281"/>
                <a:chOff x="4301120" y="1131527"/>
                <a:chExt cx="3455797" cy="3833281"/>
              </a:xfrm>
            </p:grpSpPr>
            <p:sp>
              <p:nvSpPr>
                <p:cNvPr id="35" name="Freeform: Shape 30">
                  <a:extLst>
                    <a:ext uri="{FF2B5EF4-FFF2-40B4-BE49-F238E27FC236}">
                      <a16:creationId xmlns:a16="http://schemas.microsoft.com/office/drawing/2014/main" id="{E8805D4F-CD6A-4CC0-BC06-B549D0FC11E8}"/>
                    </a:ext>
                  </a:extLst>
                </p:cNvPr>
                <p:cNvSpPr/>
                <p:nvPr/>
              </p:nvSpPr>
              <p:spPr>
                <a:xfrm>
                  <a:off x="4301120" y="1618637"/>
                  <a:ext cx="3455797" cy="3346171"/>
                </a:xfrm>
                <a:custGeom>
                  <a:avLst/>
                  <a:gdLst>
                    <a:gd name="connsiteX0" fmla="*/ 1727919 w 3455797"/>
                    <a:gd name="connsiteY0" fmla="*/ 0 h 3346171"/>
                    <a:gd name="connsiteX1" fmla="*/ 1842204 w 3455797"/>
                    <a:gd name="connsiteY1" fmla="*/ 5771 h 3346171"/>
                    <a:gd name="connsiteX2" fmla="*/ 1841071 w 3455797"/>
                    <a:gd name="connsiteY2" fmla="*/ 17010 h 3346171"/>
                    <a:gd name="connsiteX3" fmla="*/ 2499047 w 3455797"/>
                    <a:gd name="connsiteY3" fmla="*/ 674986 h 3346171"/>
                    <a:gd name="connsiteX4" fmla="*/ 2866928 w 3455797"/>
                    <a:gd name="connsiteY4" fmla="*/ 562614 h 3346171"/>
                    <a:gd name="connsiteX5" fmla="*/ 2944638 w 3455797"/>
                    <a:gd name="connsiteY5" fmla="*/ 498497 h 3346171"/>
                    <a:gd name="connsiteX6" fmla="*/ 2955725 w 3455797"/>
                    <a:gd name="connsiteY6" fmla="*/ 508574 h 3346171"/>
                    <a:gd name="connsiteX7" fmla="*/ 3067794 w 3455797"/>
                    <a:gd name="connsiteY7" fmla="*/ 631881 h 3346171"/>
                    <a:gd name="connsiteX8" fmla="*/ 3117934 w 3455797"/>
                    <a:gd name="connsiteY8" fmla="*/ 698932 h 3346171"/>
                    <a:gd name="connsiteX9" fmla="*/ 3109764 w 3455797"/>
                    <a:gd name="connsiteY9" fmla="*/ 703367 h 3346171"/>
                    <a:gd name="connsiteX10" fmla="*/ 2819668 w 3455797"/>
                    <a:gd name="connsiteY10" fmla="*/ 1248971 h 3346171"/>
                    <a:gd name="connsiteX11" fmla="*/ 3345039 w 3455797"/>
                    <a:gd name="connsiteY11" fmla="*/ 1893579 h 3346171"/>
                    <a:gd name="connsiteX12" fmla="*/ 3455797 w 3455797"/>
                    <a:gd name="connsiteY12" fmla="*/ 1904745 h 3346171"/>
                    <a:gd name="connsiteX13" fmla="*/ 3455334 w 3455797"/>
                    <a:gd name="connsiteY13" fmla="*/ 1913914 h 3346171"/>
                    <a:gd name="connsiteX14" fmla="*/ 3431158 w 3455797"/>
                    <a:gd name="connsiteY14" fmla="*/ 2075712 h 3346171"/>
                    <a:gd name="connsiteX15" fmla="*/ 3411940 w 3455797"/>
                    <a:gd name="connsiteY15" fmla="*/ 2153454 h 3346171"/>
                    <a:gd name="connsiteX16" fmla="*/ 3395967 w 3455797"/>
                    <a:gd name="connsiteY16" fmla="*/ 2144784 h 3346171"/>
                    <a:gd name="connsiteX17" fmla="*/ 3139853 w 3455797"/>
                    <a:gd name="connsiteY17" fmla="*/ 2093077 h 3346171"/>
                    <a:gd name="connsiteX18" fmla="*/ 2481877 w 3455797"/>
                    <a:gd name="connsiteY18" fmla="*/ 2751053 h 3346171"/>
                    <a:gd name="connsiteX19" fmla="*/ 2594249 w 3455797"/>
                    <a:gd name="connsiteY19" fmla="*/ 3118934 h 3346171"/>
                    <a:gd name="connsiteX20" fmla="*/ 2661166 w 3455797"/>
                    <a:gd name="connsiteY20" fmla="*/ 3200037 h 3346171"/>
                    <a:gd name="connsiteX21" fmla="*/ 2646124 w 3455797"/>
                    <a:gd name="connsiteY21" fmla="*/ 3210396 h 3346171"/>
                    <a:gd name="connsiteX22" fmla="*/ 2437692 w 3455797"/>
                    <a:gd name="connsiteY22" fmla="*/ 3321539 h 3346171"/>
                    <a:gd name="connsiteX23" fmla="*/ 2370686 w 3455797"/>
                    <a:gd name="connsiteY23" fmla="*/ 3346171 h 3346171"/>
                    <a:gd name="connsiteX24" fmla="*/ 2368368 w 3455797"/>
                    <a:gd name="connsiteY24" fmla="*/ 3323182 h 3346171"/>
                    <a:gd name="connsiteX25" fmla="*/ 1723760 w 3455797"/>
                    <a:gd name="connsiteY25" fmla="*/ 2797811 h 3346171"/>
                    <a:gd name="connsiteX26" fmla="*/ 1079152 w 3455797"/>
                    <a:gd name="connsiteY26" fmla="*/ 3323182 h 3346171"/>
                    <a:gd name="connsiteX27" fmla="*/ 1076864 w 3455797"/>
                    <a:gd name="connsiteY27" fmla="*/ 3345875 h 3346171"/>
                    <a:gd name="connsiteX28" fmla="*/ 946806 w 3455797"/>
                    <a:gd name="connsiteY28" fmla="*/ 3287566 h 3346171"/>
                    <a:gd name="connsiteX29" fmla="*/ 803526 w 3455797"/>
                    <a:gd name="connsiteY29" fmla="*/ 3203684 h 3346171"/>
                    <a:gd name="connsiteX30" fmla="*/ 873452 w 3455797"/>
                    <a:gd name="connsiteY30" fmla="*/ 3118933 h 3346171"/>
                    <a:gd name="connsiteX31" fmla="*/ 985824 w 3455797"/>
                    <a:gd name="connsiteY31" fmla="*/ 2751052 h 3346171"/>
                    <a:gd name="connsiteX32" fmla="*/ 327848 w 3455797"/>
                    <a:gd name="connsiteY32" fmla="*/ 2093076 h 3346171"/>
                    <a:gd name="connsiteX33" fmla="*/ 71734 w 3455797"/>
                    <a:gd name="connsiteY33" fmla="*/ 2144783 h 3346171"/>
                    <a:gd name="connsiteX34" fmla="*/ 44900 w 3455797"/>
                    <a:gd name="connsiteY34" fmla="*/ 2159349 h 3346171"/>
                    <a:gd name="connsiteX35" fmla="*/ 37532 w 3455797"/>
                    <a:gd name="connsiteY35" fmla="*/ 2135077 h 3346171"/>
                    <a:gd name="connsiteX36" fmla="*/ 505 w 3455797"/>
                    <a:gd name="connsiteY36" fmla="*/ 1913914 h 3346171"/>
                    <a:gd name="connsiteX37" fmla="*/ 0 w 3455797"/>
                    <a:gd name="connsiteY37" fmla="*/ 1903911 h 3346171"/>
                    <a:gd name="connsiteX38" fmla="*/ 102484 w 3455797"/>
                    <a:gd name="connsiteY38" fmla="*/ 1893579 h 3346171"/>
                    <a:gd name="connsiteX39" fmla="*/ 627855 w 3455797"/>
                    <a:gd name="connsiteY39" fmla="*/ 1248971 h 3346171"/>
                    <a:gd name="connsiteX40" fmla="*/ 337760 w 3455797"/>
                    <a:gd name="connsiteY40" fmla="*/ 703367 h 3346171"/>
                    <a:gd name="connsiteX41" fmla="*/ 335504 w 3455797"/>
                    <a:gd name="connsiteY41" fmla="*/ 702143 h 3346171"/>
                    <a:gd name="connsiteX42" fmla="*/ 388045 w 3455797"/>
                    <a:gd name="connsiteY42" fmla="*/ 631881 h 3346171"/>
                    <a:gd name="connsiteX43" fmla="*/ 507346 w 3455797"/>
                    <a:gd name="connsiteY43" fmla="*/ 502179 h 3346171"/>
                    <a:gd name="connsiteX44" fmla="*/ 580595 w 3455797"/>
                    <a:gd name="connsiteY44" fmla="*/ 562614 h 3346171"/>
                    <a:gd name="connsiteX45" fmla="*/ 948475 w 3455797"/>
                    <a:gd name="connsiteY45" fmla="*/ 674986 h 3346171"/>
                    <a:gd name="connsiteX46" fmla="*/ 1606451 w 3455797"/>
                    <a:gd name="connsiteY46" fmla="*/ 17010 h 3346171"/>
                    <a:gd name="connsiteX47" fmla="*/ 1605438 w 3455797"/>
                    <a:gd name="connsiteY47" fmla="*/ 6956 h 334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455797" h="3346171">
                      <a:moveTo>
                        <a:pt x="1727919" y="0"/>
                      </a:moveTo>
                      <a:lnTo>
                        <a:pt x="1842204" y="5771"/>
                      </a:lnTo>
                      <a:lnTo>
                        <a:pt x="1841071" y="17010"/>
                      </a:lnTo>
                      <a:cubicBezTo>
                        <a:pt x="1841071" y="380400"/>
                        <a:pt x="2135657" y="674986"/>
                        <a:pt x="2499047" y="674986"/>
                      </a:cubicBezTo>
                      <a:cubicBezTo>
                        <a:pt x="2635319" y="674986"/>
                        <a:pt x="2761914" y="633560"/>
                        <a:pt x="2866928" y="562614"/>
                      </a:cubicBezTo>
                      <a:lnTo>
                        <a:pt x="2944638" y="498497"/>
                      </a:lnTo>
                      <a:lnTo>
                        <a:pt x="2955725" y="508574"/>
                      </a:lnTo>
                      <a:cubicBezTo>
                        <a:pt x="2995003" y="547852"/>
                        <a:pt x="3032408" y="589003"/>
                        <a:pt x="3067794" y="631881"/>
                      </a:cubicBezTo>
                      <a:lnTo>
                        <a:pt x="3117934" y="698932"/>
                      </a:lnTo>
                      <a:lnTo>
                        <a:pt x="3109764" y="703367"/>
                      </a:lnTo>
                      <a:cubicBezTo>
                        <a:pt x="2934741" y="821610"/>
                        <a:pt x="2819668" y="1021852"/>
                        <a:pt x="2819668" y="1248971"/>
                      </a:cubicBezTo>
                      <a:cubicBezTo>
                        <a:pt x="2819668" y="1566937"/>
                        <a:pt x="3045211" y="1832226"/>
                        <a:pt x="3345039" y="1893579"/>
                      </a:cubicBezTo>
                      <a:lnTo>
                        <a:pt x="3455797" y="1904745"/>
                      </a:lnTo>
                      <a:lnTo>
                        <a:pt x="3455334" y="1913914"/>
                      </a:lnTo>
                      <a:cubicBezTo>
                        <a:pt x="3449777" y="1968638"/>
                        <a:pt x="3441678" y="2022610"/>
                        <a:pt x="3431158" y="2075712"/>
                      </a:cubicBezTo>
                      <a:lnTo>
                        <a:pt x="3411940" y="2153454"/>
                      </a:lnTo>
                      <a:lnTo>
                        <a:pt x="3395967" y="2144784"/>
                      </a:lnTo>
                      <a:cubicBezTo>
                        <a:pt x="3317248" y="2111489"/>
                        <a:pt x="3230701" y="2093077"/>
                        <a:pt x="3139853" y="2093077"/>
                      </a:cubicBezTo>
                      <a:cubicBezTo>
                        <a:pt x="2776463" y="2093077"/>
                        <a:pt x="2481877" y="2387663"/>
                        <a:pt x="2481877" y="2751053"/>
                      </a:cubicBezTo>
                      <a:cubicBezTo>
                        <a:pt x="2481877" y="2887324"/>
                        <a:pt x="2523303" y="3013920"/>
                        <a:pt x="2594249" y="3118934"/>
                      </a:cubicBezTo>
                      <a:lnTo>
                        <a:pt x="2661166" y="3200037"/>
                      </a:lnTo>
                      <a:lnTo>
                        <a:pt x="2646124" y="3210396"/>
                      </a:lnTo>
                      <a:cubicBezTo>
                        <a:pt x="2579533" y="3251966"/>
                        <a:pt x="2509920" y="3289148"/>
                        <a:pt x="2437692" y="3321539"/>
                      </a:cubicBezTo>
                      <a:lnTo>
                        <a:pt x="2370686" y="3346171"/>
                      </a:lnTo>
                      <a:lnTo>
                        <a:pt x="2368368" y="3323182"/>
                      </a:lnTo>
                      <a:cubicBezTo>
                        <a:pt x="2307015" y="3023354"/>
                        <a:pt x="2041726" y="2797811"/>
                        <a:pt x="1723760" y="2797811"/>
                      </a:cubicBezTo>
                      <a:cubicBezTo>
                        <a:pt x="1405794" y="2797811"/>
                        <a:pt x="1140506" y="3023354"/>
                        <a:pt x="1079152" y="3323182"/>
                      </a:cubicBezTo>
                      <a:lnTo>
                        <a:pt x="1076864" y="3345875"/>
                      </a:lnTo>
                      <a:lnTo>
                        <a:pt x="946806" y="3287566"/>
                      </a:lnTo>
                      <a:lnTo>
                        <a:pt x="803526" y="3203684"/>
                      </a:lnTo>
                      <a:lnTo>
                        <a:pt x="873452" y="3118933"/>
                      </a:lnTo>
                      <a:cubicBezTo>
                        <a:pt x="944398" y="3013919"/>
                        <a:pt x="985824" y="2887323"/>
                        <a:pt x="985824" y="2751052"/>
                      </a:cubicBezTo>
                      <a:cubicBezTo>
                        <a:pt x="985824" y="2387662"/>
                        <a:pt x="691238" y="2093076"/>
                        <a:pt x="327848" y="2093076"/>
                      </a:cubicBezTo>
                      <a:cubicBezTo>
                        <a:pt x="237001" y="2093076"/>
                        <a:pt x="150454" y="2111488"/>
                        <a:pt x="71734" y="2144783"/>
                      </a:cubicBezTo>
                      <a:lnTo>
                        <a:pt x="44900" y="2159349"/>
                      </a:lnTo>
                      <a:lnTo>
                        <a:pt x="37532" y="2135077"/>
                      </a:lnTo>
                      <a:cubicBezTo>
                        <a:pt x="20593" y="2062984"/>
                        <a:pt x="8147" y="1989159"/>
                        <a:pt x="505" y="1913914"/>
                      </a:cubicBezTo>
                      <a:lnTo>
                        <a:pt x="0" y="1903911"/>
                      </a:lnTo>
                      <a:lnTo>
                        <a:pt x="102484" y="1893579"/>
                      </a:lnTo>
                      <a:cubicBezTo>
                        <a:pt x="402313" y="1832226"/>
                        <a:pt x="627855" y="1566937"/>
                        <a:pt x="627855" y="1248971"/>
                      </a:cubicBezTo>
                      <a:cubicBezTo>
                        <a:pt x="627855" y="1021852"/>
                        <a:pt x="512783" y="821610"/>
                        <a:pt x="337760" y="703367"/>
                      </a:cubicBezTo>
                      <a:lnTo>
                        <a:pt x="335504" y="702143"/>
                      </a:lnTo>
                      <a:lnTo>
                        <a:pt x="388045" y="631881"/>
                      </a:lnTo>
                      <a:lnTo>
                        <a:pt x="507346" y="502179"/>
                      </a:lnTo>
                      <a:lnTo>
                        <a:pt x="580595" y="562614"/>
                      </a:lnTo>
                      <a:cubicBezTo>
                        <a:pt x="685608" y="633560"/>
                        <a:pt x="812204" y="674986"/>
                        <a:pt x="948475" y="674986"/>
                      </a:cubicBezTo>
                      <a:cubicBezTo>
                        <a:pt x="1311865" y="674986"/>
                        <a:pt x="1606451" y="380400"/>
                        <a:pt x="1606451" y="17010"/>
                      </a:cubicBezTo>
                      <a:lnTo>
                        <a:pt x="1605438" y="6956"/>
                      </a:lnTo>
                      <a:close/>
                    </a:path>
                  </a:pathLst>
                </a:custGeom>
                <a:solidFill>
                  <a:srgbClr val="0F7387"/>
                </a:solidFill>
                <a:ln w="1152" cap="flat">
                  <a:noFill/>
                  <a:prstDash val="solid"/>
                  <a:miter/>
                </a:ln>
              </p:spPr>
              <p:txBody>
                <a:bodyPr wrap="square" rtlCol="0" anchor="ctr">
                  <a:noAutofit/>
                </a:bodyPr>
                <a:lstStyle/>
                <a:p>
                  <a:endParaRPr lang="en-US"/>
                </a:p>
              </p:txBody>
            </p:sp>
            <p:sp>
              <p:nvSpPr>
                <p:cNvPr id="36" name="Oval 28">
                  <a:extLst>
                    <a:ext uri="{FF2B5EF4-FFF2-40B4-BE49-F238E27FC236}">
                      <a16:creationId xmlns:a16="http://schemas.microsoft.com/office/drawing/2014/main" id="{241FE8BB-2DB2-4550-9249-3C16B6408C1D}"/>
                    </a:ext>
                  </a:extLst>
                </p:cNvPr>
                <p:cNvSpPr/>
                <p:nvPr/>
              </p:nvSpPr>
              <p:spPr>
                <a:xfrm>
                  <a:off x="4737759" y="1131527"/>
                  <a:ext cx="1041586" cy="1041586"/>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9" name="TextBox 31">
              <a:extLst>
                <a:ext uri="{FF2B5EF4-FFF2-40B4-BE49-F238E27FC236}">
                  <a16:creationId xmlns:a16="http://schemas.microsoft.com/office/drawing/2014/main" id="{E95F0677-34D8-46AA-89DE-D56EE07E7712}"/>
                </a:ext>
              </a:extLst>
            </p:cNvPr>
            <p:cNvSpPr txBox="1"/>
            <p:nvPr/>
          </p:nvSpPr>
          <p:spPr>
            <a:xfrm>
              <a:off x="8125336" y="2716787"/>
              <a:ext cx="3705159" cy="400494"/>
            </a:xfrm>
            <a:prstGeom prst="rect">
              <a:avLst/>
            </a:prstGeom>
            <a:noFill/>
          </p:spPr>
          <p:txBody>
            <a:bodyPr wrap="square" rtlCol="0">
              <a:spAutoFit/>
            </a:bodyPr>
            <a:lstStyle/>
            <a:p>
              <a:pPr algn="ctr" rtl="1">
                <a:lnSpc>
                  <a:spcPct val="115000"/>
                </a:lnSpc>
                <a:spcAft>
                  <a:spcPts val="1000"/>
                </a:spcAft>
              </a:pPr>
              <a:r>
                <a:rPr lang="ar-SA" sz="1800" dirty="0">
                  <a:effectLst/>
                  <a:ea typeface="Times New Roman" panose="02020603050405020304" pitchFamily="18" charset="0"/>
                  <a:cs typeface="Arial" panose="020B0604020202020204" pitchFamily="34" charset="0"/>
                </a:rPr>
                <a:t>ضمان توافر المواد والمنتجات</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0" name="TextBox 32">
              <a:extLst>
                <a:ext uri="{FF2B5EF4-FFF2-40B4-BE49-F238E27FC236}">
                  <a16:creationId xmlns:a16="http://schemas.microsoft.com/office/drawing/2014/main" id="{7805E90A-B537-4891-9D7D-50884B27683D}"/>
                </a:ext>
              </a:extLst>
            </p:cNvPr>
            <p:cNvSpPr txBox="1"/>
            <p:nvPr/>
          </p:nvSpPr>
          <p:spPr>
            <a:xfrm>
              <a:off x="7672378" y="3837226"/>
              <a:ext cx="4475152" cy="400494"/>
            </a:xfrm>
            <a:prstGeom prst="rect">
              <a:avLst/>
            </a:prstGeom>
            <a:noFill/>
          </p:spPr>
          <p:txBody>
            <a:bodyPr wrap="square" rtlCol="0">
              <a:spAutoFit/>
            </a:bodyPr>
            <a:lstStyle/>
            <a:p>
              <a:pPr marR="228600" algn="ctr" rtl="1">
                <a:lnSpc>
                  <a:spcPct val="115000"/>
                </a:lnSpc>
                <a:spcAft>
                  <a:spcPts val="800"/>
                </a:spcAft>
              </a:pPr>
              <a:r>
                <a:rPr lang="ar-SA" sz="1800" dirty="0">
                  <a:effectLst/>
                  <a:ea typeface="Times New Roman" panose="02020603050405020304" pitchFamily="18" charset="0"/>
                  <a:cs typeface="Arial" panose="020B0604020202020204" pitchFamily="34" charset="0"/>
                </a:rPr>
                <a:t>خفض التكاليف وتحسين الكفاءة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TextBox 33">
              <a:extLst>
                <a:ext uri="{FF2B5EF4-FFF2-40B4-BE49-F238E27FC236}">
                  <a16:creationId xmlns:a16="http://schemas.microsoft.com/office/drawing/2014/main" id="{81D49D62-9751-473E-A33B-17AF2D54ED0C}"/>
                </a:ext>
              </a:extLst>
            </p:cNvPr>
            <p:cNvSpPr txBox="1"/>
            <p:nvPr/>
          </p:nvSpPr>
          <p:spPr>
            <a:xfrm>
              <a:off x="7324060" y="5150877"/>
              <a:ext cx="5041784" cy="385042"/>
            </a:xfrm>
            <a:prstGeom prst="rect">
              <a:avLst/>
            </a:prstGeom>
            <a:noFill/>
          </p:spPr>
          <p:txBody>
            <a:bodyPr wrap="square" rtlCol="0">
              <a:spAutoFit/>
            </a:bodyPr>
            <a:lstStyle/>
            <a:p>
              <a:pPr lvl="1" algn="ctr" rtl="1">
                <a:lnSpc>
                  <a:spcPct val="115000"/>
                </a:lnSpc>
              </a:pPr>
              <a:r>
                <a:rPr lang="ar-SA" sz="1800" dirty="0">
                  <a:effectLst/>
                  <a:ea typeface="Times New Roman" panose="02020603050405020304" pitchFamily="18" charset="0"/>
                  <a:cs typeface="Arial" panose="020B0604020202020204" pitchFamily="34" charset="0"/>
                </a:rPr>
                <a:t>تعزيز كفاءة سلسلة الإمداد</a:t>
              </a:r>
              <a:endParaRPr lang="en-US" sz="1800" dirty="0">
                <a:effectLst/>
                <a:latin typeface="Times New Roman" panose="02020603050405020304" pitchFamily="18" charset="0"/>
                <a:ea typeface="Times New Roman" panose="02020603050405020304" pitchFamily="18" charset="0"/>
              </a:endParaRPr>
            </a:p>
          </p:txBody>
        </p:sp>
        <p:sp>
          <p:nvSpPr>
            <p:cNvPr id="12" name="TextBox 34">
              <a:extLst>
                <a:ext uri="{FF2B5EF4-FFF2-40B4-BE49-F238E27FC236}">
                  <a16:creationId xmlns:a16="http://schemas.microsoft.com/office/drawing/2014/main" id="{D1E68FA1-C2F1-464F-B939-89EC175072E7}"/>
                </a:ext>
              </a:extLst>
            </p:cNvPr>
            <p:cNvSpPr txBox="1"/>
            <p:nvPr/>
          </p:nvSpPr>
          <p:spPr>
            <a:xfrm>
              <a:off x="945701" y="2734543"/>
              <a:ext cx="3311902" cy="390363"/>
            </a:xfrm>
            <a:prstGeom prst="rect">
              <a:avLst/>
            </a:prstGeom>
            <a:noFill/>
          </p:spPr>
          <p:txBody>
            <a:bodyPr wrap="square" rtlCol="0">
              <a:spAutoFit/>
            </a:bodyPr>
            <a:lstStyle/>
            <a:p>
              <a:pPr lvl="1" algn="ctr" rtl="1">
                <a:lnSpc>
                  <a:spcPct val="115000"/>
                </a:lnSpc>
              </a:pPr>
              <a:r>
                <a:rPr lang="ar-SA" sz="1800" dirty="0">
                  <a:effectLst/>
                  <a:ea typeface="Times New Roman" panose="02020603050405020304" pitchFamily="18" charset="0"/>
                  <a:cs typeface="Arial" panose="020B0604020202020204" pitchFamily="34" charset="0"/>
                </a:rPr>
                <a:t>التكامل مع خدمات اللوجستيات</a:t>
              </a:r>
              <a:endParaRPr lang="en-US" sz="1800" dirty="0">
                <a:effectLst/>
                <a:latin typeface="Times New Roman" panose="02020603050405020304" pitchFamily="18" charset="0"/>
                <a:ea typeface="Times New Roman" panose="02020603050405020304" pitchFamily="18" charset="0"/>
              </a:endParaRPr>
            </a:p>
          </p:txBody>
        </p:sp>
        <p:sp>
          <p:nvSpPr>
            <p:cNvPr id="13" name="TextBox 35">
              <a:extLst>
                <a:ext uri="{FF2B5EF4-FFF2-40B4-BE49-F238E27FC236}">
                  <a16:creationId xmlns:a16="http://schemas.microsoft.com/office/drawing/2014/main" id="{828D47E1-CAF7-4668-96AA-2945FE9F2831}"/>
                </a:ext>
              </a:extLst>
            </p:cNvPr>
            <p:cNvSpPr txBox="1"/>
            <p:nvPr/>
          </p:nvSpPr>
          <p:spPr>
            <a:xfrm>
              <a:off x="646506" y="3783884"/>
              <a:ext cx="3611097" cy="385042"/>
            </a:xfrm>
            <a:prstGeom prst="rect">
              <a:avLst/>
            </a:prstGeom>
            <a:noFill/>
          </p:spPr>
          <p:txBody>
            <a:bodyPr wrap="square" rtlCol="0">
              <a:spAutoFit/>
            </a:bodyPr>
            <a:lstStyle/>
            <a:p>
              <a:pPr lvl="1" algn="ctr" rtl="1">
                <a:lnSpc>
                  <a:spcPct val="115000"/>
                </a:lnSpc>
              </a:pPr>
              <a:r>
                <a:rPr lang="ar-SA" sz="1800" dirty="0">
                  <a:effectLst/>
                  <a:ea typeface="Times New Roman" panose="02020603050405020304" pitchFamily="18" charset="0"/>
                  <a:cs typeface="Arial" panose="020B0604020202020204" pitchFamily="34" charset="0"/>
                </a:rPr>
                <a:t>دعم اتخاذ القرار الاستراتيجي</a:t>
              </a:r>
              <a:endParaRPr lang="en-US" sz="1800" dirty="0">
                <a:effectLst/>
                <a:latin typeface="Times New Roman" panose="02020603050405020304" pitchFamily="18" charset="0"/>
                <a:ea typeface="Times New Roman" panose="02020603050405020304" pitchFamily="18" charset="0"/>
              </a:endParaRPr>
            </a:p>
          </p:txBody>
        </p:sp>
        <p:sp>
          <p:nvSpPr>
            <p:cNvPr id="14" name="TextBox 36">
              <a:extLst>
                <a:ext uri="{FF2B5EF4-FFF2-40B4-BE49-F238E27FC236}">
                  <a16:creationId xmlns:a16="http://schemas.microsoft.com/office/drawing/2014/main" id="{842DF175-8B53-438B-9507-B794F5B026A8}"/>
                </a:ext>
              </a:extLst>
            </p:cNvPr>
            <p:cNvSpPr txBox="1"/>
            <p:nvPr/>
          </p:nvSpPr>
          <p:spPr>
            <a:xfrm>
              <a:off x="598763" y="5072548"/>
              <a:ext cx="3611097" cy="385042"/>
            </a:xfrm>
            <a:prstGeom prst="rect">
              <a:avLst/>
            </a:prstGeom>
            <a:noFill/>
          </p:spPr>
          <p:txBody>
            <a:bodyPr wrap="square" rtlCol="0">
              <a:spAutoFit/>
            </a:bodyPr>
            <a:lstStyle/>
            <a:p>
              <a:pPr lvl="1" algn="ctr" rtl="1">
                <a:lnSpc>
                  <a:spcPct val="115000"/>
                </a:lnSpc>
              </a:pPr>
              <a:r>
                <a:rPr lang="ar-SA" sz="1800" dirty="0">
                  <a:effectLst/>
                  <a:ea typeface="Times New Roman" panose="02020603050405020304" pitchFamily="18" charset="0"/>
                  <a:cs typeface="Arial" panose="020B0604020202020204" pitchFamily="34" charset="0"/>
                </a:rPr>
                <a:t>تحقيق رضا العملاء</a:t>
              </a:r>
              <a:endParaRPr lang="en-US" sz="1800" dirty="0">
                <a:effectLst/>
                <a:latin typeface="Times New Roman" panose="02020603050405020304" pitchFamily="18" charset="0"/>
                <a:ea typeface="Times New Roman" panose="02020603050405020304" pitchFamily="18" charset="0"/>
              </a:endParaRPr>
            </a:p>
          </p:txBody>
        </p:sp>
        <p:sp>
          <p:nvSpPr>
            <p:cNvPr id="15" name="TextBox 37">
              <a:extLst>
                <a:ext uri="{FF2B5EF4-FFF2-40B4-BE49-F238E27FC236}">
                  <a16:creationId xmlns:a16="http://schemas.microsoft.com/office/drawing/2014/main" id="{4F391A27-89D1-48C9-A685-4DCBE64C3393}"/>
                </a:ext>
              </a:extLst>
            </p:cNvPr>
            <p:cNvSpPr txBox="1"/>
            <p:nvPr/>
          </p:nvSpPr>
          <p:spPr>
            <a:xfrm>
              <a:off x="4375281" y="6239642"/>
              <a:ext cx="3806671" cy="385042"/>
            </a:xfrm>
            <a:prstGeom prst="rect">
              <a:avLst/>
            </a:prstGeom>
            <a:noFill/>
          </p:spPr>
          <p:txBody>
            <a:bodyPr wrap="square" rtlCol="0">
              <a:spAutoFit/>
            </a:bodyPr>
            <a:lstStyle/>
            <a:p>
              <a:pPr lvl="1" algn="ctr" rtl="1">
                <a:lnSpc>
                  <a:spcPct val="115000"/>
                </a:lnSpc>
              </a:pPr>
              <a:r>
                <a:rPr lang="ar-SA" sz="1800" dirty="0">
                  <a:effectLst/>
                  <a:ea typeface="Times New Roman" panose="02020603050405020304" pitchFamily="18" charset="0"/>
                  <a:cs typeface="Arial" panose="020B0604020202020204" pitchFamily="34" charset="0"/>
                </a:rPr>
                <a:t>توفير مخزون أمان لمواجهة الأزمات</a:t>
              </a:r>
              <a:endParaRPr lang="en-US" sz="1800" dirty="0">
                <a:effectLst/>
                <a:latin typeface="Times New Roman" panose="02020603050405020304" pitchFamily="18" charset="0"/>
                <a:ea typeface="Times New Roman" panose="02020603050405020304" pitchFamily="18" charset="0"/>
              </a:endParaRPr>
            </a:p>
          </p:txBody>
        </p:sp>
      </p:grpSp>
      <p:sp>
        <p:nvSpPr>
          <p:cNvPr id="2" name="مربع نص 1">
            <a:extLst>
              <a:ext uri="{FF2B5EF4-FFF2-40B4-BE49-F238E27FC236}">
                <a16:creationId xmlns:a16="http://schemas.microsoft.com/office/drawing/2014/main" id="{0B04A953-1E77-722A-F3CA-6AC5D896F3F9}"/>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1948275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69385B79-7F31-4CAE-AFCB-731135B2D176}"/>
              </a:ext>
            </a:extLst>
          </p:cNvPr>
          <p:cNvSpPr txBox="1"/>
          <p:nvPr/>
        </p:nvSpPr>
        <p:spPr>
          <a:xfrm>
            <a:off x="3018367" y="257786"/>
            <a:ext cx="6155266" cy="105150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استراتيجيات تخفيض تكاليف المخزون مع الحفاظ على مستوى الخدمة.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29">
            <a:extLst>
              <a:ext uri="{FF2B5EF4-FFF2-40B4-BE49-F238E27FC236}">
                <a16:creationId xmlns:a16="http://schemas.microsoft.com/office/drawing/2014/main" id="{3AEF476A-A67E-4913-BF21-34C9B3FABFEA}"/>
              </a:ext>
            </a:extLst>
          </p:cNvPr>
          <p:cNvGrpSpPr/>
          <p:nvPr/>
        </p:nvGrpSpPr>
        <p:grpSpPr>
          <a:xfrm>
            <a:off x="1007102" y="1727185"/>
            <a:ext cx="11236201" cy="3748901"/>
            <a:chOff x="221164" y="1803606"/>
            <a:chExt cx="12881631" cy="4211885"/>
          </a:xfrm>
        </p:grpSpPr>
        <p:sp>
          <p:nvSpPr>
            <p:cNvPr id="8" name="Oval 28">
              <a:extLst>
                <a:ext uri="{FF2B5EF4-FFF2-40B4-BE49-F238E27FC236}">
                  <a16:creationId xmlns:a16="http://schemas.microsoft.com/office/drawing/2014/main" id="{FAC1C398-AB0C-4326-9454-D6866CFAEC39}"/>
                </a:ext>
              </a:extLst>
            </p:cNvPr>
            <p:cNvSpPr/>
            <p:nvPr/>
          </p:nvSpPr>
          <p:spPr>
            <a:xfrm>
              <a:off x="6961983" y="184043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9" name="Group 2">
              <a:extLst>
                <a:ext uri="{FF2B5EF4-FFF2-40B4-BE49-F238E27FC236}">
                  <a16:creationId xmlns:a16="http://schemas.microsoft.com/office/drawing/2014/main" id="{D925B09B-93C3-4A1C-8926-E9458D73DA17}"/>
                </a:ext>
              </a:extLst>
            </p:cNvPr>
            <p:cNvGrpSpPr/>
            <p:nvPr/>
          </p:nvGrpSpPr>
          <p:grpSpPr>
            <a:xfrm>
              <a:off x="221164" y="1803606"/>
              <a:ext cx="12881631" cy="4211885"/>
              <a:chOff x="221164" y="1803606"/>
              <a:chExt cx="12881631" cy="4211885"/>
            </a:xfrm>
          </p:grpSpPr>
          <p:sp>
            <p:nvSpPr>
              <p:cNvPr id="10" name="Oval 3">
                <a:extLst>
                  <a:ext uri="{FF2B5EF4-FFF2-40B4-BE49-F238E27FC236}">
                    <a16:creationId xmlns:a16="http://schemas.microsoft.com/office/drawing/2014/main" id="{744967C8-FE77-462A-B6B3-662D37929D5F}"/>
                  </a:ext>
                </a:extLst>
              </p:cNvPr>
              <p:cNvSpPr/>
              <p:nvPr/>
            </p:nvSpPr>
            <p:spPr>
              <a:xfrm>
                <a:off x="4128416" y="1832160"/>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11" name="Group 4">
                <a:extLst>
                  <a:ext uri="{FF2B5EF4-FFF2-40B4-BE49-F238E27FC236}">
                    <a16:creationId xmlns:a16="http://schemas.microsoft.com/office/drawing/2014/main" id="{D9AC7174-48D8-4518-AFD9-995D4B2D36A6}"/>
                  </a:ext>
                </a:extLst>
              </p:cNvPr>
              <p:cNvGrpSpPr/>
              <p:nvPr/>
            </p:nvGrpSpPr>
            <p:grpSpPr>
              <a:xfrm>
                <a:off x="221164" y="1803606"/>
                <a:ext cx="12881631" cy="4211885"/>
                <a:chOff x="221164" y="1803606"/>
                <a:chExt cx="12881631" cy="4211885"/>
              </a:xfrm>
            </p:grpSpPr>
            <p:sp>
              <p:nvSpPr>
                <p:cNvPr id="12" name="Oval 5">
                  <a:extLst>
                    <a:ext uri="{FF2B5EF4-FFF2-40B4-BE49-F238E27FC236}">
                      <a16:creationId xmlns:a16="http://schemas.microsoft.com/office/drawing/2014/main" id="{1C30F53A-8E58-45FA-848F-C3EEE4DF8CE7}"/>
                    </a:ext>
                  </a:extLst>
                </p:cNvPr>
                <p:cNvSpPr/>
                <p:nvPr/>
              </p:nvSpPr>
              <p:spPr>
                <a:xfrm>
                  <a:off x="5120984" y="2979684"/>
                  <a:ext cx="1872208" cy="1872208"/>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3" name="Oval 6">
                  <a:extLst>
                    <a:ext uri="{FF2B5EF4-FFF2-40B4-BE49-F238E27FC236}">
                      <a16:creationId xmlns:a16="http://schemas.microsoft.com/office/drawing/2014/main" id="{D01B353A-A5A6-43CD-B3D8-D57A142751DD}"/>
                    </a:ext>
                  </a:extLst>
                </p:cNvPr>
                <p:cNvSpPr/>
                <p:nvPr/>
              </p:nvSpPr>
              <p:spPr>
                <a:xfrm>
                  <a:off x="7713272" y="3455774"/>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Oval 7">
                  <a:extLst>
                    <a:ext uri="{FF2B5EF4-FFF2-40B4-BE49-F238E27FC236}">
                      <a16:creationId xmlns:a16="http://schemas.microsoft.com/office/drawing/2014/main" id="{B9239291-D287-4F4F-B6A0-7E6BA77A62C1}"/>
                    </a:ext>
                  </a:extLst>
                </p:cNvPr>
                <p:cNvSpPr/>
                <p:nvPr/>
              </p:nvSpPr>
              <p:spPr>
                <a:xfrm>
                  <a:off x="6973736" y="507938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cxnSp>
              <p:nvCxnSpPr>
                <p:cNvPr id="15" name="Straight Connector 8">
                  <a:extLst>
                    <a:ext uri="{FF2B5EF4-FFF2-40B4-BE49-F238E27FC236}">
                      <a16:creationId xmlns:a16="http://schemas.microsoft.com/office/drawing/2014/main" id="{A7A2B306-EE9C-4331-B0C0-5D92BF0411A2}"/>
                    </a:ext>
                  </a:extLst>
                </p:cNvPr>
                <p:cNvCxnSpPr>
                  <a:endCxn id="12" idx="7"/>
                </p:cNvCxnSpPr>
                <p:nvPr/>
              </p:nvCxnSpPr>
              <p:spPr>
                <a:xfrm flipH="1">
                  <a:off x="6719013" y="2631175"/>
                  <a:ext cx="391812" cy="6226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9">
                  <a:extLst>
                    <a:ext uri="{FF2B5EF4-FFF2-40B4-BE49-F238E27FC236}">
                      <a16:creationId xmlns:a16="http://schemas.microsoft.com/office/drawing/2014/main" id="{6F1BFE2B-88BC-4CC3-9C70-AC86AFA9A152}"/>
                    </a:ext>
                  </a:extLst>
                </p:cNvPr>
                <p:cNvCxnSpPr>
                  <a:stCxn id="13" idx="2"/>
                  <a:endCxn id="12" idx="6"/>
                </p:cNvCxnSpPr>
                <p:nvPr/>
              </p:nvCxnSpPr>
              <p:spPr>
                <a:xfrm flipH="1" flipV="1">
                  <a:off x="6993192" y="3915788"/>
                  <a:ext cx="720080" cy="80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0">
                  <a:extLst>
                    <a:ext uri="{FF2B5EF4-FFF2-40B4-BE49-F238E27FC236}">
                      <a16:creationId xmlns:a16="http://schemas.microsoft.com/office/drawing/2014/main" id="{D6F4CB98-3300-41E3-97F7-6E38727D5829}"/>
                    </a:ext>
                  </a:extLst>
                </p:cNvPr>
                <p:cNvCxnSpPr>
                  <a:cxnSpLocks/>
                  <a:stCxn id="14" idx="1"/>
                  <a:endCxn id="12" idx="5"/>
                </p:cNvCxnSpPr>
                <p:nvPr/>
              </p:nvCxnSpPr>
              <p:spPr>
                <a:xfrm flipH="1" flipV="1">
                  <a:off x="6719013" y="4577714"/>
                  <a:ext cx="391812" cy="6387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Oval 11">
                  <a:extLst>
                    <a:ext uri="{FF2B5EF4-FFF2-40B4-BE49-F238E27FC236}">
                      <a16:creationId xmlns:a16="http://schemas.microsoft.com/office/drawing/2014/main" id="{8C669B8D-9785-40E4-ADBE-004175DFAE71}"/>
                    </a:ext>
                  </a:extLst>
                </p:cNvPr>
                <p:cNvSpPr/>
                <p:nvPr/>
              </p:nvSpPr>
              <p:spPr>
                <a:xfrm>
                  <a:off x="3464800" y="3455774"/>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9" name="Oval 12">
                  <a:extLst>
                    <a:ext uri="{FF2B5EF4-FFF2-40B4-BE49-F238E27FC236}">
                      <a16:creationId xmlns:a16="http://schemas.microsoft.com/office/drawing/2014/main" id="{8AE16AB2-0667-4155-B1CF-72FA4DD67936}"/>
                    </a:ext>
                  </a:extLst>
                </p:cNvPr>
                <p:cNvSpPr/>
                <p:nvPr/>
              </p:nvSpPr>
              <p:spPr>
                <a:xfrm>
                  <a:off x="4128416" y="507938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cxnSp>
              <p:nvCxnSpPr>
                <p:cNvPr id="20" name="Straight Connector 13">
                  <a:extLst>
                    <a:ext uri="{FF2B5EF4-FFF2-40B4-BE49-F238E27FC236}">
                      <a16:creationId xmlns:a16="http://schemas.microsoft.com/office/drawing/2014/main" id="{0042E0DB-D786-410C-A48F-43FB47DFE6CD}"/>
                    </a:ext>
                  </a:extLst>
                </p:cNvPr>
                <p:cNvCxnSpPr>
                  <a:stCxn id="10" idx="5"/>
                  <a:endCxn id="12" idx="1"/>
                </p:cNvCxnSpPr>
                <p:nvPr/>
              </p:nvCxnSpPr>
              <p:spPr>
                <a:xfrm>
                  <a:off x="4927431" y="2631175"/>
                  <a:ext cx="467732" cy="6226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14">
                  <a:extLst>
                    <a:ext uri="{FF2B5EF4-FFF2-40B4-BE49-F238E27FC236}">
                      <a16:creationId xmlns:a16="http://schemas.microsoft.com/office/drawing/2014/main" id="{36FEC719-3C5A-42F5-BF53-31645A118FED}"/>
                    </a:ext>
                  </a:extLst>
                </p:cNvPr>
                <p:cNvCxnSpPr>
                  <a:stCxn id="18" idx="6"/>
                  <a:endCxn id="12" idx="2"/>
                </p:cNvCxnSpPr>
                <p:nvPr/>
              </p:nvCxnSpPr>
              <p:spPr>
                <a:xfrm flipV="1">
                  <a:off x="4400904" y="3915788"/>
                  <a:ext cx="720080" cy="80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5">
                  <a:extLst>
                    <a:ext uri="{FF2B5EF4-FFF2-40B4-BE49-F238E27FC236}">
                      <a16:creationId xmlns:a16="http://schemas.microsoft.com/office/drawing/2014/main" id="{9995BEBC-9348-400F-A15E-870ECD18077E}"/>
                    </a:ext>
                  </a:extLst>
                </p:cNvPr>
                <p:cNvCxnSpPr>
                  <a:stCxn id="19" idx="7"/>
                  <a:endCxn id="12" idx="3"/>
                </p:cNvCxnSpPr>
                <p:nvPr/>
              </p:nvCxnSpPr>
              <p:spPr>
                <a:xfrm flipV="1">
                  <a:off x="4927431" y="4577714"/>
                  <a:ext cx="467732" cy="6387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16">
                  <a:extLst>
                    <a:ext uri="{FF2B5EF4-FFF2-40B4-BE49-F238E27FC236}">
                      <a16:creationId xmlns:a16="http://schemas.microsoft.com/office/drawing/2014/main" id="{0048374D-34F8-4500-8ACB-05DA3B918A58}"/>
                    </a:ext>
                  </a:extLst>
                </p:cNvPr>
                <p:cNvSpPr txBox="1"/>
                <p:nvPr/>
              </p:nvSpPr>
              <p:spPr>
                <a:xfrm>
                  <a:off x="8584525" y="3431917"/>
                  <a:ext cx="4518270" cy="796462"/>
                </a:xfrm>
                <a:prstGeom prst="rect">
                  <a:avLst/>
                </a:prstGeom>
                <a:noFill/>
              </p:spPr>
              <p:txBody>
                <a:bodyPr wrap="square" rtlCol="0">
                  <a:spAutoFit/>
                </a:bodyPr>
                <a:lstStyle/>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أسلوب المخزون الأمثل</a:t>
                  </a:r>
                  <a:endParaRPr lang="en-US"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Economic Order Quantity – EOQ)</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4" name="TextBox 17">
                  <a:extLst>
                    <a:ext uri="{FF2B5EF4-FFF2-40B4-BE49-F238E27FC236}">
                      <a16:creationId xmlns:a16="http://schemas.microsoft.com/office/drawing/2014/main" id="{6B771F1E-47A1-4A7D-8EB9-51FAE58EC7B0}"/>
                    </a:ext>
                  </a:extLst>
                </p:cNvPr>
                <p:cNvSpPr txBox="1"/>
                <p:nvPr/>
              </p:nvSpPr>
              <p:spPr>
                <a:xfrm>
                  <a:off x="9129472" y="1803606"/>
                  <a:ext cx="3242159" cy="708912"/>
                </a:xfrm>
                <a:prstGeom prst="rect">
                  <a:avLst/>
                </a:prstGeom>
                <a:noFill/>
              </p:spPr>
              <p:txBody>
                <a:bodyPr wrap="square" rtlCol="0">
                  <a:spAutoFit/>
                </a:bodyPr>
                <a:lstStyle/>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التنبؤ الدقيق بالطلب</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((Demand Forecasting)</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5" name="TextBox 18">
                  <a:extLst>
                    <a:ext uri="{FF2B5EF4-FFF2-40B4-BE49-F238E27FC236}">
                      <a16:creationId xmlns:a16="http://schemas.microsoft.com/office/drawing/2014/main" id="{88B71B6B-7095-481C-945E-B824C1CA5529}"/>
                    </a:ext>
                  </a:extLst>
                </p:cNvPr>
                <p:cNvSpPr txBox="1"/>
                <p:nvPr/>
              </p:nvSpPr>
              <p:spPr>
                <a:xfrm>
                  <a:off x="8935252" y="5147779"/>
                  <a:ext cx="3180436" cy="796462"/>
                </a:xfrm>
                <a:prstGeom prst="rect">
                  <a:avLst/>
                </a:prstGeom>
                <a:noFill/>
              </p:spPr>
              <p:txBody>
                <a:bodyPr wrap="square" rtlCol="0">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نظام نقطة إعادة الطلب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Reorder Point System)</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6" name="TextBox 19">
                  <a:extLst>
                    <a:ext uri="{FF2B5EF4-FFF2-40B4-BE49-F238E27FC236}">
                      <a16:creationId xmlns:a16="http://schemas.microsoft.com/office/drawing/2014/main" id="{7DE6AA28-274F-4FDB-8038-B04110C8AFAE}"/>
                    </a:ext>
                  </a:extLst>
                </p:cNvPr>
                <p:cNvSpPr txBox="1"/>
                <p:nvPr/>
              </p:nvSpPr>
              <p:spPr>
                <a:xfrm>
                  <a:off x="221164" y="4996594"/>
                  <a:ext cx="2795708" cy="796462"/>
                </a:xfrm>
                <a:prstGeom prst="rect">
                  <a:avLst/>
                </a:prstGeom>
                <a:noFill/>
              </p:spPr>
              <p:txBody>
                <a:bodyPr wrap="square" rtlCol="0">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أسلوب الإنتاج عند الحاجة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Just-in-Time – JIT)</a:t>
                  </a:r>
                  <a:r>
                    <a:rPr lang="ar-EG"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7" name="TextBox 20">
                  <a:extLst>
                    <a:ext uri="{FF2B5EF4-FFF2-40B4-BE49-F238E27FC236}">
                      <a16:creationId xmlns:a16="http://schemas.microsoft.com/office/drawing/2014/main" id="{7BA4093B-3651-4F10-8FD6-D0EEA55BD220}"/>
                    </a:ext>
                  </a:extLst>
                </p:cNvPr>
                <p:cNvSpPr txBox="1"/>
                <p:nvPr/>
              </p:nvSpPr>
              <p:spPr>
                <a:xfrm>
                  <a:off x="265065" y="3537319"/>
                  <a:ext cx="2751807" cy="796462"/>
                </a:xfrm>
                <a:prstGeom prst="rect">
                  <a:avLst/>
                </a:prstGeom>
                <a:noFill/>
              </p:spPr>
              <p:txBody>
                <a:bodyPr wrap="square" rtlCol="0">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تصنيف المخزون وفق نظام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ABC</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8" name="TextBox 21">
                  <a:extLst>
                    <a:ext uri="{FF2B5EF4-FFF2-40B4-BE49-F238E27FC236}">
                      <a16:creationId xmlns:a16="http://schemas.microsoft.com/office/drawing/2014/main" id="{9DAD1373-E671-4BA2-A38A-BE7515A9CD2E}"/>
                    </a:ext>
                  </a:extLst>
                </p:cNvPr>
                <p:cNvSpPr txBox="1"/>
                <p:nvPr/>
              </p:nvSpPr>
              <p:spPr>
                <a:xfrm>
                  <a:off x="271528" y="1904215"/>
                  <a:ext cx="2964664" cy="796462"/>
                </a:xfrm>
                <a:prstGeom prst="rect">
                  <a:avLst/>
                </a:prstGeom>
                <a:noFill/>
              </p:spPr>
              <p:txBody>
                <a:bodyPr wrap="square" rtlCol="0">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استخدام التكنولوجيا وأنظمة إدارة المخزون الذكية</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9" name="Parallelogram 15">
                  <a:extLst>
                    <a:ext uri="{FF2B5EF4-FFF2-40B4-BE49-F238E27FC236}">
                      <a16:creationId xmlns:a16="http://schemas.microsoft.com/office/drawing/2014/main" id="{35620F00-AA7D-4FEF-829B-A74B05616508}"/>
                    </a:ext>
                  </a:extLst>
                </p:cNvPr>
                <p:cNvSpPr/>
                <p:nvPr/>
              </p:nvSpPr>
              <p:spPr>
                <a:xfrm flipH="1">
                  <a:off x="8002488" y="3756714"/>
                  <a:ext cx="357672" cy="357672"/>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0" name="Rectangle 30">
                  <a:extLst>
                    <a:ext uri="{FF2B5EF4-FFF2-40B4-BE49-F238E27FC236}">
                      <a16:creationId xmlns:a16="http://schemas.microsoft.com/office/drawing/2014/main" id="{B5008475-B289-4E43-809C-6634F3D79D5E}"/>
                    </a:ext>
                  </a:extLst>
                </p:cNvPr>
                <p:cNvSpPr/>
                <p:nvPr/>
              </p:nvSpPr>
              <p:spPr>
                <a:xfrm>
                  <a:off x="7281148" y="5394824"/>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1" name="Rounded Rectangle 32">
                  <a:extLst>
                    <a:ext uri="{FF2B5EF4-FFF2-40B4-BE49-F238E27FC236}">
                      <a16:creationId xmlns:a16="http://schemas.microsoft.com/office/drawing/2014/main" id="{C6A74570-FF7C-4D41-BDC0-C64493E366F5}"/>
                    </a:ext>
                  </a:extLst>
                </p:cNvPr>
                <p:cNvSpPr/>
                <p:nvPr/>
              </p:nvSpPr>
              <p:spPr>
                <a:xfrm>
                  <a:off x="3754777" y="3777818"/>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2" name="Rectangle 16">
                  <a:extLst>
                    <a:ext uri="{FF2B5EF4-FFF2-40B4-BE49-F238E27FC236}">
                      <a16:creationId xmlns:a16="http://schemas.microsoft.com/office/drawing/2014/main" id="{61D8DDC3-600E-46A9-A4CA-9694184D2B1F}"/>
                    </a:ext>
                  </a:extLst>
                </p:cNvPr>
                <p:cNvSpPr/>
                <p:nvPr/>
              </p:nvSpPr>
              <p:spPr>
                <a:xfrm rot="2700000">
                  <a:off x="7317740" y="2056376"/>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3" name="Rectangle 9">
                  <a:extLst>
                    <a:ext uri="{FF2B5EF4-FFF2-40B4-BE49-F238E27FC236}">
                      <a16:creationId xmlns:a16="http://schemas.microsoft.com/office/drawing/2014/main" id="{53DD5859-A45B-4829-AB1A-00063ADABBA2}"/>
                    </a:ext>
                  </a:extLst>
                </p:cNvPr>
                <p:cNvSpPr/>
                <p:nvPr/>
              </p:nvSpPr>
              <p:spPr>
                <a:xfrm>
                  <a:off x="4430536" y="2148243"/>
                  <a:ext cx="329463" cy="30840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4" name="Frame 17">
                  <a:extLst>
                    <a:ext uri="{FF2B5EF4-FFF2-40B4-BE49-F238E27FC236}">
                      <a16:creationId xmlns:a16="http://schemas.microsoft.com/office/drawing/2014/main" id="{5A2F9B1F-40EF-4F70-8048-71E660D427BC}"/>
                    </a:ext>
                  </a:extLst>
                </p:cNvPr>
                <p:cNvSpPr/>
                <p:nvPr/>
              </p:nvSpPr>
              <p:spPr>
                <a:xfrm>
                  <a:off x="4443246" y="5394824"/>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grpSp>
        </p:grpSp>
      </p:grpSp>
      <p:sp>
        <p:nvSpPr>
          <p:cNvPr id="2" name="مربع نص 1">
            <a:extLst>
              <a:ext uri="{FF2B5EF4-FFF2-40B4-BE49-F238E27FC236}">
                <a16:creationId xmlns:a16="http://schemas.microsoft.com/office/drawing/2014/main" id="{E79BA023-13BC-38FE-62EE-1C3A0EB5ECE7}"/>
              </a:ext>
            </a:extLst>
          </p:cNvPr>
          <p:cNvSpPr txBox="1"/>
          <p:nvPr/>
        </p:nvSpPr>
        <p:spPr>
          <a:xfrm>
            <a:off x="464457" y="6560455"/>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2166427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38CEB294-6CBB-48E7-9FEF-E0A5A007326D}"/>
              </a:ext>
            </a:extLst>
          </p:cNvPr>
          <p:cNvSpPr txBox="1"/>
          <p:nvPr/>
        </p:nvSpPr>
        <p:spPr>
          <a:xfrm>
            <a:off x="3018367" y="363638"/>
            <a:ext cx="6155266" cy="1051506"/>
          </a:xfrm>
          <a:prstGeom prst="rect">
            <a:avLst/>
          </a:prstGeom>
          <a:noFill/>
        </p:spPr>
        <p:txBody>
          <a:bodyPr wrap="square">
            <a:spAutoFit/>
          </a:bodyPr>
          <a:lstStyle/>
          <a:p>
            <a:pPr algn="ctr" rtl="1">
              <a:lnSpc>
                <a:spcPct val="115000"/>
              </a:lnSpc>
            </a:pPr>
            <a:r>
              <a:rPr lang="ar-SA" sz="2800" b="1" dirty="0">
                <a:effectLst/>
                <a:latin typeface="Calibri" panose="020F0502020204030204" pitchFamily="34" charset="0"/>
                <a:ea typeface="Times New Roman" panose="02020603050405020304" pitchFamily="18" charset="0"/>
                <a:cs typeface="Arial" panose="020B0604020202020204" pitchFamily="34" charset="0"/>
              </a:rPr>
              <a:t>أنواع سلاسل الإمداد حسب طبيعة الأعمال</a:t>
            </a:r>
            <a:endParaRPr lang="ar-EG" sz="2800" b="1"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pPr>
            <a:r>
              <a:rPr lang="ar-SA" sz="2800" b="1" dirty="0">
                <a:effectLst/>
                <a:latin typeface="Calibri" panose="020F0502020204030204" pitchFamily="34" charset="0"/>
                <a:ea typeface="Times New Roman" panose="02020603050405020304" pitchFamily="18" charset="0"/>
                <a:cs typeface="Arial" panose="020B0604020202020204" pitchFamily="34" charset="0"/>
              </a:rPr>
              <a:t> (إنتاجية، خدمية، تجارة إلكترونية).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7" name="صورة 6">
            <a:extLst>
              <a:ext uri="{FF2B5EF4-FFF2-40B4-BE49-F238E27FC236}">
                <a16:creationId xmlns:a16="http://schemas.microsoft.com/office/drawing/2014/main" id="{DC7CCC05-08B0-46AE-A348-2C639061F726}"/>
              </a:ext>
            </a:extLst>
          </p:cNvPr>
          <p:cNvPicPr>
            <a:picLocks noChangeAspect="1"/>
          </p:cNvPicPr>
          <p:nvPr/>
        </p:nvPicPr>
        <p:blipFill>
          <a:blip r:embed="rId3"/>
          <a:stretch>
            <a:fillRect/>
          </a:stretch>
        </p:blipFill>
        <p:spPr>
          <a:xfrm>
            <a:off x="4801034" y="2404361"/>
            <a:ext cx="2589932" cy="2381066"/>
          </a:xfrm>
          <a:prstGeom prst="rect">
            <a:avLst/>
          </a:prstGeom>
          <a:ln>
            <a:noFill/>
          </a:ln>
        </p:spPr>
      </p:pic>
      <p:sp>
        <p:nvSpPr>
          <p:cNvPr id="8" name="مربع نص 7">
            <a:extLst>
              <a:ext uri="{FF2B5EF4-FFF2-40B4-BE49-F238E27FC236}">
                <a16:creationId xmlns:a16="http://schemas.microsoft.com/office/drawing/2014/main" id="{A7C6CB7E-3C59-462E-91BD-0CB6E7D5DA3B}"/>
              </a:ext>
            </a:extLst>
          </p:cNvPr>
          <p:cNvSpPr txBox="1"/>
          <p:nvPr/>
        </p:nvSpPr>
        <p:spPr>
          <a:xfrm>
            <a:off x="7164700" y="2720088"/>
            <a:ext cx="5253566" cy="708912"/>
          </a:xfrm>
          <a:prstGeom prst="rect">
            <a:avLst/>
          </a:prstGeom>
          <a:noFill/>
        </p:spPr>
        <p:txBody>
          <a:bodyPr wrap="square">
            <a:spAutoFit/>
          </a:bodyPr>
          <a:lstStyle/>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سلاسل الإمداد الإنتاجية</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Manufacturing Supply Chains)</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0" name="مربع نص 9">
            <a:extLst>
              <a:ext uri="{FF2B5EF4-FFF2-40B4-BE49-F238E27FC236}">
                <a16:creationId xmlns:a16="http://schemas.microsoft.com/office/drawing/2014/main" id="{2494B65C-061B-4013-8054-525C3C14F5E0}"/>
              </a:ext>
            </a:extLst>
          </p:cNvPr>
          <p:cNvSpPr txBox="1"/>
          <p:nvPr/>
        </p:nvSpPr>
        <p:spPr>
          <a:xfrm>
            <a:off x="2933701" y="5140475"/>
            <a:ext cx="6239932" cy="646331"/>
          </a:xfrm>
          <a:prstGeom prst="rect">
            <a:avLst/>
          </a:prstGeom>
          <a:noFill/>
        </p:spPr>
        <p:txBody>
          <a:bodyPr wrap="square">
            <a:spAutoFit/>
          </a:bodyPr>
          <a:lstStyle/>
          <a:p>
            <a:pPr algn="ctr" rtl="1"/>
            <a:r>
              <a:rPr lang="ar-SA" sz="1800" dirty="0">
                <a:effectLst/>
                <a:ea typeface="Times New Roman" panose="02020603050405020304" pitchFamily="18" charset="0"/>
                <a:cs typeface="Arial" panose="020B0604020202020204" pitchFamily="34" charset="0"/>
              </a:rPr>
              <a:t>سلاسل الإمداد الخدمية</a:t>
            </a:r>
            <a:endParaRPr lang="ar-EG" sz="1800" dirty="0">
              <a:effectLst/>
              <a:ea typeface="Times New Roman" panose="02020603050405020304" pitchFamily="18" charset="0"/>
              <a:cs typeface="Arial" panose="020B0604020202020204" pitchFamily="34" charset="0"/>
            </a:endParaRPr>
          </a:p>
          <a:p>
            <a:pPr algn="ctr" rtl="1"/>
            <a:r>
              <a:rPr lang="ar-SA" sz="1800" dirty="0">
                <a:effectLst/>
                <a:ea typeface="Times New Roman" panose="02020603050405020304" pitchFamily="18" charset="0"/>
                <a:cs typeface="Arial" panose="020B0604020202020204" pitchFamily="34" charset="0"/>
              </a:rPr>
              <a:t> (</a:t>
            </a:r>
            <a:r>
              <a:rPr lang="en-US" sz="1800" dirty="0">
                <a:effectLst/>
                <a:latin typeface="Arial" panose="020B0604020202020204" pitchFamily="34" charset="0"/>
                <a:ea typeface="Times New Roman" panose="02020603050405020304" pitchFamily="18" charset="0"/>
              </a:rPr>
              <a:t>Service Supply Chains)</a:t>
            </a:r>
            <a:r>
              <a:rPr lang="ar-SA" sz="1400" dirty="0">
                <a:effectLst/>
                <a:ea typeface="Times New Roman" panose="02020603050405020304" pitchFamily="18" charset="0"/>
                <a:cs typeface="Arial" panose="020B0604020202020204" pitchFamily="34" charset="0"/>
              </a:rPr>
              <a:t>))</a:t>
            </a:r>
            <a:endParaRPr lang="ar-EG" dirty="0"/>
          </a:p>
        </p:txBody>
      </p:sp>
      <p:sp>
        <p:nvSpPr>
          <p:cNvPr id="12" name="مربع نص 11">
            <a:extLst>
              <a:ext uri="{FF2B5EF4-FFF2-40B4-BE49-F238E27FC236}">
                <a16:creationId xmlns:a16="http://schemas.microsoft.com/office/drawing/2014/main" id="{BB1C28F0-829F-495F-9CDB-50924AB08DE2}"/>
              </a:ext>
            </a:extLst>
          </p:cNvPr>
          <p:cNvSpPr txBox="1"/>
          <p:nvPr/>
        </p:nvSpPr>
        <p:spPr>
          <a:xfrm>
            <a:off x="791634" y="2486338"/>
            <a:ext cx="3704167" cy="708912"/>
          </a:xfrm>
          <a:prstGeom prst="rect">
            <a:avLst/>
          </a:prstGeom>
          <a:noFill/>
        </p:spPr>
        <p:txBody>
          <a:bodyPr wrap="square">
            <a:spAutoFit/>
          </a:bodyPr>
          <a:lstStyle/>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سلاسل الإمداد للتجارة الإلكترونية</a:t>
            </a:r>
            <a:endParaRPr lang="ar-EG" sz="1800"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pPr>
            <a:r>
              <a:rPr lang="ar-SA" sz="1800" dirty="0">
                <a:effectLst/>
                <a:latin typeface="Calibri" panose="020F0502020204030204" pitchFamily="34" charset="0"/>
                <a:ea typeface="Times New Roman" panose="02020603050405020304" pitchFamily="18" charset="0"/>
                <a:cs typeface="Arial" panose="020B0604020202020204" pitchFamily="34" charset="0"/>
              </a:rPr>
              <a: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E-commerce Supply Chains)</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 name="مربع نص 1">
            <a:extLst>
              <a:ext uri="{FF2B5EF4-FFF2-40B4-BE49-F238E27FC236}">
                <a16:creationId xmlns:a16="http://schemas.microsoft.com/office/drawing/2014/main" id="{0DA7E443-7661-4615-6777-F97C39DF631E}"/>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1483585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847944C5-DF00-44F8-9248-3E8DEC451220}"/>
              </a:ext>
            </a:extLst>
          </p:cNvPr>
          <p:cNvSpPr txBox="1"/>
          <p:nvPr/>
        </p:nvSpPr>
        <p:spPr>
          <a:xfrm>
            <a:off x="3018367" y="647746"/>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العلاقة بين إدارة المخزون والتخطيط اللوجستي.</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مجموعة 6">
            <a:extLst>
              <a:ext uri="{FF2B5EF4-FFF2-40B4-BE49-F238E27FC236}">
                <a16:creationId xmlns:a16="http://schemas.microsoft.com/office/drawing/2014/main" id="{C7EF9063-1666-4C48-BEAD-53FF19F47B67}"/>
              </a:ext>
            </a:extLst>
          </p:cNvPr>
          <p:cNvGrpSpPr/>
          <p:nvPr/>
        </p:nvGrpSpPr>
        <p:grpSpPr>
          <a:xfrm>
            <a:off x="4440237" y="2353733"/>
            <a:ext cx="3311525" cy="2873375"/>
            <a:chOff x="4029075" y="1344612"/>
            <a:chExt cx="4165600" cy="4170363"/>
          </a:xfrm>
        </p:grpSpPr>
        <p:sp>
          <p:nvSpPr>
            <p:cNvPr id="8" name="Google Shape;1196;p54">
              <a:extLst>
                <a:ext uri="{FF2B5EF4-FFF2-40B4-BE49-F238E27FC236}">
                  <a16:creationId xmlns:a16="http://schemas.microsoft.com/office/drawing/2014/main" id="{FDE8E8C1-FF25-4ACB-B1A6-CE30135E626B}"/>
                </a:ext>
              </a:extLst>
            </p:cNvPr>
            <p:cNvSpPr/>
            <p:nvPr/>
          </p:nvSpPr>
          <p:spPr>
            <a:xfrm>
              <a:off x="6148388" y="3530600"/>
              <a:ext cx="2046287" cy="1936749"/>
            </a:xfrm>
            <a:custGeom>
              <a:avLst/>
              <a:gdLst/>
              <a:ahLst/>
              <a:cxnLst/>
              <a:rect l="l" t="t" r="r" b="b"/>
              <a:pathLst>
                <a:path w="476" h="450" extrusionOk="0">
                  <a:moveTo>
                    <a:pt x="476" y="411"/>
                  </a:moveTo>
                  <a:cubicBezTo>
                    <a:pt x="476" y="411"/>
                    <a:pt x="416" y="385"/>
                    <a:pt x="384" y="300"/>
                  </a:cubicBezTo>
                  <a:cubicBezTo>
                    <a:pt x="347" y="201"/>
                    <a:pt x="383" y="133"/>
                    <a:pt x="319" y="66"/>
                  </a:cubicBezTo>
                  <a:cubicBezTo>
                    <a:pt x="256" y="0"/>
                    <a:pt x="141" y="12"/>
                    <a:pt x="80" y="23"/>
                  </a:cubicBezTo>
                  <a:cubicBezTo>
                    <a:pt x="82" y="25"/>
                    <a:pt x="83" y="27"/>
                    <a:pt x="84" y="29"/>
                  </a:cubicBezTo>
                  <a:cubicBezTo>
                    <a:pt x="95" y="47"/>
                    <a:pt x="103" y="63"/>
                    <a:pt x="109" y="79"/>
                  </a:cubicBezTo>
                  <a:cubicBezTo>
                    <a:pt x="116" y="95"/>
                    <a:pt x="122" y="111"/>
                    <a:pt x="128" y="125"/>
                  </a:cubicBezTo>
                  <a:cubicBezTo>
                    <a:pt x="135" y="140"/>
                    <a:pt x="142" y="154"/>
                    <a:pt x="150" y="167"/>
                  </a:cubicBezTo>
                  <a:cubicBezTo>
                    <a:pt x="167" y="193"/>
                    <a:pt x="190" y="218"/>
                    <a:pt x="215" y="240"/>
                  </a:cubicBezTo>
                  <a:cubicBezTo>
                    <a:pt x="240" y="263"/>
                    <a:pt x="268" y="283"/>
                    <a:pt x="296" y="302"/>
                  </a:cubicBezTo>
                  <a:cubicBezTo>
                    <a:pt x="266" y="288"/>
                    <a:pt x="235" y="273"/>
                    <a:pt x="205" y="255"/>
                  </a:cubicBezTo>
                  <a:cubicBezTo>
                    <a:pt x="175" y="236"/>
                    <a:pt x="147" y="214"/>
                    <a:pt x="122" y="187"/>
                  </a:cubicBezTo>
                  <a:cubicBezTo>
                    <a:pt x="109" y="174"/>
                    <a:pt x="98" y="159"/>
                    <a:pt x="88" y="144"/>
                  </a:cubicBezTo>
                  <a:cubicBezTo>
                    <a:pt x="78" y="129"/>
                    <a:pt x="69" y="114"/>
                    <a:pt x="60" y="100"/>
                  </a:cubicBezTo>
                  <a:cubicBezTo>
                    <a:pt x="51" y="87"/>
                    <a:pt x="42" y="74"/>
                    <a:pt x="33" y="64"/>
                  </a:cubicBezTo>
                  <a:cubicBezTo>
                    <a:pt x="19" y="126"/>
                    <a:pt x="0" y="263"/>
                    <a:pt x="83" y="336"/>
                  </a:cubicBezTo>
                  <a:cubicBezTo>
                    <a:pt x="211" y="450"/>
                    <a:pt x="476" y="411"/>
                    <a:pt x="476" y="411"/>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9" name="Google Shape;1197;p54">
              <a:extLst>
                <a:ext uri="{FF2B5EF4-FFF2-40B4-BE49-F238E27FC236}">
                  <a16:creationId xmlns:a16="http://schemas.microsoft.com/office/drawing/2014/main" id="{1B480066-8F3B-4425-A6C1-94F881D8903D}"/>
                </a:ext>
              </a:extLst>
            </p:cNvPr>
            <p:cNvSpPr/>
            <p:nvPr/>
          </p:nvSpPr>
          <p:spPr>
            <a:xfrm>
              <a:off x="4075112" y="3470275"/>
              <a:ext cx="1931987" cy="2044700"/>
            </a:xfrm>
            <a:custGeom>
              <a:avLst/>
              <a:gdLst/>
              <a:ahLst/>
              <a:cxnLst/>
              <a:rect l="l" t="t" r="r" b="b"/>
              <a:pathLst>
                <a:path w="449" h="475" extrusionOk="0">
                  <a:moveTo>
                    <a:pt x="39" y="475"/>
                  </a:moveTo>
                  <a:cubicBezTo>
                    <a:pt x="39" y="475"/>
                    <a:pt x="65" y="416"/>
                    <a:pt x="150" y="383"/>
                  </a:cubicBezTo>
                  <a:cubicBezTo>
                    <a:pt x="249" y="346"/>
                    <a:pt x="316" y="383"/>
                    <a:pt x="384" y="318"/>
                  </a:cubicBezTo>
                  <a:cubicBezTo>
                    <a:pt x="449" y="256"/>
                    <a:pt x="438" y="140"/>
                    <a:pt x="427" y="79"/>
                  </a:cubicBezTo>
                  <a:cubicBezTo>
                    <a:pt x="425" y="81"/>
                    <a:pt x="422" y="82"/>
                    <a:pt x="420" y="84"/>
                  </a:cubicBezTo>
                  <a:cubicBezTo>
                    <a:pt x="403" y="94"/>
                    <a:pt x="386" y="102"/>
                    <a:pt x="370" y="109"/>
                  </a:cubicBezTo>
                  <a:cubicBezTo>
                    <a:pt x="354" y="115"/>
                    <a:pt x="339" y="121"/>
                    <a:pt x="324" y="128"/>
                  </a:cubicBezTo>
                  <a:cubicBezTo>
                    <a:pt x="310" y="134"/>
                    <a:pt x="296" y="141"/>
                    <a:pt x="283" y="150"/>
                  </a:cubicBezTo>
                  <a:cubicBezTo>
                    <a:pt x="256" y="167"/>
                    <a:pt x="232" y="189"/>
                    <a:pt x="209" y="214"/>
                  </a:cubicBezTo>
                  <a:cubicBezTo>
                    <a:pt x="187" y="240"/>
                    <a:pt x="167" y="267"/>
                    <a:pt x="147" y="296"/>
                  </a:cubicBezTo>
                  <a:cubicBezTo>
                    <a:pt x="161" y="265"/>
                    <a:pt x="177" y="234"/>
                    <a:pt x="195" y="204"/>
                  </a:cubicBezTo>
                  <a:cubicBezTo>
                    <a:pt x="213" y="175"/>
                    <a:pt x="235" y="146"/>
                    <a:pt x="262" y="121"/>
                  </a:cubicBezTo>
                  <a:cubicBezTo>
                    <a:pt x="276" y="108"/>
                    <a:pt x="291" y="97"/>
                    <a:pt x="306" y="87"/>
                  </a:cubicBezTo>
                  <a:cubicBezTo>
                    <a:pt x="321" y="77"/>
                    <a:pt x="336" y="68"/>
                    <a:pt x="349" y="59"/>
                  </a:cubicBezTo>
                  <a:cubicBezTo>
                    <a:pt x="363" y="50"/>
                    <a:pt x="376" y="42"/>
                    <a:pt x="386" y="32"/>
                  </a:cubicBezTo>
                  <a:cubicBezTo>
                    <a:pt x="324" y="18"/>
                    <a:pt x="187" y="0"/>
                    <a:pt x="114" y="82"/>
                  </a:cubicBezTo>
                  <a:cubicBezTo>
                    <a:pt x="0" y="210"/>
                    <a:pt x="39" y="475"/>
                    <a:pt x="39" y="475"/>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0" name="Google Shape;1198;p54">
              <a:extLst>
                <a:ext uri="{FF2B5EF4-FFF2-40B4-BE49-F238E27FC236}">
                  <a16:creationId xmlns:a16="http://schemas.microsoft.com/office/drawing/2014/main" id="{BEAAB6CA-8C82-400F-95BA-A96095140E1C}"/>
                </a:ext>
              </a:extLst>
            </p:cNvPr>
            <p:cNvSpPr/>
            <p:nvPr/>
          </p:nvSpPr>
          <p:spPr>
            <a:xfrm>
              <a:off x="4029075" y="1392237"/>
              <a:ext cx="2041525" cy="1936750"/>
            </a:xfrm>
            <a:custGeom>
              <a:avLst/>
              <a:gdLst/>
              <a:ahLst/>
              <a:cxnLst/>
              <a:rect l="l" t="t" r="r" b="b"/>
              <a:pathLst>
                <a:path w="475" h="450" extrusionOk="0">
                  <a:moveTo>
                    <a:pt x="0" y="39"/>
                  </a:moveTo>
                  <a:cubicBezTo>
                    <a:pt x="0" y="39"/>
                    <a:pt x="59" y="65"/>
                    <a:pt x="91" y="150"/>
                  </a:cubicBezTo>
                  <a:cubicBezTo>
                    <a:pt x="129" y="249"/>
                    <a:pt x="92" y="317"/>
                    <a:pt x="157" y="384"/>
                  </a:cubicBezTo>
                  <a:cubicBezTo>
                    <a:pt x="219" y="450"/>
                    <a:pt x="335" y="438"/>
                    <a:pt x="395" y="427"/>
                  </a:cubicBezTo>
                  <a:cubicBezTo>
                    <a:pt x="394" y="425"/>
                    <a:pt x="393" y="423"/>
                    <a:pt x="391" y="421"/>
                  </a:cubicBezTo>
                  <a:cubicBezTo>
                    <a:pt x="380" y="403"/>
                    <a:pt x="373" y="387"/>
                    <a:pt x="366" y="371"/>
                  </a:cubicBezTo>
                  <a:cubicBezTo>
                    <a:pt x="359" y="355"/>
                    <a:pt x="353" y="339"/>
                    <a:pt x="347" y="325"/>
                  </a:cubicBezTo>
                  <a:cubicBezTo>
                    <a:pt x="341" y="310"/>
                    <a:pt x="334" y="296"/>
                    <a:pt x="325" y="283"/>
                  </a:cubicBezTo>
                  <a:cubicBezTo>
                    <a:pt x="308" y="257"/>
                    <a:pt x="285" y="232"/>
                    <a:pt x="260" y="210"/>
                  </a:cubicBezTo>
                  <a:cubicBezTo>
                    <a:pt x="235" y="187"/>
                    <a:pt x="207" y="167"/>
                    <a:pt x="179" y="148"/>
                  </a:cubicBezTo>
                  <a:cubicBezTo>
                    <a:pt x="210" y="162"/>
                    <a:pt x="241" y="177"/>
                    <a:pt x="270" y="195"/>
                  </a:cubicBezTo>
                  <a:cubicBezTo>
                    <a:pt x="300" y="214"/>
                    <a:pt x="329" y="236"/>
                    <a:pt x="354" y="263"/>
                  </a:cubicBezTo>
                  <a:cubicBezTo>
                    <a:pt x="366" y="276"/>
                    <a:pt x="378" y="291"/>
                    <a:pt x="388" y="306"/>
                  </a:cubicBezTo>
                  <a:cubicBezTo>
                    <a:pt x="398" y="321"/>
                    <a:pt x="407" y="336"/>
                    <a:pt x="416" y="350"/>
                  </a:cubicBezTo>
                  <a:cubicBezTo>
                    <a:pt x="424" y="363"/>
                    <a:pt x="433" y="376"/>
                    <a:pt x="443" y="386"/>
                  </a:cubicBezTo>
                  <a:cubicBezTo>
                    <a:pt x="456" y="324"/>
                    <a:pt x="475" y="187"/>
                    <a:pt x="393" y="114"/>
                  </a:cubicBezTo>
                  <a:cubicBezTo>
                    <a:pt x="265" y="0"/>
                    <a:pt x="0" y="39"/>
                    <a:pt x="0" y="39"/>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1" name="Google Shape;1199;p54">
              <a:extLst>
                <a:ext uri="{FF2B5EF4-FFF2-40B4-BE49-F238E27FC236}">
                  <a16:creationId xmlns:a16="http://schemas.microsoft.com/office/drawing/2014/main" id="{9A2B6DC4-5ABC-4150-9428-1B61D0AC9CE1}"/>
                </a:ext>
              </a:extLst>
            </p:cNvPr>
            <p:cNvSpPr/>
            <p:nvPr/>
          </p:nvSpPr>
          <p:spPr>
            <a:xfrm>
              <a:off x="6213475" y="1344612"/>
              <a:ext cx="1930401" cy="2044700"/>
            </a:xfrm>
            <a:custGeom>
              <a:avLst/>
              <a:gdLst/>
              <a:ahLst/>
              <a:cxnLst/>
              <a:rect l="l" t="t" r="r" b="b"/>
              <a:pathLst>
                <a:path w="449" h="475" extrusionOk="0">
                  <a:moveTo>
                    <a:pt x="410" y="0"/>
                  </a:moveTo>
                  <a:cubicBezTo>
                    <a:pt x="410" y="0"/>
                    <a:pt x="385" y="59"/>
                    <a:pt x="299" y="92"/>
                  </a:cubicBezTo>
                  <a:cubicBezTo>
                    <a:pt x="201" y="129"/>
                    <a:pt x="133" y="92"/>
                    <a:pt x="65" y="157"/>
                  </a:cubicBezTo>
                  <a:cubicBezTo>
                    <a:pt x="0" y="219"/>
                    <a:pt x="11" y="335"/>
                    <a:pt x="23" y="396"/>
                  </a:cubicBezTo>
                  <a:cubicBezTo>
                    <a:pt x="25" y="394"/>
                    <a:pt x="27" y="393"/>
                    <a:pt x="29" y="391"/>
                  </a:cubicBezTo>
                  <a:cubicBezTo>
                    <a:pt x="46" y="381"/>
                    <a:pt x="63" y="373"/>
                    <a:pt x="79" y="366"/>
                  </a:cubicBezTo>
                  <a:cubicBezTo>
                    <a:pt x="95" y="360"/>
                    <a:pt x="111" y="354"/>
                    <a:pt x="125" y="347"/>
                  </a:cubicBezTo>
                  <a:cubicBezTo>
                    <a:pt x="140" y="341"/>
                    <a:pt x="153" y="334"/>
                    <a:pt x="167" y="325"/>
                  </a:cubicBezTo>
                  <a:cubicBezTo>
                    <a:pt x="193" y="308"/>
                    <a:pt x="218" y="286"/>
                    <a:pt x="240" y="261"/>
                  </a:cubicBezTo>
                  <a:cubicBezTo>
                    <a:pt x="262" y="235"/>
                    <a:pt x="283" y="208"/>
                    <a:pt x="302" y="179"/>
                  </a:cubicBezTo>
                  <a:cubicBezTo>
                    <a:pt x="288" y="210"/>
                    <a:pt x="273" y="241"/>
                    <a:pt x="254" y="271"/>
                  </a:cubicBezTo>
                  <a:cubicBezTo>
                    <a:pt x="236" y="300"/>
                    <a:pt x="214" y="329"/>
                    <a:pt x="187" y="354"/>
                  </a:cubicBezTo>
                  <a:cubicBezTo>
                    <a:pt x="174" y="367"/>
                    <a:pt x="158" y="378"/>
                    <a:pt x="144" y="388"/>
                  </a:cubicBezTo>
                  <a:cubicBezTo>
                    <a:pt x="129" y="398"/>
                    <a:pt x="114" y="407"/>
                    <a:pt x="100" y="416"/>
                  </a:cubicBezTo>
                  <a:cubicBezTo>
                    <a:pt x="86" y="425"/>
                    <a:pt x="74" y="433"/>
                    <a:pt x="64" y="443"/>
                  </a:cubicBezTo>
                  <a:cubicBezTo>
                    <a:pt x="125" y="457"/>
                    <a:pt x="263" y="475"/>
                    <a:pt x="336" y="393"/>
                  </a:cubicBezTo>
                  <a:cubicBezTo>
                    <a:pt x="449" y="265"/>
                    <a:pt x="410" y="0"/>
                    <a:pt x="410" y="0"/>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sp>
        <p:nvSpPr>
          <p:cNvPr id="12" name="مربع نص 11">
            <a:extLst>
              <a:ext uri="{FF2B5EF4-FFF2-40B4-BE49-F238E27FC236}">
                <a16:creationId xmlns:a16="http://schemas.microsoft.com/office/drawing/2014/main" id="{CE91E22E-0585-4214-B4DB-D8016FA6C5F8}"/>
              </a:ext>
            </a:extLst>
          </p:cNvPr>
          <p:cNvSpPr txBox="1"/>
          <p:nvPr/>
        </p:nvSpPr>
        <p:spPr>
          <a:xfrm>
            <a:off x="4119034" y="2256386"/>
            <a:ext cx="6155266" cy="390363"/>
          </a:xfrm>
          <a:prstGeom prst="rect">
            <a:avLst/>
          </a:prstGeom>
          <a:noFill/>
        </p:spPr>
        <p:txBody>
          <a:bodyPr wrap="square">
            <a:spAutoFit/>
          </a:bodyPr>
          <a:lstStyle/>
          <a:p>
            <a:pPr algn="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تكامل الأهداف</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4" name="مربع نص 13">
            <a:extLst>
              <a:ext uri="{FF2B5EF4-FFF2-40B4-BE49-F238E27FC236}">
                <a16:creationId xmlns:a16="http://schemas.microsoft.com/office/drawing/2014/main" id="{603E3906-D6B2-42B2-BC75-F0ABFFFE0F29}"/>
              </a:ext>
            </a:extLst>
          </p:cNvPr>
          <p:cNvSpPr txBox="1"/>
          <p:nvPr/>
        </p:nvSpPr>
        <p:spPr>
          <a:xfrm>
            <a:off x="5143500" y="4557193"/>
            <a:ext cx="6155266" cy="390363"/>
          </a:xfrm>
          <a:prstGeom prst="rect">
            <a:avLst/>
          </a:prstGeom>
          <a:noFill/>
        </p:spPr>
        <p:txBody>
          <a:bodyPr wrap="square">
            <a:spAutoFit/>
          </a:bodyPr>
          <a:lstStyle/>
          <a:p>
            <a:pPr algn="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تأثير إدارة المخزون على التخطيط اللوجستي</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6" name="مربع نص 15">
            <a:extLst>
              <a:ext uri="{FF2B5EF4-FFF2-40B4-BE49-F238E27FC236}">
                <a16:creationId xmlns:a16="http://schemas.microsoft.com/office/drawing/2014/main" id="{A74197CA-8773-47C8-B679-244CE3A0F2C0}"/>
              </a:ext>
            </a:extLst>
          </p:cNvPr>
          <p:cNvSpPr txBox="1"/>
          <p:nvPr/>
        </p:nvSpPr>
        <p:spPr>
          <a:xfrm>
            <a:off x="486833" y="4501410"/>
            <a:ext cx="6155266" cy="390363"/>
          </a:xfrm>
          <a:prstGeom prst="rect">
            <a:avLst/>
          </a:prstGeom>
          <a:noFill/>
        </p:spPr>
        <p:txBody>
          <a:bodyPr wrap="square">
            <a:spAutoFit/>
          </a:bodyPr>
          <a:lstStyle/>
          <a:p>
            <a:pP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تأثير التخطيط اللوجستي على إدارة المخزون</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8" name="مربع نص 17">
            <a:extLst>
              <a:ext uri="{FF2B5EF4-FFF2-40B4-BE49-F238E27FC236}">
                <a16:creationId xmlns:a16="http://schemas.microsoft.com/office/drawing/2014/main" id="{2CEA2A35-88BC-4E66-B054-75A38C26DC8A}"/>
              </a:ext>
            </a:extLst>
          </p:cNvPr>
          <p:cNvSpPr txBox="1"/>
          <p:nvPr/>
        </p:nvSpPr>
        <p:spPr>
          <a:xfrm>
            <a:off x="351367" y="2319512"/>
            <a:ext cx="6155266" cy="390363"/>
          </a:xfrm>
          <a:prstGeom prst="rect">
            <a:avLst/>
          </a:prstGeom>
          <a:noFill/>
        </p:spPr>
        <p:txBody>
          <a:bodyPr wrap="square">
            <a:spAutoFit/>
          </a:bodyPr>
          <a:lstStyle/>
          <a:p>
            <a:pP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التكامل بين إدارة المخزون والتخطيط اللوجستي</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 name="مربع نص 1">
            <a:extLst>
              <a:ext uri="{FF2B5EF4-FFF2-40B4-BE49-F238E27FC236}">
                <a16:creationId xmlns:a16="http://schemas.microsoft.com/office/drawing/2014/main" id="{6CCF65AE-9E0C-2ED0-1B14-5DF53396AE6E}"/>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6108118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FF8DD888-9095-426B-93CD-B55694FF8953}"/>
              </a:ext>
            </a:extLst>
          </p:cNvPr>
          <p:cNvSpPr txBox="1"/>
          <p:nvPr/>
        </p:nvSpPr>
        <p:spPr>
          <a:xfrm>
            <a:off x="2592917" y="333985"/>
            <a:ext cx="70061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أثر تحسين المخزون على سرعة الاستجابة ورضا العملاء.</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6" name="Group 35">
            <a:extLst>
              <a:ext uri="{FF2B5EF4-FFF2-40B4-BE49-F238E27FC236}">
                <a16:creationId xmlns:a16="http://schemas.microsoft.com/office/drawing/2014/main" id="{E02A711B-A363-48B8-AD18-A3C95E65D0E1}"/>
              </a:ext>
            </a:extLst>
          </p:cNvPr>
          <p:cNvGrpSpPr/>
          <p:nvPr/>
        </p:nvGrpSpPr>
        <p:grpSpPr>
          <a:xfrm>
            <a:off x="1451770" y="1634059"/>
            <a:ext cx="9288460" cy="1751692"/>
            <a:chOff x="1446215" y="2075276"/>
            <a:chExt cx="9288460" cy="1751692"/>
          </a:xfrm>
        </p:grpSpPr>
        <p:sp>
          <p:nvSpPr>
            <p:cNvPr id="17" name="Freeform 7">
              <a:extLst>
                <a:ext uri="{FF2B5EF4-FFF2-40B4-BE49-F238E27FC236}">
                  <a16:creationId xmlns:a16="http://schemas.microsoft.com/office/drawing/2014/main" id="{AC2F5DC0-9286-44A1-A726-BA91AAA8E265}"/>
                </a:ext>
              </a:extLst>
            </p:cNvPr>
            <p:cNvSpPr>
              <a:spLocks/>
            </p:cNvSpPr>
            <p:nvPr/>
          </p:nvSpPr>
          <p:spPr bwMode="auto">
            <a:xfrm>
              <a:off x="1446215" y="2075276"/>
              <a:ext cx="2499119" cy="1751692"/>
            </a:xfrm>
            <a:custGeom>
              <a:avLst/>
              <a:gdLst>
                <a:gd name="T0" fmla="*/ 752 w 767"/>
                <a:gd name="T1" fmla="*/ 244 h 537"/>
                <a:gd name="T2" fmla="*/ 528 w 767"/>
                <a:gd name="T3" fmla="*/ 17 h 537"/>
                <a:gd name="T4" fmla="*/ 475 w 767"/>
                <a:gd name="T5" fmla="*/ 14 h 537"/>
                <a:gd name="T6" fmla="*/ 473 w 767"/>
                <a:gd name="T7" fmla="*/ 69 h 537"/>
                <a:gd name="T8" fmla="*/ 494 w 767"/>
                <a:gd name="T9" fmla="*/ 91 h 537"/>
                <a:gd name="T10" fmla="*/ 26 w 767"/>
                <a:gd name="T11" fmla="*/ 91 h 537"/>
                <a:gd name="T12" fmla="*/ 13 w 767"/>
                <a:gd name="T13" fmla="*/ 124 h 537"/>
                <a:gd name="T14" fmla="*/ 131 w 767"/>
                <a:gd name="T15" fmla="*/ 244 h 537"/>
                <a:gd name="T16" fmla="*/ 131 w 767"/>
                <a:gd name="T17" fmla="*/ 297 h 537"/>
                <a:gd name="T18" fmla="*/ 13 w 767"/>
                <a:gd name="T19" fmla="*/ 417 h 537"/>
                <a:gd name="T20" fmla="*/ 26 w 767"/>
                <a:gd name="T21" fmla="*/ 451 h 537"/>
                <a:gd name="T22" fmla="*/ 494 w 767"/>
                <a:gd name="T23" fmla="*/ 451 h 537"/>
                <a:gd name="T24" fmla="*/ 474 w 767"/>
                <a:gd name="T25" fmla="*/ 471 h 537"/>
                <a:gd name="T26" fmla="*/ 473 w 767"/>
                <a:gd name="T27" fmla="*/ 526 h 537"/>
                <a:gd name="T28" fmla="*/ 500 w 767"/>
                <a:gd name="T29" fmla="*/ 537 h 537"/>
                <a:gd name="T30" fmla="*/ 527 w 767"/>
                <a:gd name="T31" fmla="*/ 526 h 537"/>
                <a:gd name="T32" fmla="*/ 752 w 767"/>
                <a:gd name="T33" fmla="*/ 297 h 537"/>
                <a:gd name="T34" fmla="*/ 752 w 767"/>
                <a:gd name="T35" fmla="*/ 24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7" h="537">
                  <a:moveTo>
                    <a:pt x="752" y="244"/>
                  </a:moveTo>
                  <a:cubicBezTo>
                    <a:pt x="528" y="17"/>
                    <a:pt x="528" y="17"/>
                    <a:pt x="528" y="17"/>
                  </a:cubicBezTo>
                  <a:cubicBezTo>
                    <a:pt x="514" y="2"/>
                    <a:pt x="490" y="0"/>
                    <a:pt x="475" y="14"/>
                  </a:cubicBezTo>
                  <a:cubicBezTo>
                    <a:pt x="458" y="28"/>
                    <a:pt x="458" y="54"/>
                    <a:pt x="473" y="69"/>
                  </a:cubicBezTo>
                  <a:cubicBezTo>
                    <a:pt x="494" y="91"/>
                    <a:pt x="494" y="91"/>
                    <a:pt x="494" y="91"/>
                  </a:cubicBezTo>
                  <a:cubicBezTo>
                    <a:pt x="26" y="91"/>
                    <a:pt x="26" y="91"/>
                    <a:pt x="26" y="91"/>
                  </a:cubicBezTo>
                  <a:cubicBezTo>
                    <a:pt x="9" y="91"/>
                    <a:pt x="0" y="112"/>
                    <a:pt x="13" y="124"/>
                  </a:cubicBezTo>
                  <a:cubicBezTo>
                    <a:pt x="131" y="244"/>
                    <a:pt x="131" y="244"/>
                    <a:pt x="131" y="244"/>
                  </a:cubicBezTo>
                  <a:cubicBezTo>
                    <a:pt x="145" y="259"/>
                    <a:pt x="145" y="283"/>
                    <a:pt x="131" y="297"/>
                  </a:cubicBezTo>
                  <a:cubicBezTo>
                    <a:pt x="13" y="417"/>
                    <a:pt x="13" y="417"/>
                    <a:pt x="13" y="417"/>
                  </a:cubicBezTo>
                  <a:cubicBezTo>
                    <a:pt x="0" y="430"/>
                    <a:pt x="9" y="451"/>
                    <a:pt x="26" y="451"/>
                  </a:cubicBezTo>
                  <a:cubicBezTo>
                    <a:pt x="494" y="451"/>
                    <a:pt x="494" y="451"/>
                    <a:pt x="494" y="451"/>
                  </a:cubicBezTo>
                  <a:cubicBezTo>
                    <a:pt x="474" y="471"/>
                    <a:pt x="474" y="471"/>
                    <a:pt x="474" y="471"/>
                  </a:cubicBezTo>
                  <a:cubicBezTo>
                    <a:pt x="459" y="486"/>
                    <a:pt x="458" y="512"/>
                    <a:pt x="473" y="526"/>
                  </a:cubicBezTo>
                  <a:cubicBezTo>
                    <a:pt x="481" y="533"/>
                    <a:pt x="490" y="537"/>
                    <a:pt x="500" y="537"/>
                  </a:cubicBezTo>
                  <a:cubicBezTo>
                    <a:pt x="510" y="537"/>
                    <a:pt x="520" y="533"/>
                    <a:pt x="527" y="526"/>
                  </a:cubicBezTo>
                  <a:cubicBezTo>
                    <a:pt x="752" y="297"/>
                    <a:pt x="752" y="297"/>
                    <a:pt x="752" y="297"/>
                  </a:cubicBezTo>
                  <a:cubicBezTo>
                    <a:pt x="767" y="283"/>
                    <a:pt x="767" y="259"/>
                    <a:pt x="752" y="244"/>
                  </a:cubicBezTo>
                </a:path>
              </a:pathLst>
            </a:custGeom>
            <a:solidFill>
              <a:srgbClr val="0F7185"/>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8" name="Freeform 8">
              <a:extLst>
                <a:ext uri="{FF2B5EF4-FFF2-40B4-BE49-F238E27FC236}">
                  <a16:creationId xmlns:a16="http://schemas.microsoft.com/office/drawing/2014/main" id="{0A92D735-1912-4559-BA44-52D9A14F4215}"/>
                </a:ext>
              </a:extLst>
            </p:cNvPr>
            <p:cNvSpPr>
              <a:spLocks noEditPoints="1"/>
            </p:cNvSpPr>
            <p:nvPr/>
          </p:nvSpPr>
          <p:spPr bwMode="auto">
            <a:xfrm>
              <a:off x="1469317" y="2959955"/>
              <a:ext cx="1694618" cy="867013"/>
            </a:xfrm>
            <a:custGeom>
              <a:avLst/>
              <a:gdLst>
                <a:gd name="T0" fmla="*/ 520 w 520"/>
                <a:gd name="T1" fmla="*/ 255 h 266"/>
                <a:gd name="T2" fmla="*/ 493 w 520"/>
                <a:gd name="T3" fmla="*/ 266 h 266"/>
                <a:gd name="T4" fmla="*/ 520 w 520"/>
                <a:gd name="T5" fmla="*/ 255 h 266"/>
                <a:gd name="T6" fmla="*/ 455 w 520"/>
                <a:gd name="T7" fmla="*/ 228 h 266"/>
                <a:gd name="T8" fmla="*/ 466 w 520"/>
                <a:gd name="T9" fmla="*/ 255 h 266"/>
                <a:gd name="T10" fmla="*/ 455 w 520"/>
                <a:gd name="T11" fmla="*/ 228 h 266"/>
                <a:gd name="T12" fmla="*/ 0 w 520"/>
                <a:gd name="T13" fmla="*/ 160 h 266"/>
                <a:gd name="T14" fmla="*/ 15 w 520"/>
                <a:gd name="T15" fmla="*/ 179 h 266"/>
                <a:gd name="T16" fmla="*/ 0 w 520"/>
                <a:gd name="T17" fmla="*/ 160 h 266"/>
                <a:gd name="T18" fmla="*/ 135 w 520"/>
                <a:gd name="T19" fmla="*/ 0 h 266"/>
                <a:gd name="T20" fmla="*/ 135 w 520"/>
                <a:gd name="T21" fmla="*/ 0 h 266"/>
                <a:gd name="T22" fmla="*/ 124 w 520"/>
                <a:gd name="T23" fmla="*/ 26 h 266"/>
                <a:gd name="T24" fmla="*/ 65 w 520"/>
                <a:gd name="T25" fmla="*/ 86 h 266"/>
                <a:gd name="T26" fmla="*/ 124 w 520"/>
                <a:gd name="T27" fmla="*/ 26 h 266"/>
                <a:gd name="T28" fmla="*/ 135 w 520"/>
                <a:gd name="T2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0" h="266">
                  <a:moveTo>
                    <a:pt x="520" y="255"/>
                  </a:moveTo>
                  <a:cubicBezTo>
                    <a:pt x="513" y="262"/>
                    <a:pt x="503" y="266"/>
                    <a:pt x="493" y="266"/>
                  </a:cubicBezTo>
                  <a:cubicBezTo>
                    <a:pt x="503" y="266"/>
                    <a:pt x="513" y="262"/>
                    <a:pt x="520" y="255"/>
                  </a:cubicBezTo>
                  <a:moveTo>
                    <a:pt x="455" y="228"/>
                  </a:moveTo>
                  <a:cubicBezTo>
                    <a:pt x="455" y="238"/>
                    <a:pt x="459" y="247"/>
                    <a:pt x="466" y="255"/>
                  </a:cubicBezTo>
                  <a:cubicBezTo>
                    <a:pt x="459" y="247"/>
                    <a:pt x="455" y="238"/>
                    <a:pt x="455" y="228"/>
                  </a:cubicBezTo>
                  <a:moveTo>
                    <a:pt x="0" y="160"/>
                  </a:moveTo>
                  <a:cubicBezTo>
                    <a:pt x="0" y="169"/>
                    <a:pt x="6" y="177"/>
                    <a:pt x="15" y="179"/>
                  </a:cubicBezTo>
                  <a:cubicBezTo>
                    <a:pt x="6" y="177"/>
                    <a:pt x="0" y="169"/>
                    <a:pt x="0" y="160"/>
                  </a:cubicBezTo>
                  <a:moveTo>
                    <a:pt x="135" y="0"/>
                  </a:moveTo>
                  <a:cubicBezTo>
                    <a:pt x="135" y="0"/>
                    <a:pt x="135" y="0"/>
                    <a:pt x="135" y="0"/>
                  </a:cubicBezTo>
                  <a:cubicBezTo>
                    <a:pt x="135" y="9"/>
                    <a:pt x="131" y="19"/>
                    <a:pt x="124" y="26"/>
                  </a:cubicBezTo>
                  <a:cubicBezTo>
                    <a:pt x="65" y="86"/>
                    <a:pt x="65" y="86"/>
                    <a:pt x="65" y="86"/>
                  </a:cubicBezTo>
                  <a:cubicBezTo>
                    <a:pt x="124" y="26"/>
                    <a:pt x="124" y="26"/>
                    <a:pt x="124" y="26"/>
                  </a:cubicBezTo>
                  <a:cubicBezTo>
                    <a:pt x="131" y="19"/>
                    <a:pt x="135" y="9"/>
                    <a:pt x="135"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19" name="Freeform 10">
              <a:extLst>
                <a:ext uri="{FF2B5EF4-FFF2-40B4-BE49-F238E27FC236}">
                  <a16:creationId xmlns:a16="http://schemas.microsoft.com/office/drawing/2014/main" id="{0C002198-680F-4A58-92AA-24890EB9BDC2}"/>
                </a:ext>
              </a:extLst>
            </p:cNvPr>
            <p:cNvSpPr>
              <a:spLocks/>
            </p:cNvSpPr>
            <p:nvPr/>
          </p:nvSpPr>
          <p:spPr bwMode="auto">
            <a:xfrm>
              <a:off x="3710235" y="2075276"/>
              <a:ext cx="2496401" cy="1751692"/>
            </a:xfrm>
            <a:custGeom>
              <a:avLst/>
              <a:gdLst>
                <a:gd name="T0" fmla="*/ 752 w 766"/>
                <a:gd name="T1" fmla="*/ 244 h 537"/>
                <a:gd name="T2" fmla="*/ 528 w 766"/>
                <a:gd name="T3" fmla="*/ 17 h 537"/>
                <a:gd name="T4" fmla="*/ 475 w 766"/>
                <a:gd name="T5" fmla="*/ 14 h 537"/>
                <a:gd name="T6" fmla="*/ 473 w 766"/>
                <a:gd name="T7" fmla="*/ 69 h 537"/>
                <a:gd name="T8" fmla="*/ 494 w 766"/>
                <a:gd name="T9" fmla="*/ 91 h 537"/>
                <a:gd name="T10" fmla="*/ 26 w 766"/>
                <a:gd name="T11" fmla="*/ 91 h 537"/>
                <a:gd name="T12" fmla="*/ 12 w 766"/>
                <a:gd name="T13" fmla="*/ 124 h 537"/>
                <a:gd name="T14" fmla="*/ 131 w 766"/>
                <a:gd name="T15" fmla="*/ 244 h 537"/>
                <a:gd name="T16" fmla="*/ 131 w 766"/>
                <a:gd name="T17" fmla="*/ 297 h 537"/>
                <a:gd name="T18" fmla="*/ 12 w 766"/>
                <a:gd name="T19" fmla="*/ 417 h 537"/>
                <a:gd name="T20" fmla="*/ 26 w 766"/>
                <a:gd name="T21" fmla="*/ 451 h 537"/>
                <a:gd name="T22" fmla="*/ 494 w 766"/>
                <a:gd name="T23" fmla="*/ 451 h 537"/>
                <a:gd name="T24" fmla="*/ 473 w 766"/>
                <a:gd name="T25" fmla="*/ 471 h 537"/>
                <a:gd name="T26" fmla="*/ 473 w 766"/>
                <a:gd name="T27" fmla="*/ 526 h 537"/>
                <a:gd name="T28" fmla="*/ 500 w 766"/>
                <a:gd name="T29" fmla="*/ 537 h 537"/>
                <a:gd name="T30" fmla="*/ 527 w 766"/>
                <a:gd name="T31" fmla="*/ 526 h 537"/>
                <a:gd name="T32" fmla="*/ 752 w 766"/>
                <a:gd name="T33" fmla="*/ 297 h 537"/>
                <a:gd name="T34" fmla="*/ 752 w 766"/>
                <a:gd name="T35" fmla="*/ 24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537">
                  <a:moveTo>
                    <a:pt x="752" y="244"/>
                  </a:moveTo>
                  <a:cubicBezTo>
                    <a:pt x="528" y="17"/>
                    <a:pt x="528" y="17"/>
                    <a:pt x="528" y="17"/>
                  </a:cubicBezTo>
                  <a:cubicBezTo>
                    <a:pt x="513" y="2"/>
                    <a:pt x="490" y="0"/>
                    <a:pt x="475" y="14"/>
                  </a:cubicBezTo>
                  <a:cubicBezTo>
                    <a:pt x="458" y="28"/>
                    <a:pt x="457" y="54"/>
                    <a:pt x="473" y="69"/>
                  </a:cubicBezTo>
                  <a:cubicBezTo>
                    <a:pt x="494" y="91"/>
                    <a:pt x="494" y="91"/>
                    <a:pt x="494" y="91"/>
                  </a:cubicBezTo>
                  <a:cubicBezTo>
                    <a:pt x="26" y="91"/>
                    <a:pt x="26" y="91"/>
                    <a:pt x="26" y="91"/>
                  </a:cubicBezTo>
                  <a:cubicBezTo>
                    <a:pt x="9" y="91"/>
                    <a:pt x="0" y="112"/>
                    <a:pt x="12" y="124"/>
                  </a:cubicBezTo>
                  <a:cubicBezTo>
                    <a:pt x="131" y="244"/>
                    <a:pt x="131" y="244"/>
                    <a:pt x="131" y="244"/>
                  </a:cubicBezTo>
                  <a:cubicBezTo>
                    <a:pt x="145" y="259"/>
                    <a:pt x="145" y="283"/>
                    <a:pt x="131" y="297"/>
                  </a:cubicBezTo>
                  <a:cubicBezTo>
                    <a:pt x="12" y="417"/>
                    <a:pt x="12" y="417"/>
                    <a:pt x="12" y="417"/>
                  </a:cubicBezTo>
                  <a:cubicBezTo>
                    <a:pt x="0" y="430"/>
                    <a:pt x="9" y="451"/>
                    <a:pt x="26" y="451"/>
                  </a:cubicBezTo>
                  <a:cubicBezTo>
                    <a:pt x="494" y="451"/>
                    <a:pt x="494" y="451"/>
                    <a:pt x="494" y="451"/>
                  </a:cubicBezTo>
                  <a:cubicBezTo>
                    <a:pt x="473" y="471"/>
                    <a:pt x="473" y="471"/>
                    <a:pt x="473" y="471"/>
                  </a:cubicBezTo>
                  <a:cubicBezTo>
                    <a:pt x="459" y="486"/>
                    <a:pt x="458" y="512"/>
                    <a:pt x="473" y="526"/>
                  </a:cubicBezTo>
                  <a:cubicBezTo>
                    <a:pt x="481" y="533"/>
                    <a:pt x="490" y="537"/>
                    <a:pt x="500" y="537"/>
                  </a:cubicBezTo>
                  <a:cubicBezTo>
                    <a:pt x="509" y="537"/>
                    <a:pt x="519" y="533"/>
                    <a:pt x="527" y="526"/>
                  </a:cubicBezTo>
                  <a:cubicBezTo>
                    <a:pt x="752" y="297"/>
                    <a:pt x="752" y="297"/>
                    <a:pt x="752" y="297"/>
                  </a:cubicBezTo>
                  <a:cubicBezTo>
                    <a:pt x="766" y="283"/>
                    <a:pt x="766" y="259"/>
                    <a:pt x="752" y="244"/>
                  </a:cubicBezTo>
                </a:path>
              </a:pathLst>
            </a:custGeom>
            <a:solidFill>
              <a:srgbClr val="A97C3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dirty="0"/>
            </a:p>
          </p:txBody>
        </p:sp>
        <p:sp>
          <p:nvSpPr>
            <p:cNvPr id="20" name="Freeform 11">
              <a:extLst>
                <a:ext uri="{FF2B5EF4-FFF2-40B4-BE49-F238E27FC236}">
                  <a16:creationId xmlns:a16="http://schemas.microsoft.com/office/drawing/2014/main" id="{5049B895-D3A6-4004-977D-707AE86677E9}"/>
                </a:ext>
              </a:extLst>
            </p:cNvPr>
            <p:cNvSpPr>
              <a:spLocks noEditPoints="1"/>
            </p:cNvSpPr>
            <p:nvPr/>
          </p:nvSpPr>
          <p:spPr bwMode="auto">
            <a:xfrm>
              <a:off x="3733336" y="2959955"/>
              <a:ext cx="1690540" cy="867013"/>
            </a:xfrm>
            <a:custGeom>
              <a:avLst/>
              <a:gdLst>
                <a:gd name="T0" fmla="*/ 519 w 519"/>
                <a:gd name="T1" fmla="*/ 255 h 266"/>
                <a:gd name="T2" fmla="*/ 493 w 519"/>
                <a:gd name="T3" fmla="*/ 266 h 266"/>
                <a:gd name="T4" fmla="*/ 519 w 519"/>
                <a:gd name="T5" fmla="*/ 255 h 266"/>
                <a:gd name="T6" fmla="*/ 519 w 519"/>
                <a:gd name="T7" fmla="*/ 255 h 266"/>
                <a:gd name="T8" fmla="*/ 519 w 519"/>
                <a:gd name="T9" fmla="*/ 255 h 266"/>
                <a:gd name="T10" fmla="*/ 519 w 519"/>
                <a:gd name="T11" fmla="*/ 255 h 266"/>
                <a:gd name="T12" fmla="*/ 519 w 519"/>
                <a:gd name="T13" fmla="*/ 255 h 266"/>
                <a:gd name="T14" fmla="*/ 519 w 519"/>
                <a:gd name="T15" fmla="*/ 255 h 266"/>
                <a:gd name="T16" fmla="*/ 519 w 519"/>
                <a:gd name="T17" fmla="*/ 255 h 266"/>
                <a:gd name="T18" fmla="*/ 455 w 519"/>
                <a:gd name="T19" fmla="*/ 228 h 266"/>
                <a:gd name="T20" fmla="*/ 465 w 519"/>
                <a:gd name="T21" fmla="*/ 255 h 266"/>
                <a:gd name="T22" fmla="*/ 455 w 519"/>
                <a:gd name="T23" fmla="*/ 228 h 266"/>
                <a:gd name="T24" fmla="*/ 487 w 519"/>
                <a:gd name="T25" fmla="*/ 180 h 266"/>
                <a:gd name="T26" fmla="*/ 487 w 519"/>
                <a:gd name="T27" fmla="*/ 180 h 266"/>
                <a:gd name="T28" fmla="*/ 466 w 519"/>
                <a:gd name="T29" fmla="*/ 200 h 266"/>
                <a:gd name="T30" fmla="*/ 466 w 519"/>
                <a:gd name="T31" fmla="*/ 200 h 266"/>
                <a:gd name="T32" fmla="*/ 466 w 519"/>
                <a:gd name="T33" fmla="*/ 200 h 266"/>
                <a:gd name="T34" fmla="*/ 487 w 519"/>
                <a:gd name="T35" fmla="*/ 180 h 266"/>
                <a:gd name="T36" fmla="*/ 0 w 519"/>
                <a:gd name="T37" fmla="*/ 160 h 266"/>
                <a:gd name="T38" fmla="*/ 15 w 519"/>
                <a:gd name="T39" fmla="*/ 179 h 266"/>
                <a:gd name="T40" fmla="*/ 0 w 519"/>
                <a:gd name="T41" fmla="*/ 160 h 266"/>
                <a:gd name="T42" fmla="*/ 134 w 519"/>
                <a:gd name="T43" fmla="*/ 0 h 266"/>
                <a:gd name="T44" fmla="*/ 134 w 519"/>
                <a:gd name="T45" fmla="*/ 0 h 266"/>
                <a:gd name="T46" fmla="*/ 124 w 519"/>
                <a:gd name="T47" fmla="*/ 26 h 266"/>
                <a:gd name="T48" fmla="*/ 64 w 519"/>
                <a:gd name="T49" fmla="*/ 86 h 266"/>
                <a:gd name="T50" fmla="*/ 124 w 519"/>
                <a:gd name="T51" fmla="*/ 26 h 266"/>
                <a:gd name="T52" fmla="*/ 134 w 519"/>
                <a:gd name="T5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9" h="266">
                  <a:moveTo>
                    <a:pt x="519" y="255"/>
                  </a:moveTo>
                  <a:cubicBezTo>
                    <a:pt x="512" y="262"/>
                    <a:pt x="502" y="266"/>
                    <a:pt x="493" y="266"/>
                  </a:cubicBezTo>
                  <a:cubicBezTo>
                    <a:pt x="502" y="266"/>
                    <a:pt x="512" y="262"/>
                    <a:pt x="519" y="255"/>
                  </a:cubicBezTo>
                  <a:moveTo>
                    <a:pt x="519" y="255"/>
                  </a:moveTo>
                  <a:cubicBezTo>
                    <a:pt x="519" y="255"/>
                    <a:pt x="519" y="255"/>
                    <a:pt x="519" y="255"/>
                  </a:cubicBezTo>
                  <a:cubicBezTo>
                    <a:pt x="519" y="255"/>
                    <a:pt x="519" y="255"/>
                    <a:pt x="519" y="255"/>
                  </a:cubicBezTo>
                  <a:moveTo>
                    <a:pt x="519" y="255"/>
                  </a:moveTo>
                  <a:cubicBezTo>
                    <a:pt x="519" y="255"/>
                    <a:pt x="519" y="255"/>
                    <a:pt x="519" y="255"/>
                  </a:cubicBezTo>
                  <a:cubicBezTo>
                    <a:pt x="519" y="255"/>
                    <a:pt x="519" y="255"/>
                    <a:pt x="519" y="255"/>
                  </a:cubicBezTo>
                  <a:moveTo>
                    <a:pt x="455" y="228"/>
                  </a:moveTo>
                  <a:cubicBezTo>
                    <a:pt x="455" y="238"/>
                    <a:pt x="458" y="247"/>
                    <a:pt x="465" y="255"/>
                  </a:cubicBezTo>
                  <a:cubicBezTo>
                    <a:pt x="458" y="247"/>
                    <a:pt x="455" y="238"/>
                    <a:pt x="455" y="228"/>
                  </a:cubicBezTo>
                  <a:moveTo>
                    <a:pt x="487" y="180"/>
                  </a:moveTo>
                  <a:cubicBezTo>
                    <a:pt x="487" y="180"/>
                    <a:pt x="487" y="180"/>
                    <a:pt x="487" y="180"/>
                  </a:cubicBezTo>
                  <a:cubicBezTo>
                    <a:pt x="466" y="200"/>
                    <a:pt x="466" y="200"/>
                    <a:pt x="466" y="200"/>
                  </a:cubicBezTo>
                  <a:cubicBezTo>
                    <a:pt x="466" y="200"/>
                    <a:pt x="466" y="200"/>
                    <a:pt x="466" y="200"/>
                  </a:cubicBezTo>
                  <a:cubicBezTo>
                    <a:pt x="466" y="200"/>
                    <a:pt x="466" y="200"/>
                    <a:pt x="466" y="200"/>
                  </a:cubicBezTo>
                  <a:cubicBezTo>
                    <a:pt x="487" y="180"/>
                    <a:pt x="487" y="180"/>
                    <a:pt x="487" y="180"/>
                  </a:cubicBezTo>
                  <a:moveTo>
                    <a:pt x="0" y="160"/>
                  </a:moveTo>
                  <a:cubicBezTo>
                    <a:pt x="0" y="169"/>
                    <a:pt x="5" y="177"/>
                    <a:pt x="15" y="179"/>
                  </a:cubicBezTo>
                  <a:cubicBezTo>
                    <a:pt x="5" y="177"/>
                    <a:pt x="0" y="169"/>
                    <a:pt x="0" y="160"/>
                  </a:cubicBezTo>
                  <a:moveTo>
                    <a:pt x="134" y="0"/>
                  </a:moveTo>
                  <a:cubicBezTo>
                    <a:pt x="134" y="0"/>
                    <a:pt x="134" y="0"/>
                    <a:pt x="134" y="0"/>
                  </a:cubicBezTo>
                  <a:cubicBezTo>
                    <a:pt x="134" y="9"/>
                    <a:pt x="131" y="19"/>
                    <a:pt x="124" y="26"/>
                  </a:cubicBezTo>
                  <a:cubicBezTo>
                    <a:pt x="64" y="86"/>
                    <a:pt x="64" y="86"/>
                    <a:pt x="64" y="86"/>
                  </a:cubicBezTo>
                  <a:cubicBezTo>
                    <a:pt x="124" y="26"/>
                    <a:pt x="124" y="26"/>
                    <a:pt x="124" y="26"/>
                  </a:cubicBezTo>
                  <a:cubicBezTo>
                    <a:pt x="131" y="19"/>
                    <a:pt x="134" y="9"/>
                    <a:pt x="134" y="0"/>
                  </a:cubicBezTo>
                </a:path>
              </a:pathLst>
            </a:custGeom>
            <a:solidFill>
              <a:srgbClr val="FFDE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1" name="Freeform 13">
              <a:extLst>
                <a:ext uri="{FF2B5EF4-FFF2-40B4-BE49-F238E27FC236}">
                  <a16:creationId xmlns:a16="http://schemas.microsoft.com/office/drawing/2014/main" id="{7A4CB738-0F2A-4419-9BBB-9F7B2E16BCE4}"/>
                </a:ext>
              </a:extLst>
            </p:cNvPr>
            <p:cNvSpPr>
              <a:spLocks/>
            </p:cNvSpPr>
            <p:nvPr/>
          </p:nvSpPr>
          <p:spPr bwMode="auto">
            <a:xfrm>
              <a:off x="5975613" y="2075276"/>
              <a:ext cx="2495042" cy="1751692"/>
            </a:xfrm>
            <a:custGeom>
              <a:avLst/>
              <a:gdLst>
                <a:gd name="T0" fmla="*/ 752 w 766"/>
                <a:gd name="T1" fmla="*/ 244 h 537"/>
                <a:gd name="T2" fmla="*/ 527 w 766"/>
                <a:gd name="T3" fmla="*/ 17 h 537"/>
                <a:gd name="T4" fmla="*/ 474 w 766"/>
                <a:gd name="T5" fmla="*/ 14 h 537"/>
                <a:gd name="T6" fmla="*/ 472 w 766"/>
                <a:gd name="T7" fmla="*/ 69 h 537"/>
                <a:gd name="T8" fmla="*/ 493 w 766"/>
                <a:gd name="T9" fmla="*/ 91 h 537"/>
                <a:gd name="T10" fmla="*/ 26 w 766"/>
                <a:gd name="T11" fmla="*/ 91 h 537"/>
                <a:gd name="T12" fmla="*/ 12 w 766"/>
                <a:gd name="T13" fmla="*/ 124 h 537"/>
                <a:gd name="T14" fmla="*/ 130 w 766"/>
                <a:gd name="T15" fmla="*/ 244 h 537"/>
                <a:gd name="T16" fmla="*/ 130 w 766"/>
                <a:gd name="T17" fmla="*/ 297 h 537"/>
                <a:gd name="T18" fmla="*/ 12 w 766"/>
                <a:gd name="T19" fmla="*/ 417 h 537"/>
                <a:gd name="T20" fmla="*/ 26 w 766"/>
                <a:gd name="T21" fmla="*/ 451 h 537"/>
                <a:gd name="T22" fmla="*/ 493 w 766"/>
                <a:gd name="T23" fmla="*/ 451 h 537"/>
                <a:gd name="T24" fmla="*/ 473 w 766"/>
                <a:gd name="T25" fmla="*/ 471 h 537"/>
                <a:gd name="T26" fmla="*/ 473 w 766"/>
                <a:gd name="T27" fmla="*/ 526 h 537"/>
                <a:gd name="T28" fmla="*/ 499 w 766"/>
                <a:gd name="T29" fmla="*/ 537 h 537"/>
                <a:gd name="T30" fmla="*/ 526 w 766"/>
                <a:gd name="T31" fmla="*/ 526 h 537"/>
                <a:gd name="T32" fmla="*/ 752 w 766"/>
                <a:gd name="T33" fmla="*/ 297 h 537"/>
                <a:gd name="T34" fmla="*/ 752 w 766"/>
                <a:gd name="T35" fmla="*/ 24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537">
                  <a:moveTo>
                    <a:pt x="752" y="244"/>
                  </a:moveTo>
                  <a:cubicBezTo>
                    <a:pt x="527" y="17"/>
                    <a:pt x="527" y="17"/>
                    <a:pt x="527" y="17"/>
                  </a:cubicBezTo>
                  <a:cubicBezTo>
                    <a:pt x="513" y="2"/>
                    <a:pt x="490" y="0"/>
                    <a:pt x="474" y="14"/>
                  </a:cubicBezTo>
                  <a:cubicBezTo>
                    <a:pt x="458" y="28"/>
                    <a:pt x="457" y="54"/>
                    <a:pt x="472" y="69"/>
                  </a:cubicBezTo>
                  <a:cubicBezTo>
                    <a:pt x="493" y="91"/>
                    <a:pt x="493" y="91"/>
                    <a:pt x="493" y="91"/>
                  </a:cubicBezTo>
                  <a:cubicBezTo>
                    <a:pt x="26" y="91"/>
                    <a:pt x="26" y="91"/>
                    <a:pt x="26" y="91"/>
                  </a:cubicBezTo>
                  <a:cubicBezTo>
                    <a:pt x="8" y="91"/>
                    <a:pt x="0" y="112"/>
                    <a:pt x="12" y="124"/>
                  </a:cubicBezTo>
                  <a:cubicBezTo>
                    <a:pt x="130" y="244"/>
                    <a:pt x="130" y="244"/>
                    <a:pt x="130" y="244"/>
                  </a:cubicBezTo>
                  <a:cubicBezTo>
                    <a:pt x="145" y="259"/>
                    <a:pt x="145" y="283"/>
                    <a:pt x="130" y="297"/>
                  </a:cubicBezTo>
                  <a:cubicBezTo>
                    <a:pt x="12" y="417"/>
                    <a:pt x="12" y="417"/>
                    <a:pt x="12" y="417"/>
                  </a:cubicBezTo>
                  <a:cubicBezTo>
                    <a:pt x="0" y="430"/>
                    <a:pt x="8" y="451"/>
                    <a:pt x="26" y="451"/>
                  </a:cubicBezTo>
                  <a:cubicBezTo>
                    <a:pt x="493" y="451"/>
                    <a:pt x="493" y="451"/>
                    <a:pt x="493" y="451"/>
                  </a:cubicBezTo>
                  <a:cubicBezTo>
                    <a:pt x="473" y="471"/>
                    <a:pt x="473" y="471"/>
                    <a:pt x="473" y="471"/>
                  </a:cubicBezTo>
                  <a:cubicBezTo>
                    <a:pt x="458" y="486"/>
                    <a:pt x="458" y="512"/>
                    <a:pt x="473" y="526"/>
                  </a:cubicBezTo>
                  <a:cubicBezTo>
                    <a:pt x="480" y="533"/>
                    <a:pt x="490" y="537"/>
                    <a:pt x="499" y="537"/>
                  </a:cubicBezTo>
                  <a:cubicBezTo>
                    <a:pt x="509" y="537"/>
                    <a:pt x="519" y="533"/>
                    <a:pt x="526" y="526"/>
                  </a:cubicBezTo>
                  <a:cubicBezTo>
                    <a:pt x="752" y="297"/>
                    <a:pt x="752" y="297"/>
                    <a:pt x="752" y="297"/>
                  </a:cubicBezTo>
                  <a:cubicBezTo>
                    <a:pt x="766" y="283"/>
                    <a:pt x="766" y="259"/>
                    <a:pt x="752" y="244"/>
                  </a:cubicBezTo>
                </a:path>
              </a:pathLst>
            </a:custGeom>
            <a:solidFill>
              <a:srgbClr val="0F7185"/>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22" name="Freeform 14">
              <a:extLst>
                <a:ext uri="{FF2B5EF4-FFF2-40B4-BE49-F238E27FC236}">
                  <a16:creationId xmlns:a16="http://schemas.microsoft.com/office/drawing/2014/main" id="{89A04308-4C1F-4BD6-81DE-292887B8C3BE}"/>
                </a:ext>
              </a:extLst>
            </p:cNvPr>
            <p:cNvSpPr>
              <a:spLocks noEditPoints="1"/>
            </p:cNvSpPr>
            <p:nvPr/>
          </p:nvSpPr>
          <p:spPr bwMode="auto">
            <a:xfrm>
              <a:off x="5994638" y="2959955"/>
              <a:ext cx="1694618" cy="867013"/>
            </a:xfrm>
            <a:custGeom>
              <a:avLst/>
              <a:gdLst>
                <a:gd name="T0" fmla="*/ 520 w 520"/>
                <a:gd name="T1" fmla="*/ 255 h 266"/>
                <a:gd name="T2" fmla="*/ 493 w 520"/>
                <a:gd name="T3" fmla="*/ 266 h 266"/>
                <a:gd name="T4" fmla="*/ 520 w 520"/>
                <a:gd name="T5" fmla="*/ 255 h 266"/>
                <a:gd name="T6" fmla="*/ 456 w 520"/>
                <a:gd name="T7" fmla="*/ 228 h 266"/>
                <a:gd name="T8" fmla="*/ 466 w 520"/>
                <a:gd name="T9" fmla="*/ 255 h 266"/>
                <a:gd name="T10" fmla="*/ 456 w 520"/>
                <a:gd name="T11" fmla="*/ 228 h 266"/>
                <a:gd name="T12" fmla="*/ 0 w 520"/>
                <a:gd name="T13" fmla="*/ 160 h 266"/>
                <a:gd name="T14" fmla="*/ 15 w 520"/>
                <a:gd name="T15" fmla="*/ 179 h 266"/>
                <a:gd name="T16" fmla="*/ 0 w 520"/>
                <a:gd name="T17" fmla="*/ 160 h 266"/>
                <a:gd name="T18" fmla="*/ 135 w 520"/>
                <a:gd name="T19" fmla="*/ 0 h 266"/>
                <a:gd name="T20" fmla="*/ 135 w 520"/>
                <a:gd name="T21" fmla="*/ 0 h 266"/>
                <a:gd name="T22" fmla="*/ 124 w 520"/>
                <a:gd name="T23" fmla="*/ 26 h 266"/>
                <a:gd name="T24" fmla="*/ 65 w 520"/>
                <a:gd name="T25" fmla="*/ 86 h 266"/>
                <a:gd name="T26" fmla="*/ 124 w 520"/>
                <a:gd name="T27" fmla="*/ 26 h 266"/>
                <a:gd name="T28" fmla="*/ 135 w 520"/>
                <a:gd name="T2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0" h="266">
                  <a:moveTo>
                    <a:pt x="520" y="255"/>
                  </a:moveTo>
                  <a:cubicBezTo>
                    <a:pt x="513" y="262"/>
                    <a:pt x="503" y="266"/>
                    <a:pt x="493" y="266"/>
                  </a:cubicBezTo>
                  <a:cubicBezTo>
                    <a:pt x="503" y="266"/>
                    <a:pt x="513" y="262"/>
                    <a:pt x="520" y="255"/>
                  </a:cubicBezTo>
                  <a:moveTo>
                    <a:pt x="456" y="228"/>
                  </a:moveTo>
                  <a:cubicBezTo>
                    <a:pt x="456" y="238"/>
                    <a:pt x="459" y="247"/>
                    <a:pt x="466" y="255"/>
                  </a:cubicBezTo>
                  <a:cubicBezTo>
                    <a:pt x="459" y="247"/>
                    <a:pt x="456" y="238"/>
                    <a:pt x="456" y="228"/>
                  </a:cubicBezTo>
                  <a:moveTo>
                    <a:pt x="0" y="160"/>
                  </a:moveTo>
                  <a:cubicBezTo>
                    <a:pt x="0" y="169"/>
                    <a:pt x="6" y="177"/>
                    <a:pt x="15" y="179"/>
                  </a:cubicBezTo>
                  <a:cubicBezTo>
                    <a:pt x="6" y="177"/>
                    <a:pt x="0" y="169"/>
                    <a:pt x="0" y="160"/>
                  </a:cubicBezTo>
                  <a:moveTo>
                    <a:pt x="135" y="0"/>
                  </a:moveTo>
                  <a:cubicBezTo>
                    <a:pt x="135" y="0"/>
                    <a:pt x="135" y="0"/>
                    <a:pt x="135" y="0"/>
                  </a:cubicBezTo>
                  <a:cubicBezTo>
                    <a:pt x="135" y="9"/>
                    <a:pt x="131" y="19"/>
                    <a:pt x="124" y="26"/>
                  </a:cubicBezTo>
                  <a:cubicBezTo>
                    <a:pt x="65" y="86"/>
                    <a:pt x="65" y="86"/>
                    <a:pt x="65" y="86"/>
                  </a:cubicBezTo>
                  <a:cubicBezTo>
                    <a:pt x="124" y="26"/>
                    <a:pt x="124" y="26"/>
                    <a:pt x="124" y="26"/>
                  </a:cubicBezTo>
                  <a:cubicBezTo>
                    <a:pt x="131" y="19"/>
                    <a:pt x="135" y="9"/>
                    <a:pt x="135"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3" name="Freeform 16">
              <a:extLst>
                <a:ext uri="{FF2B5EF4-FFF2-40B4-BE49-F238E27FC236}">
                  <a16:creationId xmlns:a16="http://schemas.microsoft.com/office/drawing/2014/main" id="{C6B474C6-2F76-43F2-A03A-485DC00EEA71}"/>
                </a:ext>
              </a:extLst>
            </p:cNvPr>
            <p:cNvSpPr>
              <a:spLocks/>
            </p:cNvSpPr>
            <p:nvPr/>
          </p:nvSpPr>
          <p:spPr bwMode="auto">
            <a:xfrm>
              <a:off x="8235556" y="2075276"/>
              <a:ext cx="2499119" cy="1751692"/>
            </a:xfrm>
            <a:custGeom>
              <a:avLst/>
              <a:gdLst>
                <a:gd name="T0" fmla="*/ 752 w 767"/>
                <a:gd name="T1" fmla="*/ 244 h 537"/>
                <a:gd name="T2" fmla="*/ 528 w 767"/>
                <a:gd name="T3" fmla="*/ 17 h 537"/>
                <a:gd name="T4" fmla="*/ 475 w 767"/>
                <a:gd name="T5" fmla="*/ 14 h 537"/>
                <a:gd name="T6" fmla="*/ 473 w 767"/>
                <a:gd name="T7" fmla="*/ 69 h 537"/>
                <a:gd name="T8" fmla="*/ 494 w 767"/>
                <a:gd name="T9" fmla="*/ 91 h 537"/>
                <a:gd name="T10" fmla="*/ 26 w 767"/>
                <a:gd name="T11" fmla="*/ 91 h 537"/>
                <a:gd name="T12" fmla="*/ 13 w 767"/>
                <a:gd name="T13" fmla="*/ 124 h 537"/>
                <a:gd name="T14" fmla="*/ 131 w 767"/>
                <a:gd name="T15" fmla="*/ 244 h 537"/>
                <a:gd name="T16" fmla="*/ 131 w 767"/>
                <a:gd name="T17" fmla="*/ 297 h 537"/>
                <a:gd name="T18" fmla="*/ 13 w 767"/>
                <a:gd name="T19" fmla="*/ 417 h 537"/>
                <a:gd name="T20" fmla="*/ 26 w 767"/>
                <a:gd name="T21" fmla="*/ 451 h 537"/>
                <a:gd name="T22" fmla="*/ 494 w 767"/>
                <a:gd name="T23" fmla="*/ 451 h 537"/>
                <a:gd name="T24" fmla="*/ 474 w 767"/>
                <a:gd name="T25" fmla="*/ 471 h 537"/>
                <a:gd name="T26" fmla="*/ 473 w 767"/>
                <a:gd name="T27" fmla="*/ 526 h 537"/>
                <a:gd name="T28" fmla="*/ 500 w 767"/>
                <a:gd name="T29" fmla="*/ 537 h 537"/>
                <a:gd name="T30" fmla="*/ 527 w 767"/>
                <a:gd name="T31" fmla="*/ 526 h 537"/>
                <a:gd name="T32" fmla="*/ 752 w 767"/>
                <a:gd name="T33" fmla="*/ 297 h 537"/>
                <a:gd name="T34" fmla="*/ 752 w 767"/>
                <a:gd name="T35" fmla="*/ 24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7" h="537">
                  <a:moveTo>
                    <a:pt x="752" y="244"/>
                  </a:moveTo>
                  <a:cubicBezTo>
                    <a:pt x="528" y="17"/>
                    <a:pt x="528" y="17"/>
                    <a:pt x="528" y="17"/>
                  </a:cubicBezTo>
                  <a:cubicBezTo>
                    <a:pt x="514" y="2"/>
                    <a:pt x="490" y="0"/>
                    <a:pt x="475" y="14"/>
                  </a:cubicBezTo>
                  <a:cubicBezTo>
                    <a:pt x="458" y="28"/>
                    <a:pt x="458" y="54"/>
                    <a:pt x="473" y="69"/>
                  </a:cubicBezTo>
                  <a:cubicBezTo>
                    <a:pt x="494" y="91"/>
                    <a:pt x="494" y="91"/>
                    <a:pt x="494" y="91"/>
                  </a:cubicBezTo>
                  <a:cubicBezTo>
                    <a:pt x="26" y="91"/>
                    <a:pt x="26" y="91"/>
                    <a:pt x="26" y="91"/>
                  </a:cubicBezTo>
                  <a:cubicBezTo>
                    <a:pt x="9" y="91"/>
                    <a:pt x="0" y="112"/>
                    <a:pt x="13" y="124"/>
                  </a:cubicBezTo>
                  <a:cubicBezTo>
                    <a:pt x="131" y="244"/>
                    <a:pt x="131" y="244"/>
                    <a:pt x="131" y="244"/>
                  </a:cubicBezTo>
                  <a:cubicBezTo>
                    <a:pt x="145" y="259"/>
                    <a:pt x="145" y="283"/>
                    <a:pt x="131" y="297"/>
                  </a:cubicBezTo>
                  <a:cubicBezTo>
                    <a:pt x="13" y="417"/>
                    <a:pt x="13" y="417"/>
                    <a:pt x="13" y="417"/>
                  </a:cubicBezTo>
                  <a:cubicBezTo>
                    <a:pt x="0" y="430"/>
                    <a:pt x="9" y="451"/>
                    <a:pt x="26" y="451"/>
                  </a:cubicBezTo>
                  <a:cubicBezTo>
                    <a:pt x="494" y="451"/>
                    <a:pt x="494" y="451"/>
                    <a:pt x="494" y="451"/>
                  </a:cubicBezTo>
                  <a:cubicBezTo>
                    <a:pt x="474" y="471"/>
                    <a:pt x="474" y="471"/>
                    <a:pt x="474" y="471"/>
                  </a:cubicBezTo>
                  <a:cubicBezTo>
                    <a:pt x="459" y="486"/>
                    <a:pt x="458" y="512"/>
                    <a:pt x="473" y="526"/>
                  </a:cubicBezTo>
                  <a:cubicBezTo>
                    <a:pt x="481" y="533"/>
                    <a:pt x="490" y="537"/>
                    <a:pt x="500" y="537"/>
                  </a:cubicBezTo>
                  <a:cubicBezTo>
                    <a:pt x="510" y="537"/>
                    <a:pt x="520" y="533"/>
                    <a:pt x="527" y="526"/>
                  </a:cubicBezTo>
                  <a:cubicBezTo>
                    <a:pt x="752" y="297"/>
                    <a:pt x="752" y="297"/>
                    <a:pt x="752" y="297"/>
                  </a:cubicBezTo>
                  <a:cubicBezTo>
                    <a:pt x="767" y="283"/>
                    <a:pt x="767" y="259"/>
                    <a:pt x="752" y="244"/>
                  </a:cubicBezTo>
                </a:path>
              </a:pathLst>
            </a:custGeom>
            <a:solidFill>
              <a:srgbClr val="A97C3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24" name="Freeform 17">
              <a:extLst>
                <a:ext uri="{FF2B5EF4-FFF2-40B4-BE49-F238E27FC236}">
                  <a16:creationId xmlns:a16="http://schemas.microsoft.com/office/drawing/2014/main" id="{1381B615-1222-4111-BE97-492BD0CA9611}"/>
                </a:ext>
              </a:extLst>
            </p:cNvPr>
            <p:cNvSpPr>
              <a:spLocks noEditPoints="1"/>
            </p:cNvSpPr>
            <p:nvPr/>
          </p:nvSpPr>
          <p:spPr bwMode="auto">
            <a:xfrm>
              <a:off x="8258658" y="2959955"/>
              <a:ext cx="1694618" cy="867013"/>
            </a:xfrm>
            <a:custGeom>
              <a:avLst/>
              <a:gdLst>
                <a:gd name="T0" fmla="*/ 520 w 520"/>
                <a:gd name="T1" fmla="*/ 255 h 266"/>
                <a:gd name="T2" fmla="*/ 493 w 520"/>
                <a:gd name="T3" fmla="*/ 266 h 266"/>
                <a:gd name="T4" fmla="*/ 520 w 520"/>
                <a:gd name="T5" fmla="*/ 255 h 266"/>
                <a:gd name="T6" fmla="*/ 455 w 520"/>
                <a:gd name="T7" fmla="*/ 228 h 266"/>
                <a:gd name="T8" fmla="*/ 466 w 520"/>
                <a:gd name="T9" fmla="*/ 255 h 266"/>
                <a:gd name="T10" fmla="*/ 455 w 520"/>
                <a:gd name="T11" fmla="*/ 228 h 266"/>
                <a:gd name="T12" fmla="*/ 0 w 520"/>
                <a:gd name="T13" fmla="*/ 160 h 266"/>
                <a:gd name="T14" fmla="*/ 15 w 520"/>
                <a:gd name="T15" fmla="*/ 179 h 266"/>
                <a:gd name="T16" fmla="*/ 0 w 520"/>
                <a:gd name="T17" fmla="*/ 160 h 266"/>
                <a:gd name="T18" fmla="*/ 135 w 520"/>
                <a:gd name="T19" fmla="*/ 0 h 266"/>
                <a:gd name="T20" fmla="*/ 135 w 520"/>
                <a:gd name="T21" fmla="*/ 0 h 266"/>
                <a:gd name="T22" fmla="*/ 124 w 520"/>
                <a:gd name="T23" fmla="*/ 26 h 266"/>
                <a:gd name="T24" fmla="*/ 65 w 520"/>
                <a:gd name="T25" fmla="*/ 86 h 266"/>
                <a:gd name="T26" fmla="*/ 124 w 520"/>
                <a:gd name="T27" fmla="*/ 26 h 266"/>
                <a:gd name="T28" fmla="*/ 135 w 520"/>
                <a:gd name="T2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0" h="266">
                  <a:moveTo>
                    <a:pt x="520" y="255"/>
                  </a:moveTo>
                  <a:cubicBezTo>
                    <a:pt x="513" y="262"/>
                    <a:pt x="503" y="266"/>
                    <a:pt x="493" y="266"/>
                  </a:cubicBezTo>
                  <a:cubicBezTo>
                    <a:pt x="503" y="266"/>
                    <a:pt x="513" y="262"/>
                    <a:pt x="520" y="255"/>
                  </a:cubicBezTo>
                  <a:moveTo>
                    <a:pt x="455" y="228"/>
                  </a:moveTo>
                  <a:cubicBezTo>
                    <a:pt x="455" y="238"/>
                    <a:pt x="459" y="247"/>
                    <a:pt x="466" y="255"/>
                  </a:cubicBezTo>
                  <a:cubicBezTo>
                    <a:pt x="459" y="247"/>
                    <a:pt x="455" y="238"/>
                    <a:pt x="455" y="228"/>
                  </a:cubicBezTo>
                  <a:moveTo>
                    <a:pt x="0" y="160"/>
                  </a:moveTo>
                  <a:cubicBezTo>
                    <a:pt x="0" y="169"/>
                    <a:pt x="6" y="177"/>
                    <a:pt x="15" y="179"/>
                  </a:cubicBezTo>
                  <a:cubicBezTo>
                    <a:pt x="6" y="177"/>
                    <a:pt x="0" y="169"/>
                    <a:pt x="0" y="160"/>
                  </a:cubicBezTo>
                  <a:moveTo>
                    <a:pt x="135" y="0"/>
                  </a:moveTo>
                  <a:cubicBezTo>
                    <a:pt x="135" y="0"/>
                    <a:pt x="135" y="0"/>
                    <a:pt x="135" y="0"/>
                  </a:cubicBezTo>
                  <a:cubicBezTo>
                    <a:pt x="135" y="9"/>
                    <a:pt x="131" y="19"/>
                    <a:pt x="124" y="26"/>
                  </a:cubicBezTo>
                  <a:cubicBezTo>
                    <a:pt x="65" y="86"/>
                    <a:pt x="65" y="86"/>
                    <a:pt x="65" y="86"/>
                  </a:cubicBezTo>
                  <a:cubicBezTo>
                    <a:pt x="124" y="26"/>
                    <a:pt x="124" y="26"/>
                    <a:pt x="124" y="26"/>
                  </a:cubicBezTo>
                  <a:cubicBezTo>
                    <a:pt x="131" y="19"/>
                    <a:pt x="135" y="9"/>
                    <a:pt x="135" y="0"/>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sp>
        <p:nvSpPr>
          <p:cNvPr id="25" name="مربع نص 24">
            <a:extLst>
              <a:ext uri="{FF2B5EF4-FFF2-40B4-BE49-F238E27FC236}">
                <a16:creationId xmlns:a16="http://schemas.microsoft.com/office/drawing/2014/main" id="{2B86F420-C61B-46DC-9DFD-4B95791CF02F}"/>
              </a:ext>
            </a:extLst>
          </p:cNvPr>
          <p:cNvSpPr txBox="1"/>
          <p:nvPr/>
        </p:nvSpPr>
        <p:spPr>
          <a:xfrm>
            <a:off x="1752601" y="3696839"/>
            <a:ext cx="1262062" cy="708912"/>
          </a:xfrm>
          <a:prstGeom prst="rect">
            <a:avLst/>
          </a:prstGeom>
          <a:noFill/>
        </p:spPr>
        <p:txBody>
          <a:bodyPr wrap="square">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زيادة سرعة الاستجابة</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6" name="Text Box 465">
            <a:extLst>
              <a:ext uri="{FF2B5EF4-FFF2-40B4-BE49-F238E27FC236}">
                <a16:creationId xmlns:a16="http://schemas.microsoft.com/office/drawing/2014/main" id="{81C85A0D-2988-4952-A099-18438477B0AC}"/>
              </a:ext>
            </a:extLst>
          </p:cNvPr>
          <p:cNvSpPr txBox="1"/>
          <p:nvPr/>
        </p:nvSpPr>
        <p:spPr>
          <a:xfrm>
            <a:off x="2398336" y="2207650"/>
            <a:ext cx="604630" cy="51594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15000"/>
              </a:lnSpc>
              <a:spcBef>
                <a:spcPts val="0"/>
              </a:spcBef>
              <a:spcAft>
                <a:spcPts val="1000"/>
              </a:spcAft>
            </a:pPr>
            <a:r>
              <a:rPr lang="en-US" sz="3200" b="1" kern="1200" dirty="0">
                <a:solidFill>
                  <a:srgbClr val="FFFFFF"/>
                </a:solidFill>
                <a:effectLst/>
                <a:latin typeface="JF Flat" panose="02000500000000000000" pitchFamily="2" charset="-78"/>
                <a:ea typeface="Calibri" panose="020F0502020204030204" pitchFamily="34" charset="0"/>
                <a:cs typeface="Arial" panose="020B0604020202020204" pitchFamily="34" charset="0"/>
              </a:rPr>
              <a:t>1</a:t>
            </a:r>
            <a:endParaRPr lang="en-US" b="1" dirty="0">
              <a:effectLst/>
              <a:latin typeface="Times New Roman" panose="02020603050405020304" pitchFamily="18" charset="0"/>
              <a:ea typeface="Times New Roman" panose="02020603050405020304" pitchFamily="18" charset="0"/>
            </a:endParaRPr>
          </a:p>
        </p:txBody>
      </p:sp>
      <p:sp>
        <p:nvSpPr>
          <p:cNvPr id="27" name="Text Box 465">
            <a:extLst>
              <a:ext uri="{FF2B5EF4-FFF2-40B4-BE49-F238E27FC236}">
                <a16:creationId xmlns:a16="http://schemas.microsoft.com/office/drawing/2014/main" id="{57B44584-B1E5-43EC-9648-38ABB9361F2F}"/>
              </a:ext>
            </a:extLst>
          </p:cNvPr>
          <p:cNvSpPr txBox="1"/>
          <p:nvPr/>
        </p:nvSpPr>
        <p:spPr>
          <a:xfrm>
            <a:off x="4683418" y="2217629"/>
            <a:ext cx="604630" cy="51594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15000"/>
              </a:lnSpc>
              <a:spcBef>
                <a:spcPts val="0"/>
              </a:spcBef>
              <a:spcAft>
                <a:spcPts val="1000"/>
              </a:spcAft>
            </a:pPr>
            <a:r>
              <a:rPr lang="en-US" sz="3200" b="1" kern="1200" dirty="0">
                <a:solidFill>
                  <a:srgbClr val="FFFFFF"/>
                </a:solidFill>
                <a:effectLst/>
                <a:latin typeface="JF Flat" panose="02000500000000000000" pitchFamily="2" charset="-78"/>
                <a:ea typeface="Calibri" panose="020F0502020204030204" pitchFamily="34" charset="0"/>
                <a:cs typeface="Arial" panose="020B0604020202020204" pitchFamily="34" charset="0"/>
              </a:rPr>
              <a:t>2</a:t>
            </a:r>
            <a:endParaRPr lang="en-US" b="1" dirty="0">
              <a:effectLst/>
              <a:latin typeface="Times New Roman" panose="02020603050405020304" pitchFamily="18" charset="0"/>
              <a:ea typeface="Times New Roman" panose="02020603050405020304" pitchFamily="18" charset="0"/>
            </a:endParaRPr>
          </a:p>
        </p:txBody>
      </p:sp>
      <p:sp>
        <p:nvSpPr>
          <p:cNvPr id="28" name="Text Box 465">
            <a:extLst>
              <a:ext uri="{FF2B5EF4-FFF2-40B4-BE49-F238E27FC236}">
                <a16:creationId xmlns:a16="http://schemas.microsoft.com/office/drawing/2014/main" id="{A5613F41-6A45-41C7-9D03-193F97BB416C}"/>
              </a:ext>
            </a:extLst>
          </p:cNvPr>
          <p:cNvSpPr txBox="1"/>
          <p:nvPr/>
        </p:nvSpPr>
        <p:spPr>
          <a:xfrm>
            <a:off x="6878184" y="2198579"/>
            <a:ext cx="604630" cy="51594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15000"/>
              </a:lnSpc>
              <a:spcBef>
                <a:spcPts val="0"/>
              </a:spcBef>
              <a:spcAft>
                <a:spcPts val="1000"/>
              </a:spcAft>
            </a:pPr>
            <a:r>
              <a:rPr lang="en-US" sz="3200" b="1" kern="1200" dirty="0">
                <a:solidFill>
                  <a:srgbClr val="FFFFFF"/>
                </a:solidFill>
                <a:effectLst/>
                <a:latin typeface="JF Flat" panose="02000500000000000000" pitchFamily="2" charset="-78"/>
                <a:ea typeface="Calibri" panose="020F0502020204030204" pitchFamily="34" charset="0"/>
                <a:cs typeface="Arial" panose="020B0604020202020204" pitchFamily="34" charset="0"/>
              </a:rPr>
              <a:t>3</a:t>
            </a:r>
            <a:endParaRPr lang="en-US" b="1" dirty="0">
              <a:effectLst/>
              <a:latin typeface="Times New Roman" panose="02020603050405020304" pitchFamily="18" charset="0"/>
              <a:ea typeface="Times New Roman" panose="02020603050405020304" pitchFamily="18" charset="0"/>
            </a:endParaRPr>
          </a:p>
        </p:txBody>
      </p:sp>
      <p:sp>
        <p:nvSpPr>
          <p:cNvPr id="29" name="Text Box 465">
            <a:extLst>
              <a:ext uri="{FF2B5EF4-FFF2-40B4-BE49-F238E27FC236}">
                <a16:creationId xmlns:a16="http://schemas.microsoft.com/office/drawing/2014/main" id="{1D65083F-E31E-40A9-ADC7-DA01097AA421}"/>
              </a:ext>
            </a:extLst>
          </p:cNvPr>
          <p:cNvSpPr txBox="1"/>
          <p:nvPr/>
        </p:nvSpPr>
        <p:spPr>
          <a:xfrm>
            <a:off x="9142203" y="2217628"/>
            <a:ext cx="604630" cy="51594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15000"/>
              </a:lnSpc>
              <a:spcBef>
                <a:spcPts val="0"/>
              </a:spcBef>
              <a:spcAft>
                <a:spcPts val="1000"/>
              </a:spcAft>
            </a:pPr>
            <a:r>
              <a:rPr lang="en-US" sz="3200" b="1" kern="1200" dirty="0">
                <a:solidFill>
                  <a:srgbClr val="FFFFFF"/>
                </a:solidFill>
                <a:effectLst/>
                <a:latin typeface="JF Flat" panose="02000500000000000000" pitchFamily="2" charset="-78"/>
                <a:ea typeface="Calibri" panose="020F0502020204030204" pitchFamily="34" charset="0"/>
                <a:cs typeface="Arial" panose="020B0604020202020204" pitchFamily="34" charset="0"/>
              </a:rPr>
              <a:t>4</a:t>
            </a:r>
            <a:endParaRPr lang="en-US" b="1" dirty="0">
              <a:effectLst/>
              <a:latin typeface="Times New Roman" panose="02020603050405020304" pitchFamily="18" charset="0"/>
              <a:ea typeface="Times New Roman" panose="02020603050405020304" pitchFamily="18" charset="0"/>
            </a:endParaRPr>
          </a:p>
        </p:txBody>
      </p:sp>
      <p:sp>
        <p:nvSpPr>
          <p:cNvPr id="30" name="مربع نص 29">
            <a:extLst>
              <a:ext uri="{FF2B5EF4-FFF2-40B4-BE49-F238E27FC236}">
                <a16:creationId xmlns:a16="http://schemas.microsoft.com/office/drawing/2014/main" id="{EB99F747-FA27-456C-9130-231FD3440C72}"/>
              </a:ext>
            </a:extLst>
          </p:cNvPr>
          <p:cNvSpPr txBox="1"/>
          <p:nvPr/>
        </p:nvSpPr>
        <p:spPr>
          <a:xfrm>
            <a:off x="3910267" y="3715889"/>
            <a:ext cx="1347787" cy="708912"/>
          </a:xfrm>
          <a:prstGeom prst="rect">
            <a:avLst/>
          </a:prstGeom>
          <a:noFill/>
        </p:spPr>
        <p:txBody>
          <a:bodyPr wrap="square">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رفع مستوى رضا العملاء</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1" name="مربع نص 30">
            <a:extLst>
              <a:ext uri="{FF2B5EF4-FFF2-40B4-BE49-F238E27FC236}">
                <a16:creationId xmlns:a16="http://schemas.microsoft.com/office/drawing/2014/main" id="{D643DCD6-6261-4A6C-9D3C-D4B9E9819FA2}"/>
              </a:ext>
            </a:extLst>
          </p:cNvPr>
          <p:cNvSpPr txBox="1"/>
          <p:nvPr/>
        </p:nvSpPr>
        <p:spPr>
          <a:xfrm>
            <a:off x="6096000" y="3718973"/>
            <a:ext cx="1482526" cy="708912"/>
          </a:xfrm>
          <a:prstGeom prst="rect">
            <a:avLst/>
          </a:prstGeom>
          <a:noFill/>
        </p:spPr>
        <p:txBody>
          <a:bodyPr wrap="square">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تقليل الشكاوى وتعزيز الولاء</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2" name="مربع نص 31">
            <a:extLst>
              <a:ext uri="{FF2B5EF4-FFF2-40B4-BE49-F238E27FC236}">
                <a16:creationId xmlns:a16="http://schemas.microsoft.com/office/drawing/2014/main" id="{0648AA45-882C-4B04-A8F4-8EE4BE0EEB53}"/>
              </a:ext>
            </a:extLst>
          </p:cNvPr>
          <p:cNvSpPr txBox="1"/>
          <p:nvPr/>
        </p:nvSpPr>
        <p:spPr>
          <a:xfrm>
            <a:off x="8503310" y="3715889"/>
            <a:ext cx="1533760" cy="708912"/>
          </a:xfrm>
          <a:prstGeom prst="rect">
            <a:avLst/>
          </a:prstGeom>
          <a:noFill/>
        </p:spPr>
        <p:txBody>
          <a:bodyPr wrap="square">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دعم المرونة التشغيلية</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 name="مربع نص 1">
            <a:extLst>
              <a:ext uri="{FF2B5EF4-FFF2-40B4-BE49-F238E27FC236}">
                <a16:creationId xmlns:a16="http://schemas.microsoft.com/office/drawing/2014/main" id="{69C005B2-399C-7498-E300-4F0546CA2EE7}"/>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6735809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18231BEA-F0F1-49B4-AA29-63A8CD3083B5}"/>
              </a:ext>
            </a:extLst>
          </p:cNvPr>
          <p:cNvSpPr txBox="1"/>
          <p:nvPr/>
        </p:nvSpPr>
        <p:spPr>
          <a:xfrm>
            <a:off x="3018367" y="435585"/>
            <a:ext cx="6155266" cy="555986"/>
          </a:xfrm>
          <a:prstGeom prst="rect">
            <a:avLst/>
          </a:prstGeom>
          <a:noFill/>
        </p:spPr>
        <p:txBody>
          <a:bodyPr wrap="square">
            <a:spAutoFit/>
          </a:bodyPr>
          <a:lstStyle/>
          <a:p>
            <a:pPr algn="ctr" rtl="1">
              <a:lnSpc>
                <a:spcPct val="115000"/>
              </a:lnSpc>
              <a:spcAft>
                <a:spcPts val="1000"/>
              </a:spcAft>
            </a:pPr>
            <a:r>
              <a:rPr lang="ar-EG" sz="2800" b="1" dirty="0">
                <a:effectLst/>
                <a:latin typeface="Calibri" panose="020F0502020204030204" pitchFamily="34" charset="0"/>
                <a:ea typeface="Calibri" panose="020F0502020204030204" pitchFamily="34" charset="0"/>
                <a:cs typeface="Arial" panose="020B0604020202020204" pitchFamily="34" charset="0"/>
              </a:rPr>
              <a:t>المركزية واللامركزية في إدارة المخزون</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مربع نص 6">
            <a:extLst>
              <a:ext uri="{FF2B5EF4-FFF2-40B4-BE49-F238E27FC236}">
                <a16:creationId xmlns:a16="http://schemas.microsoft.com/office/drawing/2014/main" id="{185563D2-BA18-4509-86A2-6B459C001D8E}"/>
              </a:ext>
            </a:extLst>
          </p:cNvPr>
          <p:cNvSpPr txBox="1"/>
          <p:nvPr/>
        </p:nvSpPr>
        <p:spPr>
          <a:xfrm>
            <a:off x="5312834" y="1427156"/>
            <a:ext cx="6155266" cy="3843360"/>
          </a:xfrm>
          <a:prstGeom prst="rect">
            <a:avLst/>
          </a:prstGeom>
          <a:noFill/>
        </p:spPr>
        <p:txBody>
          <a:bodyPr wrap="square">
            <a:spAutoFit/>
          </a:bodyPr>
          <a:lstStyle/>
          <a:p>
            <a:pPr lvl="0" algn="r" rtl="1">
              <a:lnSpc>
                <a:spcPct val="200000"/>
              </a:lnSpc>
              <a:spcAft>
                <a:spcPts val="1000"/>
              </a:spcAft>
            </a:pPr>
            <a:r>
              <a:rPr lang="ar-EG"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ماهي المركزية واللامركزية في المخزون ؟</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285750" lvl="0" indent="-285750" algn="r" rtl="1">
              <a:lnSpc>
                <a:spcPct val="200000"/>
              </a:lnSpc>
              <a:spcAft>
                <a:spcPts val="1000"/>
              </a:spcAft>
              <a:buSzPts val="1800"/>
              <a:buFont typeface="Wingdings" panose="05000000000000000000" pitchFamily="2" charset="2"/>
              <a:buChar char="ü"/>
            </a:pPr>
            <a:r>
              <a:rPr lang="ar-EG" sz="1800" b="1" dirty="0">
                <a:solidFill>
                  <a:srgbClr val="0D0D0D"/>
                </a:solidFill>
                <a:effectLst/>
                <a:latin typeface="Calibri" panose="020F0502020204030204" pitchFamily="34" charset="0"/>
                <a:ea typeface="Calibri" panose="020F0502020204030204" pitchFamily="34" charset="0"/>
                <a:cs typeface="Arial" panose="020B0604020202020204" pitchFamily="34" charset="0"/>
              </a:rPr>
              <a:t>المركزية في المخزون تعني:</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138430" algn="r" rtl="1">
              <a:lnSpc>
                <a:spcPct val="200000"/>
              </a:lnSpc>
              <a:spcAft>
                <a:spcPts val="1000"/>
              </a:spcAft>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 أن تكون جميع الأعمال المتعلقة بالتخزين تحت سلطة شخص واحد ، وهو مدير التخزين.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285750" lvl="0" indent="-285750" algn="r" rtl="1">
              <a:lnSpc>
                <a:spcPct val="200000"/>
              </a:lnSpc>
              <a:spcAft>
                <a:spcPts val="1000"/>
              </a:spcAft>
              <a:buSzPts val="1800"/>
              <a:buFont typeface="Wingdings" panose="05000000000000000000" pitchFamily="2" charset="2"/>
              <a:buChar char="ü"/>
            </a:pPr>
            <a:r>
              <a:rPr lang="ar-EG" sz="1800" b="1" dirty="0">
                <a:solidFill>
                  <a:srgbClr val="0D0D0D"/>
                </a:solidFill>
                <a:effectLst/>
                <a:latin typeface="Calibri" panose="020F0502020204030204" pitchFamily="34" charset="0"/>
                <a:ea typeface="Calibri" panose="020F0502020204030204" pitchFamily="34" charset="0"/>
                <a:cs typeface="Arial" panose="020B0604020202020204" pitchFamily="34" charset="0"/>
              </a:rPr>
              <a:t>أما اللامركزية فتعني:</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200000"/>
              </a:lnSpc>
            </a:pPr>
            <a:r>
              <a:rPr lang="ar-EG" sz="1800" dirty="0">
                <a:solidFill>
                  <a:srgbClr val="0D0D0D"/>
                </a:solidFill>
                <a:effectLst/>
                <a:ea typeface="Calibri" panose="020F0502020204030204" pitchFamily="34" charset="0"/>
                <a:cs typeface="Arial" panose="020B0604020202020204" pitchFamily="34" charset="0"/>
              </a:rPr>
              <a:t> أن يكون لكل قسم من أقسام المنظمة مخزون خاص بها وتحت سلطتها.</a:t>
            </a:r>
            <a:endParaRPr lang="ar-EG" dirty="0"/>
          </a:p>
        </p:txBody>
      </p:sp>
      <p:sp>
        <p:nvSpPr>
          <p:cNvPr id="2" name="مربع نص 1">
            <a:extLst>
              <a:ext uri="{FF2B5EF4-FFF2-40B4-BE49-F238E27FC236}">
                <a16:creationId xmlns:a16="http://schemas.microsoft.com/office/drawing/2014/main" id="{64D9EC20-98F7-920C-BA86-FD1179030E4A}"/>
              </a:ext>
            </a:extLst>
          </p:cNvPr>
          <p:cNvSpPr txBox="1"/>
          <p:nvPr/>
        </p:nvSpPr>
        <p:spPr>
          <a:xfrm>
            <a:off x="464457" y="6560455"/>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22689993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88B59D51-A9E4-475A-BBCE-4E4DED318F80}"/>
              </a:ext>
            </a:extLst>
          </p:cNvPr>
          <p:cNvSpPr txBox="1"/>
          <p:nvPr/>
        </p:nvSpPr>
        <p:spPr>
          <a:xfrm>
            <a:off x="3018367" y="414144"/>
            <a:ext cx="6155266" cy="523220"/>
          </a:xfrm>
          <a:prstGeom prst="rect">
            <a:avLst/>
          </a:prstGeom>
          <a:noFill/>
        </p:spPr>
        <p:txBody>
          <a:bodyPr wrap="square">
            <a:spAutoFit/>
          </a:bodyPr>
          <a:lstStyle/>
          <a:p>
            <a:pPr algn="ctr" rtl="1"/>
            <a:r>
              <a:rPr lang="ar-EG" sz="2800" b="1" dirty="0">
                <a:solidFill>
                  <a:srgbClr val="0D0D0D"/>
                </a:solidFill>
                <a:effectLst/>
                <a:ea typeface="Calibri" panose="020F0502020204030204" pitchFamily="34" charset="0"/>
                <a:cs typeface="Arial" panose="020B0604020202020204" pitchFamily="34" charset="0"/>
              </a:rPr>
              <a:t>مزايا </a:t>
            </a:r>
            <a:r>
              <a:rPr lang="ar-EG" sz="2800" b="1" dirty="0">
                <a:effectLst/>
                <a:latin typeface="Calibri" panose="020F0502020204030204" pitchFamily="34" charset="0"/>
                <a:ea typeface="Calibri" panose="020F0502020204030204" pitchFamily="34" charset="0"/>
                <a:cs typeface="Arial" panose="020B0604020202020204" pitchFamily="34" charset="0"/>
              </a:rPr>
              <a:t>المركزية واللامركزية في إدارة المخزون</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مربع نص 6">
            <a:extLst>
              <a:ext uri="{FF2B5EF4-FFF2-40B4-BE49-F238E27FC236}">
                <a16:creationId xmlns:a16="http://schemas.microsoft.com/office/drawing/2014/main" id="{CD986CEA-9E54-42B4-9049-461CABF44EBA}"/>
              </a:ext>
            </a:extLst>
          </p:cNvPr>
          <p:cNvSpPr txBox="1"/>
          <p:nvPr/>
        </p:nvSpPr>
        <p:spPr>
          <a:xfrm>
            <a:off x="5287433" y="1351508"/>
            <a:ext cx="6405033" cy="4154984"/>
          </a:xfrm>
          <a:prstGeom prst="rect">
            <a:avLst/>
          </a:prstGeom>
          <a:noFill/>
        </p:spPr>
        <p:txBody>
          <a:bodyPr wrap="square">
            <a:spAutoFit/>
          </a:bodyPr>
          <a:lstStyle/>
          <a:p>
            <a:pPr marL="285750" lvl="0" indent="-285750" algn="r" rtl="1">
              <a:lnSpc>
                <a:spcPct val="115000"/>
              </a:lnSpc>
              <a:spcAft>
                <a:spcPts val="1000"/>
              </a:spcAft>
              <a:buFont typeface="Wingdings" panose="05000000000000000000" pitchFamily="2" charset="2"/>
              <a:buChar char="v"/>
            </a:pPr>
            <a:r>
              <a:rPr lang="ar-EG" sz="1800" b="1" u="sng" dirty="0">
                <a:solidFill>
                  <a:srgbClr val="17848A"/>
                </a:solidFill>
                <a:effectLst/>
                <a:latin typeface="Calibri" panose="020F0502020204030204" pitchFamily="34" charset="0"/>
                <a:ea typeface="Calibri" panose="020F0502020204030204" pitchFamily="34" charset="0"/>
                <a:cs typeface="Arial" panose="020B0604020202020204" pitchFamily="34" charset="0"/>
              </a:rPr>
              <a:t>ومن مزايا مركزية التخزين ما يلي :</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15000"/>
              </a:lnSpc>
              <a:spcAft>
                <a:spcPts val="1000"/>
              </a:spcAft>
              <a:buFont typeface="Wingdings" panose="05000000000000000000" pitchFamily="2" charset="2"/>
              <a:buChar char="ü"/>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تسهل المركزية مراقبة المخزون ودقة الإشراف عليها.</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15000"/>
              </a:lnSpc>
              <a:spcAft>
                <a:spcPts val="1000"/>
              </a:spcAft>
              <a:buFont typeface="Wingdings" panose="05000000000000000000" pitchFamily="2" charset="2"/>
              <a:buChar char="ü"/>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حماية أقوى وأجود للمخزون سهولة الحصول على أي معلومة متعلقة بالمخزون.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15000"/>
              </a:lnSpc>
              <a:spcAft>
                <a:spcPts val="1000"/>
              </a:spcAft>
              <a:buFont typeface="Wingdings" panose="05000000000000000000" pitchFamily="2" charset="2"/>
              <a:buChar char="ü"/>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وتوفر المركزية تكاليف المباني وتكاليف حماية أكثر من مخزون وتكاليف متعلقة بالإدارة وتكاليف النقل والاستلام كما وأنها توفر تكاليف السجلات والمستندات.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285750" lvl="0" indent="-285750" algn="r" rtl="1">
              <a:lnSpc>
                <a:spcPct val="115000"/>
              </a:lnSpc>
              <a:spcAft>
                <a:spcPts val="1000"/>
              </a:spcAft>
              <a:buFont typeface="Wingdings" panose="05000000000000000000" pitchFamily="2" charset="2"/>
              <a:buChar char="ü"/>
            </a:pPr>
            <a:r>
              <a:rPr lang="ar-EG" sz="1800" b="1" u="sng" dirty="0">
                <a:solidFill>
                  <a:srgbClr val="17848A"/>
                </a:solidFill>
                <a:effectLst/>
                <a:latin typeface="Calibri" panose="020F0502020204030204" pitchFamily="34" charset="0"/>
                <a:ea typeface="Calibri" panose="020F0502020204030204" pitchFamily="34" charset="0"/>
                <a:cs typeface="Arial" panose="020B0604020202020204" pitchFamily="34" charset="0"/>
              </a:rPr>
              <a:t>ومن مزايا اللامركزية في التخزين ما يلي:</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15000"/>
              </a:lnSpc>
              <a:spcAft>
                <a:spcPts val="1000"/>
              </a:spcAft>
              <a:buFont typeface="Wingdings" panose="05000000000000000000" pitchFamily="2" charset="2"/>
              <a:buChar char="ü"/>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عدم التأثر الكبير بالحالات الطارئة التي تحدث للمخزون كاحتراقه أو تلفه؛ نظراً لقلة المواد المخزنة.</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15000"/>
              </a:lnSpc>
              <a:spcAft>
                <a:spcPts val="1000"/>
              </a:spcAft>
              <a:buFont typeface="Wingdings" panose="05000000000000000000" pitchFamily="2" charset="2"/>
              <a:buChar char="ü"/>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السرعة في تلبية طلب الأقسام الأخرى للموا ؛ بسبب قربها منها.</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15000"/>
              </a:lnSpc>
              <a:spcAft>
                <a:spcPts val="1000"/>
              </a:spcAft>
              <a:buFont typeface="Wingdings" panose="05000000000000000000" pitchFamily="2" charset="2"/>
              <a:buChar char="ü"/>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إنجاز أعمال التخزين بدقة أكبر.</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4ABD6345-015D-69A7-C87D-B9719D34769A}"/>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26698031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AC125502-A36C-4289-99FA-4F5F4E609D11}"/>
              </a:ext>
            </a:extLst>
          </p:cNvPr>
          <p:cNvSpPr txBox="1"/>
          <p:nvPr/>
        </p:nvSpPr>
        <p:spPr>
          <a:xfrm>
            <a:off x="3048000" y="475734"/>
            <a:ext cx="6096000" cy="523220"/>
          </a:xfrm>
          <a:prstGeom prst="rect">
            <a:avLst/>
          </a:prstGeom>
          <a:noFill/>
        </p:spPr>
        <p:txBody>
          <a:bodyPr wrap="square">
            <a:spAutoFit/>
          </a:bodyPr>
          <a:lstStyle/>
          <a:p>
            <a:pPr algn="ctr" rtl="1"/>
            <a:r>
              <a:rPr lang="ar-EG" sz="2800" b="1" dirty="0">
                <a:solidFill>
                  <a:srgbClr val="0D0D0D"/>
                </a:solidFill>
                <a:effectLst/>
                <a:ea typeface="Calibri" panose="020F0502020204030204" pitchFamily="34" charset="0"/>
                <a:cs typeface="Arial" panose="020B0604020202020204" pitchFamily="34" charset="0"/>
              </a:rPr>
              <a:t>عيوب </a:t>
            </a:r>
            <a:r>
              <a:rPr lang="ar-EG" sz="2800" b="1" dirty="0">
                <a:effectLst/>
                <a:latin typeface="Calibri" panose="020F0502020204030204" pitchFamily="34" charset="0"/>
                <a:ea typeface="Calibri" panose="020F0502020204030204" pitchFamily="34" charset="0"/>
                <a:cs typeface="Arial" panose="020B0604020202020204" pitchFamily="34" charset="0"/>
              </a:rPr>
              <a:t>المركزية واللامركزية في إدارة المخزون</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مربع نص 6">
            <a:extLst>
              <a:ext uri="{FF2B5EF4-FFF2-40B4-BE49-F238E27FC236}">
                <a16:creationId xmlns:a16="http://schemas.microsoft.com/office/drawing/2014/main" id="{179C0C71-51CC-47BE-BBCD-ADCE91692955}"/>
              </a:ext>
            </a:extLst>
          </p:cNvPr>
          <p:cNvSpPr txBox="1"/>
          <p:nvPr/>
        </p:nvSpPr>
        <p:spPr>
          <a:xfrm>
            <a:off x="215901" y="1784006"/>
            <a:ext cx="5880099" cy="3597267"/>
          </a:xfrm>
          <a:prstGeom prst="rect">
            <a:avLst/>
          </a:prstGeom>
          <a:noFill/>
        </p:spPr>
        <p:txBody>
          <a:bodyPr wrap="square">
            <a:spAutoFit/>
          </a:bodyPr>
          <a:lstStyle/>
          <a:p>
            <a:pPr marL="285750" lvl="0" indent="-285750" algn="r" rtl="1">
              <a:lnSpc>
                <a:spcPct val="150000"/>
              </a:lnSpc>
              <a:spcAft>
                <a:spcPts val="1000"/>
              </a:spcAft>
              <a:buClr>
                <a:srgbClr val="17848A"/>
              </a:buClr>
              <a:buFont typeface="Wingdings" panose="05000000000000000000" pitchFamily="2" charset="2"/>
              <a:buChar char="v"/>
            </a:pPr>
            <a:r>
              <a:rPr lang="ar-EG"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عيوب المركزية في التخزين : </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50000"/>
              </a:lnSpc>
              <a:spcAft>
                <a:spcPts val="1000"/>
              </a:spcAft>
              <a:buFont typeface="Wingdings" panose="05000000000000000000" pitchFamily="2" charset="2"/>
              <a:buChar char="ü"/>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بطء إمداد الأقسام المحتاجة للمواد بسبب بُعدها جغرافياً.</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50000"/>
              </a:lnSpc>
              <a:spcAft>
                <a:spcPts val="1000"/>
              </a:spcAft>
              <a:buFont typeface="Wingdings" panose="05000000000000000000" pitchFamily="2" charset="2"/>
              <a:buChar char="ü"/>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ارتفاع احتمالية حدوث حالات طارئة كالحرائق وزيادة احتمالية الخسارة بسببها أو توقف عمليات الإنتاج.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285750" lvl="0" indent="-285750" algn="r" rtl="1">
              <a:lnSpc>
                <a:spcPct val="150000"/>
              </a:lnSpc>
              <a:spcAft>
                <a:spcPts val="1000"/>
              </a:spcAft>
              <a:buClr>
                <a:srgbClr val="17848A"/>
              </a:buClr>
              <a:buFont typeface="Wingdings" panose="05000000000000000000" pitchFamily="2" charset="2"/>
              <a:buChar char="v"/>
            </a:pPr>
            <a:r>
              <a:rPr lang="ar-EG"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عيوب اللامركزية في التخزين:</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50000"/>
              </a:lnSpc>
              <a:spcAft>
                <a:spcPts val="1000"/>
              </a:spcAft>
              <a:buFont typeface="Wingdings" panose="05000000000000000000" pitchFamily="2" charset="2"/>
              <a:buChar char="ü"/>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تكلف مادياً بسبب كثرة مخازنها.</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50000"/>
              </a:lnSpc>
              <a:spcAft>
                <a:spcPts val="1000"/>
              </a:spcAft>
              <a:buFont typeface="Wingdings" panose="05000000000000000000" pitchFamily="2" charset="2"/>
              <a:buChar char="ü"/>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صعوبة المراقبة والإشراف على المخازن.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E77CA51B-363C-7D85-1932-C4929BBDD1A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42225968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8BA7BC6C-5E87-44FE-80A3-EA7AE88A0442}"/>
              </a:ext>
            </a:extLst>
          </p:cNvPr>
          <p:cNvSpPr txBox="1"/>
          <p:nvPr/>
        </p:nvSpPr>
        <p:spPr>
          <a:xfrm>
            <a:off x="1712686" y="1358652"/>
            <a:ext cx="9933213" cy="3721660"/>
          </a:xfrm>
          <a:prstGeom prst="rect">
            <a:avLst/>
          </a:prstGeom>
          <a:noFill/>
        </p:spPr>
        <p:txBody>
          <a:bodyPr wrap="square">
            <a:spAutoFit/>
          </a:bodyPr>
          <a:lstStyle/>
          <a:p>
            <a:pPr marL="285750" indent="-285750" algn="r" rtl="1">
              <a:lnSpc>
                <a:spcPct val="200000"/>
              </a:lnSpc>
              <a:spcAft>
                <a:spcPts val="1000"/>
              </a:spcAft>
              <a:buFont typeface="Wingdings" panose="05000000000000000000" pitchFamily="2" charset="2"/>
              <a:buChar char="v"/>
            </a:pPr>
            <a:r>
              <a:rPr lang="ar-EG"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الأساليب الكمية في إدارة سلاسل التوريد</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3208338" indent="-342900" algn="r" rtl="1">
              <a:lnSpc>
                <a:spcPct val="200000"/>
              </a:lnSpc>
              <a:spcAft>
                <a:spcPts val="1000"/>
              </a:spcAft>
              <a:tabLst>
                <a:tab pos="3090863" algn="l"/>
              </a:tabLst>
            </a:pPr>
            <a:r>
              <a:rPr lang="ar-EG" sz="1800" b="1" dirty="0">
                <a:solidFill>
                  <a:srgbClr val="0D0D0D"/>
                </a:solidFill>
                <a:effectLst/>
                <a:latin typeface="Calibri" panose="020F0502020204030204" pitchFamily="34" charset="0"/>
                <a:ea typeface="Calibri" panose="020F0502020204030204" pitchFamily="34" charset="0"/>
                <a:cs typeface="Arial" panose="020B0604020202020204" pitchFamily="34" charset="0"/>
              </a:rPr>
              <a:t>تقدم الطرق الكمية في إدارة سلسلة التوريد بعضًا من أهم الأساليب والأدوات المتاحة لنمذجة وحل المشكلات الناشئة في سياق إدارة سلسلة التوريد.</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3208338" lvl="0" indent="-342900" algn="r" rtl="1">
              <a:lnSpc>
                <a:spcPct val="200000"/>
              </a:lnSpc>
              <a:spcAft>
                <a:spcPts val="1000"/>
              </a:spcAft>
              <a:buFont typeface="Wingdings" panose="05000000000000000000" pitchFamily="2" charset="2"/>
              <a:buChar char=""/>
              <a:tabLst>
                <a:tab pos="3090863" algn="l"/>
              </a:tabLst>
            </a:pPr>
            <a:r>
              <a:rPr lang="ar-EG" b="1" dirty="0">
                <a:effectLst/>
                <a:latin typeface="Calibri" panose="020F0502020204030204" pitchFamily="34" charset="0"/>
                <a:ea typeface="Calibri" panose="020F0502020204030204" pitchFamily="34" charset="0"/>
                <a:cs typeface="Arial" panose="020B0604020202020204" pitchFamily="34" charset="0"/>
              </a:rPr>
              <a:t>المقاييس النوعية : </a:t>
            </a:r>
            <a:r>
              <a:rPr lang="ar-EG" b="1" dirty="0">
                <a:solidFill>
                  <a:srgbClr val="0D0D0D"/>
                </a:solidFill>
                <a:effectLst/>
                <a:latin typeface="Calibri" panose="020F0502020204030204" pitchFamily="34" charset="0"/>
                <a:ea typeface="Calibri" panose="020F0502020204030204" pitchFamily="34" charset="0"/>
                <a:cs typeface="Arial" panose="020B0604020202020204" pitchFamily="34" charset="0"/>
              </a:rPr>
              <a:t>على سبيل المثال، رضا العملاء وجودة المنتج.</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3208338" lvl="0" indent="-342900" algn="r" rtl="1">
              <a:lnSpc>
                <a:spcPct val="200000"/>
              </a:lnSpc>
              <a:spcAft>
                <a:spcPts val="1000"/>
              </a:spcAft>
              <a:buFont typeface="Wingdings" panose="05000000000000000000" pitchFamily="2" charset="2"/>
              <a:buChar char=""/>
              <a:tabLst>
                <a:tab pos="3090863" algn="l"/>
              </a:tabLst>
            </a:pPr>
            <a:r>
              <a:rPr lang="ar-EG" sz="1800" b="1" dirty="0">
                <a:effectLst/>
                <a:latin typeface="Calibri" panose="020F0502020204030204" pitchFamily="34" charset="0"/>
                <a:ea typeface="Calibri" panose="020F0502020204030204" pitchFamily="34" charset="0"/>
                <a:cs typeface="Arial" panose="020B0604020202020204" pitchFamily="34" charset="0"/>
              </a:rPr>
              <a:t>المقاييس الكمية: </a:t>
            </a:r>
            <a:r>
              <a:rPr lang="ar-EG" sz="1800" b="1" dirty="0">
                <a:solidFill>
                  <a:srgbClr val="0D0D0D"/>
                </a:solidFill>
                <a:effectLst/>
                <a:latin typeface="Calibri" panose="020F0502020204030204" pitchFamily="34" charset="0"/>
                <a:ea typeface="Calibri" panose="020F0502020204030204" pitchFamily="34" charset="0"/>
                <a:cs typeface="Arial" panose="020B0604020202020204" pitchFamily="34" charset="0"/>
              </a:rPr>
              <a:t>على سبيل المثال، مهلة الطلب إلى التسليم، ووقت استجابة سلسلة التوريد، و، واستخدام الموارد، وأداء التسليم.</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6D6E8D89-C97D-4D51-3F02-5D372D1F353E}"/>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40870197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2487" y="-1525"/>
            <a:ext cx="12189289" cy="6859525"/>
          </a:xfrm>
          <a:prstGeom prst="rect">
            <a:avLst/>
          </a:prstGeom>
        </p:spPr>
      </p:pic>
      <p:pic>
        <p:nvPicPr>
          <p:cNvPr id="6" name="Picture 4" descr="A close up of a device&#10;&#10;Description automatically generated">
            <a:extLst>
              <a:ext uri="{FF2B5EF4-FFF2-40B4-BE49-F238E27FC236}">
                <a16:creationId xmlns:a16="http://schemas.microsoft.com/office/drawing/2014/main" id="{DC397322-0564-441A-9DE8-7497F6025991}"/>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rcRect/>
          <a:stretch/>
        </p:blipFill>
        <p:spPr>
          <a:xfrm>
            <a:off x="-1047294" y="-14514"/>
            <a:ext cx="13239294" cy="7074748"/>
          </a:xfrm>
          <a:prstGeom prst="rect">
            <a:avLst/>
          </a:prstGeom>
        </p:spPr>
      </p:pic>
      <p:sp>
        <p:nvSpPr>
          <p:cNvPr id="7" name="Rectangle 61">
            <a:extLst>
              <a:ext uri="{FF2B5EF4-FFF2-40B4-BE49-F238E27FC236}">
                <a16:creationId xmlns:a16="http://schemas.microsoft.com/office/drawing/2014/main" id="{28964EA8-8A4E-4043-822C-5D12A9069943}"/>
              </a:ext>
            </a:extLst>
          </p:cNvPr>
          <p:cNvSpPr/>
          <p:nvPr/>
        </p:nvSpPr>
        <p:spPr>
          <a:xfrm>
            <a:off x="4902200" y="1066762"/>
            <a:ext cx="6739254" cy="4941224"/>
          </a:xfrm>
          <a:prstGeom prst="rect">
            <a:avLst/>
          </a:prstGeom>
        </p:spPr>
        <p:txBody>
          <a:bodyPr wrap="square">
            <a:spAutoFit/>
          </a:bodyPr>
          <a:lstStyle/>
          <a:p>
            <a:pPr algn="r" defTabSz="914263" rtl="1">
              <a:lnSpc>
                <a:spcPct val="150000"/>
              </a:lnSpc>
            </a:pPr>
            <a:r>
              <a:rPr lang="ar-EG" sz="3200" dirty="0">
                <a:solidFill>
                  <a:srgbClr val="A97C39"/>
                </a:solidFill>
                <a:latin typeface="JF Flat Bold" panose="02000500000000000000" pitchFamily="2" charset="-78"/>
                <a:ea typeface="Times New Roman" panose="02020603050405020304" pitchFamily="18" charset="0"/>
                <a:cs typeface="JF Flat Bold" panose="02000500000000000000" pitchFamily="2" charset="-78"/>
              </a:rPr>
              <a:t>الأهداف</a:t>
            </a:r>
            <a:r>
              <a:rPr lang="ar-BH" sz="3200" dirty="0">
                <a:solidFill>
                  <a:srgbClr val="A97C39"/>
                </a:solidFill>
                <a:latin typeface="JF Flat Bold" panose="02000500000000000000" pitchFamily="2" charset="-78"/>
                <a:ea typeface="Calibri" panose="020F0502020204030204" pitchFamily="34" charset="0"/>
                <a:cs typeface="JF Flat Bold" panose="02000500000000000000" pitchFamily="2" charset="-78"/>
              </a:rPr>
              <a:t> التفصيلية للبرنامج التدريبي</a:t>
            </a:r>
            <a:r>
              <a:rPr lang="ar-SA" sz="3200" dirty="0">
                <a:solidFill>
                  <a:srgbClr val="A97C39"/>
                </a:solidFill>
                <a:latin typeface="JF Flat Bold" panose="02000500000000000000" pitchFamily="2" charset="-78"/>
                <a:ea typeface="Calibri" panose="020F0502020204030204" pitchFamily="34" charset="0"/>
                <a:cs typeface="JF Flat Bold" panose="02000500000000000000" pitchFamily="2" charset="-78"/>
              </a:rPr>
              <a:t>:</a:t>
            </a:r>
            <a:endParaRPr lang="en-US" sz="3200" dirty="0">
              <a:solidFill>
                <a:srgbClr val="A97C39"/>
              </a:solidFill>
              <a:latin typeface="JF Flat Bold" panose="02000500000000000000" pitchFamily="2" charset="-78"/>
              <a:ea typeface="Calibri" panose="020F0502020204030204" pitchFamily="34" charset="0"/>
              <a:cs typeface="JF Flat Bold" panose="02000500000000000000" pitchFamily="2" charset="-78"/>
            </a:endParaRPr>
          </a:p>
          <a:p>
            <a:pPr marL="285750" lvl="0" indent="-285750" algn="r" rtl="1">
              <a:lnSpc>
                <a:spcPct val="150000"/>
              </a:lnSpc>
              <a:buFont typeface="Wingdings" panose="05000000000000000000" pitchFamily="2" charset="2"/>
              <a:buChar char="v"/>
            </a:pPr>
            <a:r>
              <a:rPr lang="ar-EG" dirty="0"/>
              <a:t>التعرف على مفهوم ومبادئ إدارة سلاسل الإمداد.</a:t>
            </a:r>
          </a:p>
          <a:p>
            <a:pPr marL="285750" lvl="0" indent="-285750" algn="r" rtl="1">
              <a:lnSpc>
                <a:spcPct val="150000"/>
              </a:lnSpc>
              <a:buFont typeface="Wingdings" panose="05000000000000000000" pitchFamily="2" charset="2"/>
              <a:buChar char="v"/>
            </a:pPr>
            <a:r>
              <a:rPr lang="ar-EG" dirty="0"/>
              <a:t>فهم التخطيط والإدارة والإشراف على الخطط والسياسات اللوجستية.</a:t>
            </a:r>
          </a:p>
          <a:p>
            <a:pPr marL="285750" lvl="0" indent="-285750" algn="r" rtl="1">
              <a:lnSpc>
                <a:spcPct val="150000"/>
              </a:lnSpc>
              <a:buFont typeface="Wingdings" panose="05000000000000000000" pitchFamily="2" charset="2"/>
              <a:buChar char="v"/>
            </a:pPr>
            <a:r>
              <a:rPr lang="ar-EG" dirty="0"/>
              <a:t>تحليل العناصر والمحركات التي تمر بها سلسلة الإمداد.</a:t>
            </a:r>
          </a:p>
          <a:p>
            <a:pPr marL="285750" lvl="0" indent="-285750" algn="r" rtl="1">
              <a:lnSpc>
                <a:spcPct val="150000"/>
              </a:lnSpc>
              <a:buFont typeface="Wingdings" panose="05000000000000000000" pitchFamily="2" charset="2"/>
              <a:buChar char="v"/>
            </a:pPr>
            <a:r>
              <a:rPr lang="ar-EG" dirty="0"/>
              <a:t>اكتساب مهارات تقييم الموردين واختيارهم وفق معايير دقيقة.</a:t>
            </a:r>
          </a:p>
          <a:p>
            <a:pPr marL="285750" lvl="0" indent="-285750" algn="r" rtl="1">
              <a:lnSpc>
                <a:spcPct val="150000"/>
              </a:lnSpc>
              <a:buFont typeface="Wingdings" panose="05000000000000000000" pitchFamily="2" charset="2"/>
              <a:buChar char="v"/>
            </a:pPr>
            <a:r>
              <a:rPr lang="ar-EG" dirty="0"/>
              <a:t>التعرف على أنواع سلاسل الإمداد والخدمات اللوجستية حسب طبيعة الأعمال.</a:t>
            </a:r>
          </a:p>
          <a:p>
            <a:pPr marL="285750" lvl="0" indent="-285750" algn="r" rtl="1">
              <a:lnSpc>
                <a:spcPct val="150000"/>
              </a:lnSpc>
              <a:buFont typeface="Wingdings" panose="05000000000000000000" pitchFamily="2" charset="2"/>
              <a:buChar char="v"/>
            </a:pPr>
            <a:r>
              <a:rPr lang="ar-EG" dirty="0"/>
              <a:t>إتقان استراتيجيات إدارة المخزون وطرق تخفيض التكاليف.</a:t>
            </a:r>
          </a:p>
          <a:p>
            <a:pPr marL="285750" lvl="0" indent="-285750" algn="r" rtl="1">
              <a:lnSpc>
                <a:spcPct val="150000"/>
              </a:lnSpc>
              <a:buFont typeface="Wingdings" panose="05000000000000000000" pitchFamily="2" charset="2"/>
              <a:buChar char="v"/>
            </a:pPr>
            <a:r>
              <a:rPr lang="ar-EG" dirty="0"/>
              <a:t>بناء مؤشرات قياس الأداء (</a:t>
            </a:r>
            <a:r>
              <a:rPr lang="en-US" dirty="0"/>
              <a:t>KPIs) </a:t>
            </a:r>
            <a:r>
              <a:rPr lang="ar-EG" dirty="0"/>
              <a:t>لقياس كفاءة وفاعلية سلاسل الإمداد.</a:t>
            </a:r>
          </a:p>
          <a:p>
            <a:pPr marL="285750" lvl="0" indent="-285750" algn="r" rtl="1">
              <a:lnSpc>
                <a:spcPct val="150000"/>
              </a:lnSpc>
              <a:buFont typeface="Wingdings" panose="05000000000000000000" pitchFamily="2" charset="2"/>
              <a:buChar char="v"/>
            </a:pPr>
            <a:r>
              <a:rPr lang="ar-EG" dirty="0"/>
              <a:t>تعزيز القدرة على تحسين كفاءة التوريد والعمليات اللوجستية داخل المؤسسات.</a:t>
            </a:r>
          </a:p>
          <a:p>
            <a:pPr marL="285750" lvl="0" indent="-285750" algn="r" rtl="1">
              <a:lnSpc>
                <a:spcPct val="150000"/>
              </a:lnSpc>
              <a:buFont typeface="Wingdings" panose="05000000000000000000" pitchFamily="2" charset="2"/>
              <a:buChar char="v"/>
            </a:pPr>
            <a:r>
              <a:rPr lang="ar-EG" dirty="0"/>
              <a:t>تنمية مهارات تطبيق أفضل الممارسات العالمية في إدارة سلسلة الإمداد والمخزون.</a:t>
            </a:r>
          </a:p>
          <a:p>
            <a:pPr marL="285750" lvl="0" indent="-285750" algn="r" rtl="1">
              <a:lnSpc>
                <a:spcPct val="150000"/>
              </a:lnSpc>
              <a:buFont typeface="Wingdings" panose="05000000000000000000" pitchFamily="2" charset="2"/>
              <a:buChar char="v"/>
            </a:pPr>
            <a:r>
              <a:rPr lang="ar-EG" dirty="0"/>
              <a:t>دعم اتخاذ القرارات الإستراتيجية لتحسين جودة الخدمات وتقليل التكاليف التشغيلية.</a:t>
            </a:r>
          </a:p>
        </p:txBody>
      </p:sp>
      <p:sp>
        <p:nvSpPr>
          <p:cNvPr id="2" name="مربع نص 1">
            <a:extLst>
              <a:ext uri="{FF2B5EF4-FFF2-40B4-BE49-F238E27FC236}">
                <a16:creationId xmlns:a16="http://schemas.microsoft.com/office/drawing/2014/main" id="{017B8031-DAE2-453C-518C-895C0708F17D}"/>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7"/>
              </a:rPr>
              <a:t>www.dawliatraining.com</a:t>
            </a:r>
            <a:r>
              <a:rPr lang="en-US" sz="1200" spc="190" dirty="0"/>
              <a:t> </a:t>
            </a:r>
          </a:p>
        </p:txBody>
      </p:sp>
    </p:spTree>
    <p:extLst>
      <p:ext uri="{BB962C8B-B14F-4D97-AF65-F5344CB8AC3E}">
        <p14:creationId xmlns:p14="http://schemas.microsoft.com/office/powerpoint/2010/main" val="39106075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514"/>
            <a:ext cx="12192000" cy="6858000"/>
          </a:xfrm>
          <a:prstGeom prst="rect">
            <a:avLst/>
          </a:prstGeom>
        </p:spPr>
      </p:pic>
      <p:sp>
        <p:nvSpPr>
          <p:cNvPr id="6" name="مربع نص 5">
            <a:extLst>
              <a:ext uri="{FF2B5EF4-FFF2-40B4-BE49-F238E27FC236}">
                <a16:creationId xmlns:a16="http://schemas.microsoft.com/office/drawing/2014/main" id="{CEE05564-F471-4004-95C6-2B42E99F6DE1}"/>
              </a:ext>
            </a:extLst>
          </p:cNvPr>
          <p:cNvSpPr txBox="1"/>
          <p:nvPr/>
        </p:nvSpPr>
        <p:spPr>
          <a:xfrm>
            <a:off x="5704113" y="429168"/>
            <a:ext cx="3469519" cy="523220"/>
          </a:xfrm>
          <a:prstGeom prst="rect">
            <a:avLst/>
          </a:prstGeom>
          <a:noFill/>
        </p:spPr>
        <p:txBody>
          <a:bodyPr wrap="square">
            <a:spAutoFit/>
          </a:bodyPr>
          <a:lstStyle/>
          <a:p>
            <a:pPr algn="ctr"/>
            <a:r>
              <a:rPr lang="ar-EG" sz="2800" b="1" dirty="0">
                <a:solidFill>
                  <a:srgbClr val="0D0D0D"/>
                </a:solidFill>
                <a:effectLst/>
                <a:ea typeface="Calibri" panose="020F0502020204030204" pitchFamily="34" charset="0"/>
                <a:cs typeface="Arial" panose="020B0604020202020204" pitchFamily="34" charset="0"/>
              </a:rPr>
              <a:t>مقاييس الأداء الكمية </a:t>
            </a:r>
            <a:endParaRPr lang="ar-EG" sz="2800" dirty="0"/>
          </a:p>
        </p:txBody>
      </p:sp>
      <p:sp>
        <p:nvSpPr>
          <p:cNvPr id="7" name="مربع نص 6">
            <a:extLst>
              <a:ext uri="{FF2B5EF4-FFF2-40B4-BE49-F238E27FC236}">
                <a16:creationId xmlns:a16="http://schemas.microsoft.com/office/drawing/2014/main" id="{67496E57-1F7F-466D-9ECC-E05EBA11175D}"/>
              </a:ext>
            </a:extLst>
          </p:cNvPr>
          <p:cNvSpPr txBox="1"/>
          <p:nvPr/>
        </p:nvSpPr>
        <p:spPr>
          <a:xfrm>
            <a:off x="-23283" y="1581549"/>
            <a:ext cx="6083299" cy="4142801"/>
          </a:xfrm>
          <a:prstGeom prst="rect">
            <a:avLst/>
          </a:prstGeom>
          <a:noFill/>
        </p:spPr>
        <p:txBody>
          <a:bodyPr wrap="square">
            <a:spAutoFit/>
          </a:bodyPr>
          <a:lstStyle/>
          <a:p>
            <a:pPr marL="285750" lvl="0" indent="-285750" algn="r" rtl="1">
              <a:lnSpc>
                <a:spcPct val="115000"/>
              </a:lnSpc>
              <a:spcAft>
                <a:spcPts val="800"/>
              </a:spcAft>
              <a:buFont typeface="Wingdings" panose="05000000000000000000" pitchFamily="2" charset="2"/>
              <a:buChar char="v"/>
            </a:pPr>
            <a:r>
              <a:rPr lang="ar-EG"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المقاييس الكمية</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200000"/>
              </a:lnSpc>
              <a:spcAft>
                <a:spcPts val="1000"/>
              </a:spcAft>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في الغالب، قد تكون التدابير المتخذة لقياس الأداء متشابهة إلى حد ما مع بعضها البعض، لكن الهدف وراء كل جزء مختلف تمامًا عن الآخر.</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200000"/>
              </a:lnSpc>
              <a:spcAft>
                <a:spcPts val="1000"/>
              </a:spcAft>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المقاييس الكمية هي التقييمات المستخدمة لقياس الأداء ومقارنة أو تتبع الأداء أو المنتجات. يمكننا كذلك تقسيم المقاييس الكمية لأداء سلسلة التوريد إلى نوعين. هم:</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200000"/>
              </a:lnSpc>
              <a:spcAft>
                <a:spcPts val="1000"/>
              </a:spcAft>
              <a:buClr>
                <a:schemeClr val="tx1"/>
              </a:buClr>
              <a:buFont typeface="Wingdings" panose="05000000000000000000" pitchFamily="2" charset="2"/>
              <a:buChar char=""/>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الإجراءات غير المالية.</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200000"/>
              </a:lnSpc>
              <a:spcAft>
                <a:spcPts val="1000"/>
              </a:spcAft>
              <a:buClr>
                <a:schemeClr val="tx1"/>
              </a:buClr>
              <a:buFont typeface="Wingdings" panose="05000000000000000000" pitchFamily="2" charset="2"/>
              <a:buChar char=""/>
            </a:pPr>
            <a:r>
              <a:rPr lang="ar-EG" sz="1800" dirty="0">
                <a:solidFill>
                  <a:srgbClr val="0D0D0D"/>
                </a:solidFill>
                <a:effectLst/>
                <a:latin typeface="Calibri" panose="020F0502020204030204" pitchFamily="34" charset="0"/>
                <a:ea typeface="Calibri" panose="020F0502020204030204" pitchFamily="34" charset="0"/>
                <a:cs typeface="Arial" panose="020B0604020202020204" pitchFamily="34" charset="0"/>
              </a:rPr>
              <a:t>الإجراءات المالية.</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EBB8A327-091C-DE5E-7CAE-E43DA38E2EF5}"/>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29404139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8B4DC880-C5AE-470A-B286-4ACF0A487857}"/>
              </a:ext>
            </a:extLst>
          </p:cNvPr>
          <p:cNvSpPr txBox="1"/>
          <p:nvPr/>
        </p:nvSpPr>
        <p:spPr>
          <a:xfrm>
            <a:off x="3018367" y="503319"/>
            <a:ext cx="6155266" cy="555986"/>
          </a:xfrm>
          <a:prstGeom prst="rect">
            <a:avLst/>
          </a:prstGeom>
          <a:noFill/>
        </p:spPr>
        <p:txBody>
          <a:bodyPr wrap="square">
            <a:spAutoFit/>
          </a:bodyPr>
          <a:lstStyle/>
          <a:p>
            <a:pPr lvl="0" algn="ctr" rtl="1">
              <a:lnSpc>
                <a:spcPct val="115000"/>
              </a:lnSpc>
              <a:spcAft>
                <a:spcPts val="800"/>
              </a:spcAft>
            </a:pPr>
            <a:r>
              <a:rPr lang="ar-EG" sz="2800" b="1" dirty="0">
                <a:effectLst/>
                <a:latin typeface="Calibri" panose="020F0502020204030204" pitchFamily="34" charset="0"/>
                <a:ea typeface="Calibri" panose="020F0502020204030204" pitchFamily="34" charset="0"/>
                <a:cs typeface="Arial" panose="020B0604020202020204" pitchFamily="34" charset="0"/>
              </a:rPr>
              <a:t>الإجراءات غير المالية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مجموعة 6">
            <a:extLst>
              <a:ext uri="{FF2B5EF4-FFF2-40B4-BE49-F238E27FC236}">
                <a16:creationId xmlns:a16="http://schemas.microsoft.com/office/drawing/2014/main" id="{D4677614-51DA-4267-B59F-C07162985E2D}"/>
              </a:ext>
            </a:extLst>
          </p:cNvPr>
          <p:cNvGrpSpPr/>
          <p:nvPr/>
        </p:nvGrpSpPr>
        <p:grpSpPr>
          <a:xfrm>
            <a:off x="4004377" y="2142067"/>
            <a:ext cx="4183246" cy="3484679"/>
            <a:chOff x="3739175" y="2470943"/>
            <a:chExt cx="4713650" cy="4011405"/>
          </a:xfrm>
        </p:grpSpPr>
        <p:grpSp>
          <p:nvGrpSpPr>
            <p:cNvPr id="8" name="مجموعة 7">
              <a:extLst>
                <a:ext uri="{FF2B5EF4-FFF2-40B4-BE49-F238E27FC236}">
                  <a16:creationId xmlns:a16="http://schemas.microsoft.com/office/drawing/2014/main" id="{024BA70F-D2BE-4D1B-8346-59EB9B03DFCE}"/>
                </a:ext>
              </a:extLst>
            </p:cNvPr>
            <p:cNvGrpSpPr/>
            <p:nvPr/>
          </p:nvGrpSpPr>
          <p:grpSpPr>
            <a:xfrm>
              <a:off x="3739175" y="2470943"/>
              <a:ext cx="4713650" cy="4011405"/>
              <a:chOff x="3739175" y="2470943"/>
              <a:chExt cx="4713650" cy="4011405"/>
            </a:xfrm>
          </p:grpSpPr>
          <p:grpSp>
            <p:nvGrpSpPr>
              <p:cNvPr id="21" name="Group 1">
                <a:extLst>
                  <a:ext uri="{FF2B5EF4-FFF2-40B4-BE49-F238E27FC236}">
                    <a16:creationId xmlns:a16="http://schemas.microsoft.com/office/drawing/2014/main" id="{3A86B29E-4E2E-400D-AFF9-5DD3C345CC0C}"/>
                  </a:ext>
                </a:extLst>
              </p:cNvPr>
              <p:cNvGrpSpPr/>
              <p:nvPr/>
            </p:nvGrpSpPr>
            <p:grpSpPr>
              <a:xfrm>
                <a:off x="5660410" y="2699504"/>
                <a:ext cx="693963" cy="2163045"/>
                <a:chOff x="5660410" y="2699504"/>
                <a:chExt cx="693963" cy="2163045"/>
              </a:xfrm>
            </p:grpSpPr>
            <p:sp>
              <p:nvSpPr>
                <p:cNvPr id="26" name="Freeform 32">
                  <a:extLst>
                    <a:ext uri="{FF2B5EF4-FFF2-40B4-BE49-F238E27FC236}">
                      <a16:creationId xmlns:a16="http://schemas.microsoft.com/office/drawing/2014/main" id="{E7DBBEBF-1EA9-4D7B-ABBF-6BAC2A13F802}"/>
                    </a:ext>
                  </a:extLst>
                </p:cNvPr>
                <p:cNvSpPr>
                  <a:spLocks/>
                </p:cNvSpPr>
                <p:nvPr/>
              </p:nvSpPr>
              <p:spPr bwMode="auto">
                <a:xfrm>
                  <a:off x="5990001" y="3721402"/>
                  <a:ext cx="207030" cy="1141147"/>
                </a:xfrm>
                <a:custGeom>
                  <a:avLst/>
                  <a:gdLst>
                    <a:gd name="T0" fmla="*/ 40 w 53"/>
                    <a:gd name="T1" fmla="*/ 276 h 291"/>
                    <a:gd name="T2" fmla="*/ 44 w 53"/>
                    <a:gd name="T3" fmla="*/ 92 h 291"/>
                    <a:gd name="T4" fmla="*/ 52 w 53"/>
                    <a:gd name="T5" fmla="*/ 33 h 291"/>
                    <a:gd name="T6" fmla="*/ 27 w 53"/>
                    <a:gd name="T7" fmla="*/ 0 h 291"/>
                    <a:gd name="T8" fmla="*/ 1 w 53"/>
                    <a:gd name="T9" fmla="*/ 33 h 291"/>
                    <a:gd name="T10" fmla="*/ 9 w 53"/>
                    <a:gd name="T11" fmla="*/ 92 h 291"/>
                    <a:gd name="T12" fmla="*/ 13 w 53"/>
                    <a:gd name="T13" fmla="*/ 276 h 291"/>
                    <a:gd name="T14" fmla="*/ 27 w 53"/>
                    <a:gd name="T15" fmla="*/ 291 h 291"/>
                    <a:gd name="T16" fmla="*/ 40 w 53"/>
                    <a:gd name="T17" fmla="*/ 27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91">
                      <a:moveTo>
                        <a:pt x="40" y="276"/>
                      </a:moveTo>
                      <a:cubicBezTo>
                        <a:pt x="47" y="249"/>
                        <a:pt x="53" y="135"/>
                        <a:pt x="44" y="92"/>
                      </a:cubicBezTo>
                      <a:cubicBezTo>
                        <a:pt x="52" y="75"/>
                        <a:pt x="53" y="48"/>
                        <a:pt x="52" y="33"/>
                      </a:cubicBezTo>
                      <a:cubicBezTo>
                        <a:pt x="51" y="18"/>
                        <a:pt x="43" y="2"/>
                        <a:pt x="27" y="0"/>
                      </a:cubicBezTo>
                      <a:cubicBezTo>
                        <a:pt x="10" y="2"/>
                        <a:pt x="2" y="18"/>
                        <a:pt x="1" y="33"/>
                      </a:cubicBezTo>
                      <a:cubicBezTo>
                        <a:pt x="1" y="48"/>
                        <a:pt x="2" y="75"/>
                        <a:pt x="9" y="92"/>
                      </a:cubicBezTo>
                      <a:cubicBezTo>
                        <a:pt x="0" y="135"/>
                        <a:pt x="6" y="249"/>
                        <a:pt x="13" y="276"/>
                      </a:cubicBezTo>
                      <a:cubicBezTo>
                        <a:pt x="17" y="287"/>
                        <a:pt x="19" y="291"/>
                        <a:pt x="27" y="291"/>
                      </a:cubicBezTo>
                      <a:cubicBezTo>
                        <a:pt x="34" y="291"/>
                        <a:pt x="37" y="287"/>
                        <a:pt x="40" y="276"/>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7" name="Freeform 33">
                  <a:extLst>
                    <a:ext uri="{FF2B5EF4-FFF2-40B4-BE49-F238E27FC236}">
                      <a16:creationId xmlns:a16="http://schemas.microsoft.com/office/drawing/2014/main" id="{A8CA4CC4-2840-4353-BC09-C5F367AD8B20}"/>
                    </a:ext>
                  </a:extLst>
                </p:cNvPr>
                <p:cNvSpPr>
                  <a:spLocks/>
                </p:cNvSpPr>
                <p:nvPr/>
              </p:nvSpPr>
              <p:spPr bwMode="auto">
                <a:xfrm>
                  <a:off x="5955220" y="3565715"/>
                  <a:ext cx="278248" cy="187155"/>
                </a:xfrm>
                <a:custGeom>
                  <a:avLst/>
                  <a:gdLst>
                    <a:gd name="T0" fmla="*/ 35 w 71"/>
                    <a:gd name="T1" fmla="*/ 35 h 48"/>
                    <a:gd name="T2" fmla="*/ 58 w 71"/>
                    <a:gd name="T3" fmla="*/ 48 h 48"/>
                    <a:gd name="T4" fmla="*/ 36 w 71"/>
                    <a:gd name="T5" fmla="*/ 0 h 48"/>
                    <a:gd name="T6" fmla="*/ 13 w 71"/>
                    <a:gd name="T7" fmla="*/ 48 h 48"/>
                    <a:gd name="T8" fmla="*/ 35 w 71"/>
                    <a:gd name="T9" fmla="*/ 35 h 48"/>
                  </a:gdLst>
                  <a:ahLst/>
                  <a:cxnLst>
                    <a:cxn ang="0">
                      <a:pos x="T0" y="T1"/>
                    </a:cxn>
                    <a:cxn ang="0">
                      <a:pos x="T2" y="T3"/>
                    </a:cxn>
                    <a:cxn ang="0">
                      <a:pos x="T4" y="T5"/>
                    </a:cxn>
                    <a:cxn ang="0">
                      <a:pos x="T6" y="T7"/>
                    </a:cxn>
                    <a:cxn ang="0">
                      <a:pos x="T8" y="T9"/>
                    </a:cxn>
                  </a:cxnLst>
                  <a:rect l="0" t="0" r="r" b="b"/>
                  <a:pathLst>
                    <a:path w="71" h="48">
                      <a:moveTo>
                        <a:pt x="35" y="35"/>
                      </a:moveTo>
                      <a:cubicBezTo>
                        <a:pt x="46" y="36"/>
                        <a:pt x="53" y="41"/>
                        <a:pt x="58" y="48"/>
                      </a:cubicBezTo>
                      <a:cubicBezTo>
                        <a:pt x="71" y="24"/>
                        <a:pt x="56" y="0"/>
                        <a:pt x="36" y="0"/>
                      </a:cubicBezTo>
                      <a:cubicBezTo>
                        <a:pt x="15" y="0"/>
                        <a:pt x="0" y="24"/>
                        <a:pt x="13" y="48"/>
                      </a:cubicBezTo>
                      <a:cubicBezTo>
                        <a:pt x="18" y="41"/>
                        <a:pt x="25" y="36"/>
                        <a:pt x="35" y="3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8" name="Freeform 34">
                  <a:extLst>
                    <a:ext uri="{FF2B5EF4-FFF2-40B4-BE49-F238E27FC236}">
                      <a16:creationId xmlns:a16="http://schemas.microsoft.com/office/drawing/2014/main" id="{F6F0FE23-7711-465B-8F4A-5A00F859F34D}"/>
                    </a:ext>
                  </a:extLst>
                </p:cNvPr>
                <p:cNvSpPr>
                  <a:spLocks noEditPoints="1"/>
                </p:cNvSpPr>
                <p:nvPr/>
              </p:nvSpPr>
              <p:spPr bwMode="auto">
                <a:xfrm>
                  <a:off x="5660410" y="2699504"/>
                  <a:ext cx="693963" cy="932461"/>
                </a:xfrm>
                <a:custGeom>
                  <a:avLst/>
                  <a:gdLst>
                    <a:gd name="T0" fmla="*/ 10 w 177"/>
                    <a:gd name="T1" fmla="*/ 37 h 238"/>
                    <a:gd name="T2" fmla="*/ 14 w 177"/>
                    <a:gd name="T3" fmla="*/ 30 h 238"/>
                    <a:gd name="T4" fmla="*/ 14 w 177"/>
                    <a:gd name="T5" fmla="*/ 7 h 238"/>
                    <a:gd name="T6" fmla="*/ 7 w 177"/>
                    <a:gd name="T7" fmla="*/ 1 h 238"/>
                    <a:gd name="T8" fmla="*/ 0 w 177"/>
                    <a:gd name="T9" fmla="*/ 8 h 238"/>
                    <a:gd name="T10" fmla="*/ 1 w 177"/>
                    <a:gd name="T11" fmla="*/ 31 h 238"/>
                    <a:gd name="T12" fmla="*/ 6 w 177"/>
                    <a:gd name="T13" fmla="*/ 37 h 238"/>
                    <a:gd name="T14" fmla="*/ 43 w 177"/>
                    <a:gd name="T15" fmla="*/ 140 h 238"/>
                    <a:gd name="T16" fmla="*/ 98 w 177"/>
                    <a:gd name="T17" fmla="*/ 238 h 238"/>
                    <a:gd name="T18" fmla="*/ 103 w 177"/>
                    <a:gd name="T19" fmla="*/ 238 h 238"/>
                    <a:gd name="T20" fmla="*/ 47 w 177"/>
                    <a:gd name="T21" fmla="*/ 137 h 238"/>
                    <a:gd name="T22" fmla="*/ 10 w 177"/>
                    <a:gd name="T23" fmla="*/ 37 h 238"/>
                    <a:gd name="T24" fmla="*/ 176 w 177"/>
                    <a:gd name="T25" fmla="*/ 33 h 238"/>
                    <a:gd name="T26" fmla="*/ 172 w 177"/>
                    <a:gd name="T27" fmla="*/ 11 h 238"/>
                    <a:gd name="T28" fmla="*/ 164 w 177"/>
                    <a:gd name="T29" fmla="*/ 5 h 238"/>
                    <a:gd name="T30" fmla="*/ 159 w 177"/>
                    <a:gd name="T31" fmla="*/ 13 h 238"/>
                    <a:gd name="T32" fmla="*/ 163 w 177"/>
                    <a:gd name="T33" fmla="*/ 36 h 238"/>
                    <a:gd name="T34" fmla="*/ 168 w 177"/>
                    <a:gd name="T35" fmla="*/ 41 h 238"/>
                    <a:gd name="T36" fmla="*/ 170 w 177"/>
                    <a:gd name="T37" fmla="*/ 59 h 238"/>
                    <a:gd name="T38" fmla="*/ 119 w 177"/>
                    <a:gd name="T39" fmla="*/ 233 h 238"/>
                    <a:gd name="T40" fmla="*/ 124 w 177"/>
                    <a:gd name="T41" fmla="*/ 234 h 238"/>
                    <a:gd name="T42" fmla="*/ 175 w 177"/>
                    <a:gd name="T43" fmla="*/ 59 h 238"/>
                    <a:gd name="T44" fmla="*/ 173 w 177"/>
                    <a:gd name="T45" fmla="*/ 40 h 238"/>
                    <a:gd name="T46" fmla="*/ 176 w 177"/>
                    <a:gd name="T47" fmla="*/ 3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7" h="238">
                      <a:moveTo>
                        <a:pt x="10" y="37"/>
                      </a:moveTo>
                      <a:cubicBezTo>
                        <a:pt x="13" y="36"/>
                        <a:pt x="15" y="33"/>
                        <a:pt x="14" y="30"/>
                      </a:cubicBezTo>
                      <a:cubicBezTo>
                        <a:pt x="14" y="7"/>
                        <a:pt x="14" y="7"/>
                        <a:pt x="14" y="7"/>
                      </a:cubicBezTo>
                      <a:cubicBezTo>
                        <a:pt x="14" y="3"/>
                        <a:pt x="10" y="0"/>
                        <a:pt x="7" y="1"/>
                      </a:cubicBezTo>
                      <a:cubicBezTo>
                        <a:pt x="3" y="1"/>
                        <a:pt x="0" y="4"/>
                        <a:pt x="0" y="8"/>
                      </a:cubicBezTo>
                      <a:cubicBezTo>
                        <a:pt x="1" y="31"/>
                        <a:pt x="1" y="31"/>
                        <a:pt x="1" y="31"/>
                      </a:cubicBezTo>
                      <a:cubicBezTo>
                        <a:pt x="1" y="34"/>
                        <a:pt x="3" y="36"/>
                        <a:pt x="6" y="37"/>
                      </a:cubicBezTo>
                      <a:cubicBezTo>
                        <a:pt x="7" y="74"/>
                        <a:pt x="21" y="110"/>
                        <a:pt x="43" y="140"/>
                      </a:cubicBezTo>
                      <a:cubicBezTo>
                        <a:pt x="66" y="172"/>
                        <a:pt x="96" y="199"/>
                        <a:pt x="98" y="238"/>
                      </a:cubicBezTo>
                      <a:cubicBezTo>
                        <a:pt x="103" y="238"/>
                        <a:pt x="103" y="238"/>
                        <a:pt x="103" y="238"/>
                      </a:cubicBezTo>
                      <a:cubicBezTo>
                        <a:pt x="100" y="196"/>
                        <a:pt x="69" y="168"/>
                        <a:pt x="47" y="137"/>
                      </a:cubicBezTo>
                      <a:cubicBezTo>
                        <a:pt x="26" y="107"/>
                        <a:pt x="12" y="73"/>
                        <a:pt x="10" y="37"/>
                      </a:cubicBezTo>
                      <a:close/>
                      <a:moveTo>
                        <a:pt x="176" y="33"/>
                      </a:moveTo>
                      <a:cubicBezTo>
                        <a:pt x="172" y="11"/>
                        <a:pt x="172" y="11"/>
                        <a:pt x="172" y="11"/>
                      </a:cubicBezTo>
                      <a:cubicBezTo>
                        <a:pt x="171" y="7"/>
                        <a:pt x="168" y="4"/>
                        <a:pt x="164" y="5"/>
                      </a:cubicBezTo>
                      <a:cubicBezTo>
                        <a:pt x="160" y="6"/>
                        <a:pt x="158" y="9"/>
                        <a:pt x="159" y="13"/>
                      </a:cubicBezTo>
                      <a:cubicBezTo>
                        <a:pt x="163" y="36"/>
                        <a:pt x="163" y="36"/>
                        <a:pt x="163" y="36"/>
                      </a:cubicBezTo>
                      <a:cubicBezTo>
                        <a:pt x="163" y="39"/>
                        <a:pt x="166" y="41"/>
                        <a:pt x="168" y="41"/>
                      </a:cubicBezTo>
                      <a:cubicBezTo>
                        <a:pt x="169" y="47"/>
                        <a:pt x="170" y="53"/>
                        <a:pt x="170" y="59"/>
                      </a:cubicBezTo>
                      <a:cubicBezTo>
                        <a:pt x="170" y="119"/>
                        <a:pt x="124" y="169"/>
                        <a:pt x="119" y="233"/>
                      </a:cubicBezTo>
                      <a:cubicBezTo>
                        <a:pt x="124" y="234"/>
                        <a:pt x="124" y="234"/>
                        <a:pt x="124" y="234"/>
                      </a:cubicBezTo>
                      <a:cubicBezTo>
                        <a:pt x="128" y="172"/>
                        <a:pt x="174" y="121"/>
                        <a:pt x="175" y="59"/>
                      </a:cubicBezTo>
                      <a:cubicBezTo>
                        <a:pt x="175" y="53"/>
                        <a:pt x="174" y="47"/>
                        <a:pt x="173" y="40"/>
                      </a:cubicBezTo>
                      <a:cubicBezTo>
                        <a:pt x="176" y="39"/>
                        <a:pt x="177" y="36"/>
                        <a:pt x="176" y="33"/>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sp>
            <p:nvSpPr>
              <p:cNvPr id="22" name="Freeform 35">
                <a:extLst>
                  <a:ext uri="{FF2B5EF4-FFF2-40B4-BE49-F238E27FC236}">
                    <a16:creationId xmlns:a16="http://schemas.microsoft.com/office/drawing/2014/main" id="{D6F080BF-C7D1-4879-8386-92EC0C443F4F}"/>
                  </a:ext>
                </a:extLst>
              </p:cNvPr>
              <p:cNvSpPr>
                <a:spLocks/>
              </p:cNvSpPr>
              <p:nvPr/>
            </p:nvSpPr>
            <p:spPr bwMode="auto">
              <a:xfrm>
                <a:off x="6205312" y="2470943"/>
                <a:ext cx="2247513" cy="1729111"/>
              </a:xfrm>
              <a:custGeom>
                <a:avLst/>
                <a:gdLst>
                  <a:gd name="T0" fmla="*/ 556 w 573"/>
                  <a:gd name="T1" fmla="*/ 57 h 441"/>
                  <a:gd name="T2" fmla="*/ 292 w 573"/>
                  <a:gd name="T3" fmla="*/ 60 h 441"/>
                  <a:gd name="T4" fmla="*/ 0 w 573"/>
                  <a:gd name="T5" fmla="*/ 339 h 441"/>
                  <a:gd name="T6" fmla="*/ 0 w 573"/>
                  <a:gd name="T7" fmla="*/ 383 h 441"/>
                  <a:gd name="T8" fmla="*/ 80 w 573"/>
                  <a:gd name="T9" fmla="*/ 405 h 441"/>
                  <a:gd name="T10" fmla="*/ 199 w 573"/>
                  <a:gd name="T11" fmla="*/ 414 h 441"/>
                  <a:gd name="T12" fmla="*/ 380 w 573"/>
                  <a:gd name="T13" fmla="*/ 441 h 441"/>
                  <a:gd name="T14" fmla="*/ 413 w 573"/>
                  <a:gd name="T15" fmla="*/ 407 h 441"/>
                  <a:gd name="T16" fmla="*/ 435 w 573"/>
                  <a:gd name="T17" fmla="*/ 372 h 441"/>
                  <a:gd name="T18" fmla="*/ 449 w 573"/>
                  <a:gd name="T19" fmla="*/ 320 h 441"/>
                  <a:gd name="T20" fmla="*/ 463 w 573"/>
                  <a:gd name="T21" fmla="*/ 268 h 441"/>
                  <a:gd name="T22" fmla="*/ 490 w 573"/>
                  <a:gd name="T23" fmla="*/ 220 h 441"/>
                  <a:gd name="T24" fmla="*/ 512 w 573"/>
                  <a:gd name="T25" fmla="*/ 177 h 441"/>
                  <a:gd name="T26" fmla="*/ 545 w 573"/>
                  <a:gd name="T27" fmla="*/ 127 h 441"/>
                  <a:gd name="T28" fmla="*/ 556 w 573"/>
                  <a:gd name="T29" fmla="*/ 57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3" h="441">
                    <a:moveTo>
                      <a:pt x="556" y="57"/>
                    </a:moveTo>
                    <a:cubicBezTo>
                      <a:pt x="493" y="0"/>
                      <a:pt x="383" y="16"/>
                      <a:pt x="292" y="60"/>
                    </a:cubicBezTo>
                    <a:cubicBezTo>
                      <a:pt x="192" y="108"/>
                      <a:pt x="88" y="196"/>
                      <a:pt x="0" y="339"/>
                    </a:cubicBezTo>
                    <a:cubicBezTo>
                      <a:pt x="6" y="355"/>
                      <a:pt x="0" y="369"/>
                      <a:pt x="0" y="383"/>
                    </a:cubicBezTo>
                    <a:cubicBezTo>
                      <a:pt x="24" y="381"/>
                      <a:pt x="45" y="400"/>
                      <a:pt x="80" y="405"/>
                    </a:cubicBezTo>
                    <a:cubicBezTo>
                      <a:pt x="114" y="410"/>
                      <a:pt x="152" y="411"/>
                      <a:pt x="199" y="414"/>
                    </a:cubicBezTo>
                    <a:cubicBezTo>
                      <a:pt x="246" y="418"/>
                      <a:pt x="366" y="441"/>
                      <a:pt x="380" y="441"/>
                    </a:cubicBezTo>
                    <a:cubicBezTo>
                      <a:pt x="394" y="441"/>
                      <a:pt x="416" y="422"/>
                      <a:pt x="413" y="407"/>
                    </a:cubicBezTo>
                    <a:cubicBezTo>
                      <a:pt x="424" y="403"/>
                      <a:pt x="435" y="392"/>
                      <a:pt x="435" y="372"/>
                    </a:cubicBezTo>
                    <a:cubicBezTo>
                      <a:pt x="447" y="363"/>
                      <a:pt x="450" y="342"/>
                      <a:pt x="449" y="320"/>
                    </a:cubicBezTo>
                    <a:cubicBezTo>
                      <a:pt x="461" y="311"/>
                      <a:pt x="471" y="292"/>
                      <a:pt x="463" y="268"/>
                    </a:cubicBezTo>
                    <a:cubicBezTo>
                      <a:pt x="474" y="265"/>
                      <a:pt x="493" y="248"/>
                      <a:pt x="490" y="220"/>
                    </a:cubicBezTo>
                    <a:cubicBezTo>
                      <a:pt x="501" y="217"/>
                      <a:pt x="512" y="193"/>
                      <a:pt x="512" y="177"/>
                    </a:cubicBezTo>
                    <a:cubicBezTo>
                      <a:pt x="526" y="173"/>
                      <a:pt x="540" y="154"/>
                      <a:pt x="545" y="127"/>
                    </a:cubicBezTo>
                    <a:cubicBezTo>
                      <a:pt x="568" y="107"/>
                      <a:pt x="573" y="72"/>
                      <a:pt x="556" y="57"/>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3" name="Freeform 36">
                <a:extLst>
                  <a:ext uri="{FF2B5EF4-FFF2-40B4-BE49-F238E27FC236}">
                    <a16:creationId xmlns:a16="http://schemas.microsoft.com/office/drawing/2014/main" id="{AB4C7BD9-F885-4D04-B2F6-E29AFA91A69D}"/>
                  </a:ext>
                </a:extLst>
              </p:cNvPr>
              <p:cNvSpPr>
                <a:spLocks/>
              </p:cNvSpPr>
              <p:nvPr/>
            </p:nvSpPr>
            <p:spPr bwMode="auto">
              <a:xfrm>
                <a:off x="6201999" y="4024493"/>
                <a:ext cx="1591644" cy="2449574"/>
              </a:xfrm>
              <a:custGeom>
                <a:avLst/>
                <a:gdLst>
                  <a:gd name="T0" fmla="*/ 310 w 406"/>
                  <a:gd name="T1" fmla="*/ 46 h 625"/>
                  <a:gd name="T2" fmla="*/ 203 w 406"/>
                  <a:gd name="T3" fmla="*/ 31 h 625"/>
                  <a:gd name="T4" fmla="*/ 173 w 406"/>
                  <a:gd name="T5" fmla="*/ 29 h 625"/>
                  <a:gd name="T6" fmla="*/ 84 w 406"/>
                  <a:gd name="T7" fmla="*/ 22 h 625"/>
                  <a:gd name="T8" fmla="*/ 40 w 406"/>
                  <a:gd name="T9" fmla="*/ 9 h 625"/>
                  <a:gd name="T10" fmla="*/ 7 w 406"/>
                  <a:gd name="T11" fmla="*/ 0 h 625"/>
                  <a:gd name="T12" fmla="*/ 0 w 406"/>
                  <a:gd name="T13" fmla="*/ 35 h 625"/>
                  <a:gd name="T14" fmla="*/ 66 w 406"/>
                  <a:gd name="T15" fmla="*/ 383 h 625"/>
                  <a:gd name="T16" fmla="*/ 86 w 406"/>
                  <a:gd name="T17" fmla="*/ 416 h 625"/>
                  <a:gd name="T18" fmla="*/ 113 w 406"/>
                  <a:gd name="T19" fmla="*/ 417 h 625"/>
                  <a:gd name="T20" fmla="*/ 123 w 406"/>
                  <a:gd name="T21" fmla="*/ 474 h 625"/>
                  <a:gd name="T22" fmla="*/ 169 w 406"/>
                  <a:gd name="T23" fmla="*/ 453 h 625"/>
                  <a:gd name="T24" fmla="*/ 201 w 406"/>
                  <a:gd name="T25" fmla="*/ 459 h 625"/>
                  <a:gd name="T26" fmla="*/ 248 w 406"/>
                  <a:gd name="T27" fmla="*/ 451 h 625"/>
                  <a:gd name="T28" fmla="*/ 273 w 406"/>
                  <a:gd name="T29" fmla="*/ 553 h 625"/>
                  <a:gd name="T30" fmla="*/ 306 w 406"/>
                  <a:gd name="T31" fmla="*/ 614 h 625"/>
                  <a:gd name="T32" fmla="*/ 315 w 406"/>
                  <a:gd name="T33" fmla="*/ 547 h 625"/>
                  <a:gd name="T34" fmla="*/ 282 w 406"/>
                  <a:gd name="T35" fmla="*/ 428 h 625"/>
                  <a:gd name="T36" fmla="*/ 295 w 406"/>
                  <a:gd name="T37" fmla="*/ 389 h 625"/>
                  <a:gd name="T38" fmla="*/ 300 w 406"/>
                  <a:gd name="T39" fmla="*/ 369 h 625"/>
                  <a:gd name="T40" fmla="*/ 330 w 406"/>
                  <a:gd name="T41" fmla="*/ 362 h 625"/>
                  <a:gd name="T42" fmla="*/ 336 w 406"/>
                  <a:gd name="T43" fmla="*/ 320 h 625"/>
                  <a:gd name="T44" fmla="*/ 344 w 406"/>
                  <a:gd name="T45" fmla="*/ 285 h 625"/>
                  <a:gd name="T46" fmla="*/ 375 w 406"/>
                  <a:gd name="T47" fmla="*/ 274 h 625"/>
                  <a:gd name="T48" fmla="*/ 365 w 406"/>
                  <a:gd name="T49" fmla="*/ 225 h 625"/>
                  <a:gd name="T50" fmla="*/ 380 w 406"/>
                  <a:gd name="T51" fmla="*/ 192 h 625"/>
                  <a:gd name="T52" fmla="*/ 370 w 406"/>
                  <a:gd name="T53" fmla="*/ 139 h 625"/>
                  <a:gd name="T54" fmla="*/ 310 w 406"/>
                  <a:gd name="T55" fmla="*/ 46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625">
                    <a:moveTo>
                      <a:pt x="310" y="46"/>
                    </a:moveTo>
                    <a:cubicBezTo>
                      <a:pt x="271" y="40"/>
                      <a:pt x="228" y="33"/>
                      <a:pt x="203" y="31"/>
                    </a:cubicBezTo>
                    <a:cubicBezTo>
                      <a:pt x="193" y="30"/>
                      <a:pt x="182" y="30"/>
                      <a:pt x="173" y="29"/>
                    </a:cubicBezTo>
                    <a:cubicBezTo>
                      <a:pt x="139" y="27"/>
                      <a:pt x="110" y="25"/>
                      <a:pt x="84" y="22"/>
                    </a:cubicBezTo>
                    <a:cubicBezTo>
                      <a:pt x="66" y="19"/>
                      <a:pt x="52" y="14"/>
                      <a:pt x="40" y="9"/>
                    </a:cubicBezTo>
                    <a:cubicBezTo>
                      <a:pt x="28" y="4"/>
                      <a:pt x="17" y="0"/>
                      <a:pt x="7" y="0"/>
                    </a:cubicBezTo>
                    <a:cubicBezTo>
                      <a:pt x="5" y="12"/>
                      <a:pt x="2" y="25"/>
                      <a:pt x="0" y="35"/>
                    </a:cubicBezTo>
                    <a:cubicBezTo>
                      <a:pt x="35" y="118"/>
                      <a:pt x="72" y="316"/>
                      <a:pt x="66" y="383"/>
                    </a:cubicBezTo>
                    <a:cubicBezTo>
                      <a:pt x="62" y="424"/>
                      <a:pt x="80" y="422"/>
                      <a:pt x="86" y="416"/>
                    </a:cubicBezTo>
                    <a:cubicBezTo>
                      <a:pt x="92" y="410"/>
                      <a:pt x="110" y="403"/>
                      <a:pt x="113" y="417"/>
                    </a:cubicBezTo>
                    <a:cubicBezTo>
                      <a:pt x="116" y="431"/>
                      <a:pt x="101" y="461"/>
                      <a:pt x="123" y="474"/>
                    </a:cubicBezTo>
                    <a:cubicBezTo>
                      <a:pt x="144" y="486"/>
                      <a:pt x="155" y="460"/>
                      <a:pt x="169" y="453"/>
                    </a:cubicBezTo>
                    <a:cubicBezTo>
                      <a:pt x="184" y="446"/>
                      <a:pt x="189" y="460"/>
                      <a:pt x="201" y="459"/>
                    </a:cubicBezTo>
                    <a:cubicBezTo>
                      <a:pt x="213" y="458"/>
                      <a:pt x="222" y="438"/>
                      <a:pt x="248" y="451"/>
                    </a:cubicBezTo>
                    <a:cubicBezTo>
                      <a:pt x="273" y="464"/>
                      <a:pt x="276" y="528"/>
                      <a:pt x="273" y="553"/>
                    </a:cubicBezTo>
                    <a:cubicBezTo>
                      <a:pt x="270" y="577"/>
                      <a:pt x="276" y="625"/>
                      <a:pt x="306" y="614"/>
                    </a:cubicBezTo>
                    <a:cubicBezTo>
                      <a:pt x="337" y="602"/>
                      <a:pt x="330" y="573"/>
                      <a:pt x="315" y="547"/>
                    </a:cubicBezTo>
                    <a:cubicBezTo>
                      <a:pt x="301" y="520"/>
                      <a:pt x="288" y="454"/>
                      <a:pt x="282" y="428"/>
                    </a:cubicBezTo>
                    <a:cubicBezTo>
                      <a:pt x="276" y="402"/>
                      <a:pt x="290" y="394"/>
                      <a:pt x="295" y="389"/>
                    </a:cubicBezTo>
                    <a:cubicBezTo>
                      <a:pt x="300" y="384"/>
                      <a:pt x="293" y="374"/>
                      <a:pt x="300" y="369"/>
                    </a:cubicBezTo>
                    <a:cubicBezTo>
                      <a:pt x="307" y="364"/>
                      <a:pt x="317" y="368"/>
                      <a:pt x="330" y="362"/>
                    </a:cubicBezTo>
                    <a:cubicBezTo>
                      <a:pt x="342" y="356"/>
                      <a:pt x="342" y="332"/>
                      <a:pt x="336" y="320"/>
                    </a:cubicBezTo>
                    <a:cubicBezTo>
                      <a:pt x="330" y="309"/>
                      <a:pt x="340" y="295"/>
                      <a:pt x="344" y="285"/>
                    </a:cubicBezTo>
                    <a:cubicBezTo>
                      <a:pt x="348" y="275"/>
                      <a:pt x="364" y="279"/>
                      <a:pt x="375" y="274"/>
                    </a:cubicBezTo>
                    <a:cubicBezTo>
                      <a:pt x="386" y="269"/>
                      <a:pt x="386" y="247"/>
                      <a:pt x="365" y="225"/>
                    </a:cubicBezTo>
                    <a:cubicBezTo>
                      <a:pt x="375" y="224"/>
                      <a:pt x="384" y="209"/>
                      <a:pt x="380" y="192"/>
                    </a:cubicBezTo>
                    <a:cubicBezTo>
                      <a:pt x="406" y="186"/>
                      <a:pt x="389" y="158"/>
                      <a:pt x="370" y="139"/>
                    </a:cubicBezTo>
                    <a:cubicBezTo>
                      <a:pt x="372" y="116"/>
                      <a:pt x="345" y="75"/>
                      <a:pt x="310" y="46"/>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4" name="Freeform 37">
                <a:extLst>
                  <a:ext uri="{FF2B5EF4-FFF2-40B4-BE49-F238E27FC236}">
                    <a16:creationId xmlns:a16="http://schemas.microsoft.com/office/drawing/2014/main" id="{E8A15C4D-365B-4CD5-A956-5E9EF65DE3FB}"/>
                  </a:ext>
                </a:extLst>
              </p:cNvPr>
              <p:cNvSpPr>
                <a:spLocks/>
              </p:cNvSpPr>
              <p:nvPr/>
            </p:nvSpPr>
            <p:spPr bwMode="auto">
              <a:xfrm>
                <a:off x="3739175" y="2470943"/>
                <a:ext cx="2242545" cy="1729111"/>
              </a:xfrm>
              <a:custGeom>
                <a:avLst/>
                <a:gdLst>
                  <a:gd name="T0" fmla="*/ 28 w 572"/>
                  <a:gd name="T1" fmla="*/ 127 h 441"/>
                  <a:gd name="T2" fmla="*/ 61 w 572"/>
                  <a:gd name="T3" fmla="*/ 177 h 441"/>
                  <a:gd name="T4" fmla="*/ 83 w 572"/>
                  <a:gd name="T5" fmla="*/ 220 h 441"/>
                  <a:gd name="T6" fmla="*/ 109 w 572"/>
                  <a:gd name="T7" fmla="*/ 268 h 441"/>
                  <a:gd name="T8" fmla="*/ 124 w 572"/>
                  <a:gd name="T9" fmla="*/ 320 h 441"/>
                  <a:gd name="T10" fmla="*/ 138 w 572"/>
                  <a:gd name="T11" fmla="*/ 372 h 441"/>
                  <a:gd name="T12" fmla="*/ 160 w 572"/>
                  <a:gd name="T13" fmla="*/ 407 h 441"/>
                  <a:gd name="T14" fmla="*/ 193 w 572"/>
                  <a:gd name="T15" fmla="*/ 441 h 441"/>
                  <a:gd name="T16" fmla="*/ 373 w 572"/>
                  <a:gd name="T17" fmla="*/ 414 h 441"/>
                  <a:gd name="T18" fmla="*/ 492 w 572"/>
                  <a:gd name="T19" fmla="*/ 405 h 441"/>
                  <a:gd name="T20" fmla="*/ 572 w 572"/>
                  <a:gd name="T21" fmla="*/ 383 h 441"/>
                  <a:gd name="T22" fmla="*/ 572 w 572"/>
                  <a:gd name="T23" fmla="*/ 339 h 441"/>
                  <a:gd name="T24" fmla="*/ 280 w 572"/>
                  <a:gd name="T25" fmla="*/ 60 h 441"/>
                  <a:gd name="T26" fmla="*/ 17 w 572"/>
                  <a:gd name="T27" fmla="*/ 57 h 441"/>
                  <a:gd name="T28" fmla="*/ 28 w 572"/>
                  <a:gd name="T29" fmla="*/ 127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2" h="441">
                    <a:moveTo>
                      <a:pt x="28" y="127"/>
                    </a:moveTo>
                    <a:cubicBezTo>
                      <a:pt x="32" y="154"/>
                      <a:pt x="47" y="173"/>
                      <a:pt x="61" y="177"/>
                    </a:cubicBezTo>
                    <a:cubicBezTo>
                      <a:pt x="61" y="193"/>
                      <a:pt x="72" y="217"/>
                      <a:pt x="83" y="220"/>
                    </a:cubicBezTo>
                    <a:cubicBezTo>
                      <a:pt x="80" y="248"/>
                      <a:pt x="98" y="265"/>
                      <a:pt x="109" y="268"/>
                    </a:cubicBezTo>
                    <a:cubicBezTo>
                      <a:pt x="102" y="292"/>
                      <a:pt x="111" y="311"/>
                      <a:pt x="124" y="320"/>
                    </a:cubicBezTo>
                    <a:cubicBezTo>
                      <a:pt x="122" y="342"/>
                      <a:pt x="125" y="363"/>
                      <a:pt x="138" y="372"/>
                    </a:cubicBezTo>
                    <a:cubicBezTo>
                      <a:pt x="138" y="392"/>
                      <a:pt x="149" y="403"/>
                      <a:pt x="160" y="407"/>
                    </a:cubicBezTo>
                    <a:cubicBezTo>
                      <a:pt x="156" y="422"/>
                      <a:pt x="178" y="441"/>
                      <a:pt x="193" y="441"/>
                    </a:cubicBezTo>
                    <a:cubicBezTo>
                      <a:pt x="207" y="441"/>
                      <a:pt x="326" y="418"/>
                      <a:pt x="373" y="414"/>
                    </a:cubicBezTo>
                    <a:cubicBezTo>
                      <a:pt x="420" y="411"/>
                      <a:pt x="458" y="410"/>
                      <a:pt x="492" y="405"/>
                    </a:cubicBezTo>
                    <a:cubicBezTo>
                      <a:pt x="527" y="400"/>
                      <a:pt x="549" y="381"/>
                      <a:pt x="572" y="383"/>
                    </a:cubicBezTo>
                    <a:cubicBezTo>
                      <a:pt x="572" y="369"/>
                      <a:pt x="566" y="355"/>
                      <a:pt x="572" y="339"/>
                    </a:cubicBezTo>
                    <a:cubicBezTo>
                      <a:pt x="485" y="196"/>
                      <a:pt x="380" y="108"/>
                      <a:pt x="280" y="60"/>
                    </a:cubicBezTo>
                    <a:cubicBezTo>
                      <a:pt x="189" y="16"/>
                      <a:pt x="79" y="0"/>
                      <a:pt x="17" y="57"/>
                    </a:cubicBezTo>
                    <a:cubicBezTo>
                      <a:pt x="0" y="72"/>
                      <a:pt x="4" y="107"/>
                      <a:pt x="28" y="127"/>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5" name="Freeform 38">
                <a:extLst>
                  <a:ext uri="{FF2B5EF4-FFF2-40B4-BE49-F238E27FC236}">
                    <a16:creationId xmlns:a16="http://schemas.microsoft.com/office/drawing/2014/main" id="{DC1095F6-3005-4A81-8045-EE0F96CC5314}"/>
                  </a:ext>
                </a:extLst>
              </p:cNvPr>
              <p:cNvSpPr>
                <a:spLocks/>
              </p:cNvSpPr>
              <p:nvPr/>
            </p:nvSpPr>
            <p:spPr bwMode="auto">
              <a:xfrm>
                <a:off x="4390076" y="4031118"/>
                <a:ext cx="1591644" cy="2451230"/>
              </a:xfrm>
              <a:custGeom>
                <a:avLst/>
                <a:gdLst>
                  <a:gd name="T0" fmla="*/ 36 w 406"/>
                  <a:gd name="T1" fmla="*/ 139 h 625"/>
                  <a:gd name="T2" fmla="*/ 27 w 406"/>
                  <a:gd name="T3" fmla="*/ 193 h 625"/>
                  <a:gd name="T4" fmla="*/ 41 w 406"/>
                  <a:gd name="T5" fmla="*/ 225 h 625"/>
                  <a:gd name="T6" fmla="*/ 31 w 406"/>
                  <a:gd name="T7" fmla="*/ 274 h 625"/>
                  <a:gd name="T8" fmla="*/ 62 w 406"/>
                  <a:gd name="T9" fmla="*/ 285 h 625"/>
                  <a:gd name="T10" fmla="*/ 70 w 406"/>
                  <a:gd name="T11" fmla="*/ 321 h 625"/>
                  <a:gd name="T12" fmla="*/ 77 w 406"/>
                  <a:gd name="T13" fmla="*/ 362 h 625"/>
                  <a:gd name="T14" fmla="*/ 106 w 406"/>
                  <a:gd name="T15" fmla="*/ 369 h 625"/>
                  <a:gd name="T16" fmla="*/ 111 w 406"/>
                  <a:gd name="T17" fmla="*/ 390 h 625"/>
                  <a:gd name="T18" fmla="*/ 124 w 406"/>
                  <a:gd name="T19" fmla="*/ 428 h 625"/>
                  <a:gd name="T20" fmla="*/ 91 w 406"/>
                  <a:gd name="T21" fmla="*/ 547 h 625"/>
                  <a:gd name="T22" fmla="*/ 100 w 406"/>
                  <a:gd name="T23" fmla="*/ 614 h 625"/>
                  <a:gd name="T24" fmla="*/ 133 w 406"/>
                  <a:gd name="T25" fmla="*/ 553 h 625"/>
                  <a:gd name="T26" fmla="*/ 159 w 406"/>
                  <a:gd name="T27" fmla="*/ 452 h 625"/>
                  <a:gd name="T28" fmla="*/ 205 w 406"/>
                  <a:gd name="T29" fmla="*/ 460 h 625"/>
                  <a:gd name="T30" fmla="*/ 237 w 406"/>
                  <a:gd name="T31" fmla="*/ 454 h 625"/>
                  <a:gd name="T32" fmla="*/ 284 w 406"/>
                  <a:gd name="T33" fmla="*/ 474 h 625"/>
                  <a:gd name="T34" fmla="*/ 294 w 406"/>
                  <a:gd name="T35" fmla="*/ 417 h 625"/>
                  <a:gd name="T36" fmla="*/ 320 w 406"/>
                  <a:gd name="T37" fmla="*/ 416 h 625"/>
                  <a:gd name="T38" fmla="*/ 340 w 406"/>
                  <a:gd name="T39" fmla="*/ 384 h 625"/>
                  <a:gd name="T40" fmla="*/ 406 w 406"/>
                  <a:gd name="T41" fmla="*/ 35 h 625"/>
                  <a:gd name="T42" fmla="*/ 399 w 406"/>
                  <a:gd name="T43" fmla="*/ 0 h 625"/>
                  <a:gd name="T44" fmla="*/ 367 w 406"/>
                  <a:gd name="T45" fmla="*/ 9 h 625"/>
                  <a:gd name="T46" fmla="*/ 323 w 406"/>
                  <a:gd name="T47" fmla="*/ 22 h 625"/>
                  <a:gd name="T48" fmla="*/ 234 w 406"/>
                  <a:gd name="T49" fmla="*/ 29 h 625"/>
                  <a:gd name="T50" fmla="*/ 203 w 406"/>
                  <a:gd name="T51" fmla="*/ 31 h 625"/>
                  <a:gd name="T52" fmla="*/ 96 w 406"/>
                  <a:gd name="T53" fmla="*/ 47 h 625"/>
                  <a:gd name="T54" fmla="*/ 36 w 406"/>
                  <a:gd name="T55" fmla="*/ 139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625">
                    <a:moveTo>
                      <a:pt x="36" y="139"/>
                    </a:moveTo>
                    <a:cubicBezTo>
                      <a:pt x="17" y="158"/>
                      <a:pt x="0" y="186"/>
                      <a:pt x="27" y="193"/>
                    </a:cubicBezTo>
                    <a:cubicBezTo>
                      <a:pt x="22" y="210"/>
                      <a:pt x="31" y="224"/>
                      <a:pt x="41" y="225"/>
                    </a:cubicBezTo>
                    <a:cubicBezTo>
                      <a:pt x="20" y="247"/>
                      <a:pt x="20" y="269"/>
                      <a:pt x="31" y="274"/>
                    </a:cubicBezTo>
                    <a:cubicBezTo>
                      <a:pt x="42" y="279"/>
                      <a:pt x="58" y="275"/>
                      <a:pt x="62" y="285"/>
                    </a:cubicBezTo>
                    <a:cubicBezTo>
                      <a:pt x="66" y="295"/>
                      <a:pt x="77" y="310"/>
                      <a:pt x="70" y="321"/>
                    </a:cubicBezTo>
                    <a:cubicBezTo>
                      <a:pt x="64" y="332"/>
                      <a:pt x="64" y="356"/>
                      <a:pt x="77" y="362"/>
                    </a:cubicBezTo>
                    <a:cubicBezTo>
                      <a:pt x="89" y="368"/>
                      <a:pt x="99" y="364"/>
                      <a:pt x="106" y="369"/>
                    </a:cubicBezTo>
                    <a:cubicBezTo>
                      <a:pt x="113" y="374"/>
                      <a:pt x="106" y="385"/>
                      <a:pt x="111" y="390"/>
                    </a:cubicBezTo>
                    <a:cubicBezTo>
                      <a:pt x="116" y="395"/>
                      <a:pt x="130" y="402"/>
                      <a:pt x="124" y="428"/>
                    </a:cubicBezTo>
                    <a:cubicBezTo>
                      <a:pt x="118" y="455"/>
                      <a:pt x="105" y="521"/>
                      <a:pt x="91" y="547"/>
                    </a:cubicBezTo>
                    <a:cubicBezTo>
                      <a:pt x="77" y="573"/>
                      <a:pt x="69" y="603"/>
                      <a:pt x="100" y="614"/>
                    </a:cubicBezTo>
                    <a:cubicBezTo>
                      <a:pt x="130" y="625"/>
                      <a:pt x="136" y="577"/>
                      <a:pt x="133" y="553"/>
                    </a:cubicBezTo>
                    <a:cubicBezTo>
                      <a:pt x="130" y="529"/>
                      <a:pt x="133" y="465"/>
                      <a:pt x="159" y="452"/>
                    </a:cubicBezTo>
                    <a:cubicBezTo>
                      <a:pt x="184" y="438"/>
                      <a:pt x="193" y="459"/>
                      <a:pt x="205" y="460"/>
                    </a:cubicBezTo>
                    <a:cubicBezTo>
                      <a:pt x="218" y="461"/>
                      <a:pt x="223" y="446"/>
                      <a:pt x="237" y="454"/>
                    </a:cubicBezTo>
                    <a:cubicBezTo>
                      <a:pt x="251" y="461"/>
                      <a:pt x="262" y="486"/>
                      <a:pt x="284" y="474"/>
                    </a:cubicBezTo>
                    <a:cubicBezTo>
                      <a:pt x="305" y="462"/>
                      <a:pt x="291" y="431"/>
                      <a:pt x="294" y="417"/>
                    </a:cubicBezTo>
                    <a:cubicBezTo>
                      <a:pt x="297" y="403"/>
                      <a:pt x="314" y="410"/>
                      <a:pt x="320" y="416"/>
                    </a:cubicBezTo>
                    <a:cubicBezTo>
                      <a:pt x="326" y="422"/>
                      <a:pt x="344" y="424"/>
                      <a:pt x="340" y="384"/>
                    </a:cubicBezTo>
                    <a:cubicBezTo>
                      <a:pt x="334" y="316"/>
                      <a:pt x="372" y="118"/>
                      <a:pt x="406" y="35"/>
                    </a:cubicBezTo>
                    <a:cubicBezTo>
                      <a:pt x="405" y="25"/>
                      <a:pt x="402" y="12"/>
                      <a:pt x="399" y="0"/>
                    </a:cubicBezTo>
                    <a:cubicBezTo>
                      <a:pt x="389" y="0"/>
                      <a:pt x="379" y="4"/>
                      <a:pt x="367" y="9"/>
                    </a:cubicBezTo>
                    <a:cubicBezTo>
                      <a:pt x="354" y="14"/>
                      <a:pt x="340" y="20"/>
                      <a:pt x="323" y="22"/>
                    </a:cubicBezTo>
                    <a:cubicBezTo>
                      <a:pt x="296" y="26"/>
                      <a:pt x="267" y="27"/>
                      <a:pt x="234" y="29"/>
                    </a:cubicBezTo>
                    <a:cubicBezTo>
                      <a:pt x="224" y="30"/>
                      <a:pt x="214" y="31"/>
                      <a:pt x="203" y="31"/>
                    </a:cubicBezTo>
                    <a:cubicBezTo>
                      <a:pt x="179" y="33"/>
                      <a:pt x="135" y="40"/>
                      <a:pt x="96" y="47"/>
                    </a:cubicBezTo>
                    <a:cubicBezTo>
                      <a:pt x="61" y="76"/>
                      <a:pt x="34" y="116"/>
                      <a:pt x="36" y="139"/>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9" name="Group 9">
              <a:extLst>
                <a:ext uri="{FF2B5EF4-FFF2-40B4-BE49-F238E27FC236}">
                  <a16:creationId xmlns:a16="http://schemas.microsoft.com/office/drawing/2014/main" id="{824FFADA-2C42-443B-9856-0E333A57DFB3}"/>
                </a:ext>
              </a:extLst>
            </p:cNvPr>
            <p:cNvGrpSpPr/>
            <p:nvPr/>
          </p:nvGrpSpPr>
          <p:grpSpPr>
            <a:xfrm>
              <a:off x="4005828" y="2685724"/>
              <a:ext cx="473529" cy="473529"/>
              <a:chOff x="4005828" y="2685724"/>
              <a:chExt cx="473529" cy="473529"/>
            </a:xfrm>
          </p:grpSpPr>
          <p:sp>
            <p:nvSpPr>
              <p:cNvPr id="19" name="Oval 10">
                <a:extLst>
                  <a:ext uri="{FF2B5EF4-FFF2-40B4-BE49-F238E27FC236}">
                    <a16:creationId xmlns:a16="http://schemas.microsoft.com/office/drawing/2014/main" id="{0C5BCF55-49CD-433D-99C5-0307F2F2F011}"/>
                  </a:ext>
                </a:extLst>
              </p:cNvPr>
              <p:cNvSpPr/>
              <p:nvPr/>
            </p:nvSpPr>
            <p:spPr>
              <a:xfrm>
                <a:off x="4005828" y="268572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20" name="TextBox 11">
                <a:extLst>
                  <a:ext uri="{FF2B5EF4-FFF2-40B4-BE49-F238E27FC236}">
                    <a16:creationId xmlns:a16="http://schemas.microsoft.com/office/drawing/2014/main" id="{56014D48-ADBB-4CD6-8CF5-600385237565}"/>
                  </a:ext>
                </a:extLst>
              </p:cNvPr>
              <p:cNvSpPr txBox="1"/>
              <p:nvPr/>
            </p:nvSpPr>
            <p:spPr>
              <a:xfrm>
                <a:off x="4015607" y="2737822"/>
                <a:ext cx="453971"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01</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10" name="Group 12">
              <a:extLst>
                <a:ext uri="{FF2B5EF4-FFF2-40B4-BE49-F238E27FC236}">
                  <a16:creationId xmlns:a16="http://schemas.microsoft.com/office/drawing/2014/main" id="{6E172F03-EDE3-4CD9-ABBE-15480E2884C7}"/>
                </a:ext>
              </a:extLst>
            </p:cNvPr>
            <p:cNvGrpSpPr/>
            <p:nvPr/>
          </p:nvGrpSpPr>
          <p:grpSpPr>
            <a:xfrm>
              <a:off x="7760985" y="2685724"/>
              <a:ext cx="485134" cy="473529"/>
              <a:chOff x="7760985" y="2685724"/>
              <a:chExt cx="485134" cy="473529"/>
            </a:xfrm>
          </p:grpSpPr>
          <p:sp>
            <p:nvSpPr>
              <p:cNvPr id="17" name="Oval 13">
                <a:extLst>
                  <a:ext uri="{FF2B5EF4-FFF2-40B4-BE49-F238E27FC236}">
                    <a16:creationId xmlns:a16="http://schemas.microsoft.com/office/drawing/2014/main" id="{AC273E20-2861-468D-BDF1-638A8ACFB1B4}"/>
                  </a:ext>
                </a:extLst>
              </p:cNvPr>
              <p:cNvSpPr/>
              <p:nvPr/>
            </p:nvSpPr>
            <p:spPr>
              <a:xfrm>
                <a:off x="7760985" y="268572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8" name="TextBox 14">
                <a:extLst>
                  <a:ext uri="{FF2B5EF4-FFF2-40B4-BE49-F238E27FC236}">
                    <a16:creationId xmlns:a16="http://schemas.microsoft.com/office/drawing/2014/main" id="{681EBAE0-5E7C-4CAD-94FA-D82316402122}"/>
                  </a:ext>
                </a:extLst>
              </p:cNvPr>
              <p:cNvSpPr txBox="1"/>
              <p:nvPr/>
            </p:nvSpPr>
            <p:spPr>
              <a:xfrm>
                <a:off x="7792148" y="2737822"/>
                <a:ext cx="453971"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02</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11" name="Group 15">
              <a:extLst>
                <a:ext uri="{FF2B5EF4-FFF2-40B4-BE49-F238E27FC236}">
                  <a16:creationId xmlns:a16="http://schemas.microsoft.com/office/drawing/2014/main" id="{127CDC75-1375-4178-924F-DCED5255A1CC}"/>
                </a:ext>
              </a:extLst>
            </p:cNvPr>
            <p:cNvGrpSpPr/>
            <p:nvPr/>
          </p:nvGrpSpPr>
          <p:grpSpPr>
            <a:xfrm>
              <a:off x="4949133" y="5153134"/>
              <a:ext cx="473529" cy="473529"/>
              <a:chOff x="4949133" y="5153134"/>
              <a:chExt cx="473529" cy="473529"/>
            </a:xfrm>
          </p:grpSpPr>
          <p:sp>
            <p:nvSpPr>
              <p:cNvPr id="15" name="Oval 16">
                <a:extLst>
                  <a:ext uri="{FF2B5EF4-FFF2-40B4-BE49-F238E27FC236}">
                    <a16:creationId xmlns:a16="http://schemas.microsoft.com/office/drawing/2014/main" id="{BCC63B63-3D7D-414D-BCC2-8E3A0EF88BB8}"/>
                  </a:ext>
                </a:extLst>
              </p:cNvPr>
              <p:cNvSpPr/>
              <p:nvPr/>
            </p:nvSpPr>
            <p:spPr>
              <a:xfrm>
                <a:off x="4949133" y="515313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6" name="TextBox 17">
                <a:extLst>
                  <a:ext uri="{FF2B5EF4-FFF2-40B4-BE49-F238E27FC236}">
                    <a16:creationId xmlns:a16="http://schemas.microsoft.com/office/drawing/2014/main" id="{10C91C21-E9E2-4B81-AB0C-D4459E8C267F}"/>
                  </a:ext>
                </a:extLst>
              </p:cNvPr>
              <p:cNvSpPr txBox="1"/>
              <p:nvPr/>
            </p:nvSpPr>
            <p:spPr>
              <a:xfrm>
                <a:off x="4958912" y="5205232"/>
                <a:ext cx="453971"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03</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12" name="Group 18">
              <a:extLst>
                <a:ext uri="{FF2B5EF4-FFF2-40B4-BE49-F238E27FC236}">
                  <a16:creationId xmlns:a16="http://schemas.microsoft.com/office/drawing/2014/main" id="{C60304B8-B005-4B23-BFFF-56999C261826}"/>
                </a:ext>
              </a:extLst>
            </p:cNvPr>
            <p:cNvGrpSpPr/>
            <p:nvPr/>
          </p:nvGrpSpPr>
          <p:grpSpPr>
            <a:xfrm>
              <a:off x="6790223" y="5153134"/>
              <a:ext cx="473529" cy="473529"/>
              <a:chOff x="6790223" y="5153134"/>
              <a:chExt cx="473529" cy="473529"/>
            </a:xfrm>
          </p:grpSpPr>
          <p:sp>
            <p:nvSpPr>
              <p:cNvPr id="13" name="Oval 19">
                <a:extLst>
                  <a:ext uri="{FF2B5EF4-FFF2-40B4-BE49-F238E27FC236}">
                    <a16:creationId xmlns:a16="http://schemas.microsoft.com/office/drawing/2014/main" id="{54F401DE-2EB4-4159-B92B-A3DFFE5D0D48}"/>
                  </a:ext>
                </a:extLst>
              </p:cNvPr>
              <p:cNvSpPr/>
              <p:nvPr/>
            </p:nvSpPr>
            <p:spPr>
              <a:xfrm>
                <a:off x="6790223" y="515313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4" name="TextBox 20">
                <a:extLst>
                  <a:ext uri="{FF2B5EF4-FFF2-40B4-BE49-F238E27FC236}">
                    <a16:creationId xmlns:a16="http://schemas.microsoft.com/office/drawing/2014/main" id="{213871D9-2965-40A5-A9FD-D6E6D919D055}"/>
                  </a:ext>
                </a:extLst>
              </p:cNvPr>
              <p:cNvSpPr txBox="1"/>
              <p:nvPr/>
            </p:nvSpPr>
            <p:spPr>
              <a:xfrm>
                <a:off x="6800002" y="5205232"/>
                <a:ext cx="453970"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04</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sp>
        <p:nvSpPr>
          <p:cNvPr id="29" name="مربع نص 28">
            <a:extLst>
              <a:ext uri="{FF2B5EF4-FFF2-40B4-BE49-F238E27FC236}">
                <a16:creationId xmlns:a16="http://schemas.microsoft.com/office/drawing/2014/main" id="{CD828DC1-4B23-4440-BC2E-5CD674F6CB44}"/>
              </a:ext>
            </a:extLst>
          </p:cNvPr>
          <p:cNvSpPr txBox="1"/>
          <p:nvPr/>
        </p:nvSpPr>
        <p:spPr>
          <a:xfrm>
            <a:off x="1513080" y="2384762"/>
            <a:ext cx="6155266" cy="369332"/>
          </a:xfrm>
          <a:prstGeom prst="rect">
            <a:avLst/>
          </a:prstGeom>
          <a:noFill/>
        </p:spPr>
        <p:txBody>
          <a:bodyPr wrap="square">
            <a:spAutoFit/>
          </a:bodyPr>
          <a:lstStyle/>
          <a:p>
            <a:r>
              <a:rPr lang="ar-EG" sz="1800" dirty="0">
                <a:solidFill>
                  <a:srgbClr val="0D0D0D"/>
                </a:solidFill>
                <a:effectLst/>
                <a:ea typeface="Calibri" panose="020F0502020204030204" pitchFamily="34" charset="0"/>
                <a:cs typeface="Arial" panose="020B0604020202020204" pitchFamily="34" charset="0"/>
              </a:rPr>
              <a:t>المهلة الزمنية</a:t>
            </a:r>
            <a:endParaRPr lang="ar-EG" dirty="0"/>
          </a:p>
        </p:txBody>
      </p:sp>
      <p:sp>
        <p:nvSpPr>
          <p:cNvPr id="31" name="مربع نص 30">
            <a:extLst>
              <a:ext uri="{FF2B5EF4-FFF2-40B4-BE49-F238E27FC236}">
                <a16:creationId xmlns:a16="http://schemas.microsoft.com/office/drawing/2014/main" id="{5BC224A3-390A-4A47-B6A1-D6D6D56EF529}"/>
              </a:ext>
            </a:extLst>
          </p:cNvPr>
          <p:cNvSpPr txBox="1"/>
          <p:nvPr/>
        </p:nvSpPr>
        <p:spPr>
          <a:xfrm>
            <a:off x="5288306" y="2350317"/>
            <a:ext cx="6155266" cy="369332"/>
          </a:xfrm>
          <a:prstGeom prst="rect">
            <a:avLst/>
          </a:prstGeom>
          <a:noFill/>
        </p:spPr>
        <p:txBody>
          <a:bodyPr wrap="square">
            <a:spAutoFit/>
          </a:bodyPr>
          <a:lstStyle/>
          <a:p>
            <a:pPr algn="r"/>
            <a:r>
              <a:rPr lang="ar-EG" sz="1800" dirty="0">
                <a:effectLst/>
                <a:ea typeface="Calibri" panose="020F0502020204030204" pitchFamily="34" charset="0"/>
                <a:cs typeface="Arial" panose="020B0604020202020204" pitchFamily="34" charset="0"/>
              </a:rPr>
              <a:t>مستوى خدمة العملاء</a:t>
            </a:r>
            <a:endParaRPr lang="ar-EG" dirty="0"/>
          </a:p>
        </p:txBody>
      </p:sp>
      <p:sp>
        <p:nvSpPr>
          <p:cNvPr id="33" name="مربع نص 32">
            <a:extLst>
              <a:ext uri="{FF2B5EF4-FFF2-40B4-BE49-F238E27FC236}">
                <a16:creationId xmlns:a16="http://schemas.microsoft.com/office/drawing/2014/main" id="{3ACC7999-2049-4DA3-8EE6-2D8D0E4B2C1B}"/>
              </a:ext>
            </a:extLst>
          </p:cNvPr>
          <p:cNvSpPr txBox="1"/>
          <p:nvPr/>
        </p:nvSpPr>
        <p:spPr>
          <a:xfrm>
            <a:off x="1373514" y="4450773"/>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مستويات الخزين</a:t>
            </a:r>
            <a:endParaRPr lang="ar-EG" dirty="0"/>
          </a:p>
        </p:txBody>
      </p:sp>
      <p:sp>
        <p:nvSpPr>
          <p:cNvPr id="35" name="مربع نص 34">
            <a:extLst>
              <a:ext uri="{FF2B5EF4-FFF2-40B4-BE49-F238E27FC236}">
                <a16:creationId xmlns:a16="http://schemas.microsoft.com/office/drawing/2014/main" id="{EE7457E7-04E1-4C16-B816-C078B7507DC6}"/>
              </a:ext>
            </a:extLst>
          </p:cNvPr>
          <p:cNvSpPr txBox="1"/>
          <p:nvPr/>
        </p:nvSpPr>
        <p:spPr>
          <a:xfrm>
            <a:off x="5028805" y="4416328"/>
            <a:ext cx="6155266" cy="390363"/>
          </a:xfrm>
          <a:prstGeom prst="rect">
            <a:avLst/>
          </a:prstGeom>
          <a:noFill/>
        </p:spPr>
        <p:txBody>
          <a:bodyPr wrap="square">
            <a:spAutoFit/>
          </a:bodyPr>
          <a:lstStyle/>
          <a:p>
            <a:pPr lvl="0" algn="r" rtl="1">
              <a:lnSpc>
                <a:spcPct val="115000"/>
              </a:lnSpc>
              <a:spcAft>
                <a:spcPts val="500"/>
              </a:spcAft>
              <a:buClr>
                <a:srgbClr val="FF0000"/>
              </a:buClr>
            </a:pPr>
            <a:r>
              <a:rPr lang="ar-SA" sz="1800" dirty="0">
                <a:effectLst/>
                <a:latin typeface="Calibri" panose="020F0502020204030204" pitchFamily="34" charset="0"/>
                <a:ea typeface="Calibri" panose="020F0502020204030204" pitchFamily="34" charset="0"/>
                <a:cs typeface="Arial" panose="020B0604020202020204" pitchFamily="34" charset="0"/>
              </a:rPr>
              <a:t>استخدام الموارد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CF136C62-D69E-5F9B-ABDC-C9E27410B99E}"/>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8837521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01DF463C-89FA-4B10-9D75-525C1891D81E}"/>
              </a:ext>
            </a:extLst>
          </p:cNvPr>
          <p:cNvSpPr txBox="1"/>
          <p:nvPr/>
        </p:nvSpPr>
        <p:spPr>
          <a:xfrm>
            <a:off x="1509486" y="1224294"/>
            <a:ext cx="9971314" cy="4090863"/>
          </a:xfrm>
          <a:prstGeom prst="rect">
            <a:avLst/>
          </a:prstGeom>
          <a:noFill/>
        </p:spPr>
        <p:txBody>
          <a:bodyPr wrap="square">
            <a:spAutoFit/>
          </a:bodyPr>
          <a:lstStyle/>
          <a:p>
            <a:pPr lvl="0" algn="r" rtl="1">
              <a:lnSpc>
                <a:spcPct val="115000"/>
              </a:lnSpc>
              <a:spcAft>
                <a:spcPts val="500"/>
              </a:spcAft>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الإجراءات المالية</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1654175" indent="-342900" algn="r" rtl="1">
              <a:lnSpc>
                <a:spcPct val="115000"/>
              </a:lnSpc>
              <a:spcAft>
                <a:spcPts val="500"/>
              </a:spcAft>
            </a:pPr>
            <a:r>
              <a:rPr lang="ar-SA" sz="1800" b="1" dirty="0">
                <a:effectLst/>
                <a:latin typeface="Calibri" panose="020F0502020204030204" pitchFamily="34" charset="0"/>
                <a:ea typeface="Calibri" panose="020F0502020204030204" pitchFamily="34" charset="0"/>
                <a:cs typeface="Arial" panose="020B0604020202020204" pitchFamily="34" charset="0"/>
              </a:rPr>
              <a:t>تعتبر التدابير المتخذة لقياس التكاليف الثابتة والتشغيلية المختلفة المتعلقة بسلسلة التوريد تدابير مالية. هناك ارتفاع في الأسعار بسبب المخزون والنقل والمرافق </a:t>
            </a:r>
            <a:r>
              <a:rPr lang="ar-JO" sz="1800" b="1" dirty="0">
                <a:effectLst/>
                <a:latin typeface="Calibri" panose="020F0502020204030204" pitchFamily="34" charset="0"/>
                <a:ea typeface="Calibri" panose="020F0502020204030204" pitchFamily="34" charset="0"/>
                <a:cs typeface="Arial" panose="020B0604020202020204" pitchFamily="34" charset="0"/>
              </a:rPr>
              <a:t>والعمليات</a:t>
            </a:r>
            <a:r>
              <a:rPr lang="ar-SA" sz="1800" b="1" dirty="0">
                <a:effectLst/>
                <a:latin typeface="Calibri" panose="020F0502020204030204" pitchFamily="34" charset="0"/>
                <a:ea typeface="Calibri" panose="020F0502020204030204" pitchFamily="34" charset="0"/>
                <a:cs typeface="Arial" panose="020B0604020202020204" pitchFamily="34" charset="0"/>
              </a:rPr>
              <a:t> والتكنولوجيا والمواد والعمالة. </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1654175" indent="-342900" algn="r" rtl="1">
              <a:lnSpc>
                <a:spcPct val="115000"/>
              </a:lnSpc>
              <a:spcAft>
                <a:spcPts val="500"/>
              </a:spcAft>
            </a:pPr>
            <a:r>
              <a:rPr lang="ar-SA" sz="1800" b="1" i="1" dirty="0">
                <a:effectLst/>
                <a:latin typeface="Calibri" panose="020F0502020204030204" pitchFamily="34" charset="0"/>
                <a:ea typeface="Calibri" panose="020F0502020204030204" pitchFamily="34" charset="0"/>
                <a:cs typeface="Arial" panose="020B0604020202020204" pitchFamily="34" charset="0"/>
              </a:rPr>
              <a:t>بشكل عام ، يتم تقييم الأداء المالي لسلسلة التوريد من خلال مراعاة العناصر التالية:</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1654175" lvl="0" indent="-342900" algn="r" rtl="1">
              <a:lnSpc>
                <a:spcPct val="115000"/>
              </a:lnSpc>
              <a:spcAft>
                <a:spcPts val="1000"/>
              </a:spcAft>
              <a:buFont typeface="Wingdings" panose="05000000000000000000" pitchFamily="2" charset="2"/>
              <a:buChar char=""/>
            </a:pPr>
            <a:r>
              <a:rPr lang="ar-SA" sz="1800" b="1" dirty="0">
                <a:effectLst/>
                <a:latin typeface="Calibri" panose="020F0502020204030204" pitchFamily="34" charset="0"/>
                <a:ea typeface="Calibri" panose="020F0502020204030204" pitchFamily="34" charset="0"/>
                <a:cs typeface="Arial" panose="020B0604020202020204" pitchFamily="34" charset="0"/>
              </a:rPr>
              <a:t>تكلفة المواد الخام.</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1654175" lvl="0" indent="-342900" algn="r" rtl="1">
              <a:lnSpc>
                <a:spcPct val="115000"/>
              </a:lnSpc>
              <a:spcAft>
                <a:spcPts val="1000"/>
              </a:spcAft>
              <a:buFont typeface="Wingdings" panose="05000000000000000000" pitchFamily="2" charset="2"/>
              <a:buChar char=""/>
            </a:pPr>
            <a:r>
              <a:rPr lang="ar-SA" sz="1800" b="1" dirty="0">
                <a:effectLst/>
                <a:latin typeface="Calibri" panose="020F0502020204030204" pitchFamily="34" charset="0"/>
                <a:ea typeface="Calibri" panose="020F0502020204030204" pitchFamily="34" charset="0"/>
                <a:cs typeface="Arial" panose="020B0604020202020204" pitchFamily="34" charset="0"/>
              </a:rPr>
              <a:t>الإيرادات من البضائع المباعة.</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1654175" lvl="0" indent="-342900" algn="r" rtl="1">
              <a:lnSpc>
                <a:spcPct val="115000"/>
              </a:lnSpc>
              <a:spcAft>
                <a:spcPts val="1000"/>
              </a:spcAft>
              <a:buFont typeface="Wingdings" panose="05000000000000000000" pitchFamily="2" charset="2"/>
              <a:buChar char=""/>
            </a:pPr>
            <a:r>
              <a:rPr lang="ar-SA" sz="1800" b="1" dirty="0">
                <a:effectLst/>
                <a:latin typeface="Calibri" panose="020F0502020204030204" pitchFamily="34" charset="0"/>
                <a:ea typeface="Calibri" panose="020F0502020204030204" pitchFamily="34" charset="0"/>
                <a:cs typeface="Arial" panose="020B0604020202020204" pitchFamily="34" charset="0"/>
              </a:rPr>
              <a:t>التكاليف القائمة على النشاط مثل مناولة المواد والتصنيع ومعدلات التجميع وما إلى ذلك.</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1654175" lvl="0" indent="-342900" algn="r" rtl="1">
              <a:lnSpc>
                <a:spcPct val="115000"/>
              </a:lnSpc>
              <a:spcAft>
                <a:spcPts val="1000"/>
              </a:spcAft>
              <a:buFont typeface="Wingdings" panose="05000000000000000000" pitchFamily="2" charset="2"/>
              <a:buChar char=""/>
            </a:pPr>
            <a:r>
              <a:rPr lang="ar-SA" sz="1800" b="1" dirty="0">
                <a:effectLst/>
                <a:latin typeface="Calibri" panose="020F0502020204030204" pitchFamily="34" charset="0"/>
                <a:ea typeface="Calibri" panose="020F0502020204030204" pitchFamily="34" charset="0"/>
                <a:cs typeface="Arial" panose="020B0604020202020204" pitchFamily="34" charset="0"/>
              </a:rPr>
              <a:t>تكاليف الاحتفاظ بالمخزون.</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1654175" lvl="0" indent="-342900" algn="r" rtl="1">
              <a:lnSpc>
                <a:spcPct val="115000"/>
              </a:lnSpc>
              <a:spcAft>
                <a:spcPts val="1000"/>
              </a:spcAft>
              <a:buFont typeface="Wingdings" panose="05000000000000000000" pitchFamily="2" charset="2"/>
              <a:buChar char=""/>
            </a:pPr>
            <a:r>
              <a:rPr lang="ar-SA" sz="1800" b="1" dirty="0">
                <a:effectLst/>
                <a:latin typeface="Calibri" panose="020F0502020204030204" pitchFamily="34" charset="0"/>
                <a:ea typeface="Calibri" panose="020F0502020204030204" pitchFamily="34" charset="0"/>
                <a:cs typeface="Arial" panose="020B0604020202020204" pitchFamily="34" charset="0"/>
              </a:rPr>
              <a:t>تكلفة النقل.</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1654175" lvl="0" indent="-342900" algn="r" rtl="1">
              <a:lnSpc>
                <a:spcPct val="115000"/>
              </a:lnSpc>
              <a:spcAft>
                <a:spcPts val="1000"/>
              </a:spcAft>
              <a:buFont typeface="Wingdings" panose="05000000000000000000" pitchFamily="2" charset="2"/>
              <a:buChar char=""/>
            </a:pPr>
            <a:r>
              <a:rPr lang="ar-SA" sz="1800" b="1" dirty="0">
                <a:effectLst/>
                <a:latin typeface="Calibri" panose="020F0502020204030204" pitchFamily="34" charset="0"/>
                <a:ea typeface="Calibri" panose="020F0502020204030204" pitchFamily="34" charset="0"/>
                <a:cs typeface="Arial" panose="020B0604020202020204" pitchFamily="34" charset="0"/>
              </a:rPr>
              <a:t>تكلفة البضائع القابلة للتلف منتهية الصلاحية.</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58494636-FAA6-A5BF-F597-CFA42827C925}"/>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4981211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256BB6C0-EAE2-49CE-81AF-619F74C71B7B}"/>
              </a:ext>
            </a:extLst>
          </p:cNvPr>
          <p:cNvSpPr txBox="1"/>
          <p:nvPr/>
        </p:nvSpPr>
        <p:spPr>
          <a:xfrm>
            <a:off x="3018367" y="401719"/>
            <a:ext cx="6155266" cy="555986"/>
          </a:xfrm>
          <a:prstGeom prst="rect">
            <a:avLst/>
          </a:prstGeom>
          <a:noFill/>
        </p:spPr>
        <p:txBody>
          <a:bodyPr wrap="square">
            <a:spAutoFit/>
          </a:bodyPr>
          <a:lstStyle/>
          <a:p>
            <a:pPr lvl="0" algn="ctr" rtl="1">
              <a:lnSpc>
                <a:spcPct val="115000"/>
              </a:lnSpc>
              <a:spcAft>
                <a:spcPts val="500"/>
              </a:spcAft>
            </a:pPr>
            <a:r>
              <a:rPr lang="ar-EG" sz="2800" b="1" dirty="0">
                <a:effectLst/>
                <a:latin typeface="Calibri" panose="020F0502020204030204" pitchFamily="34" charset="0"/>
                <a:ea typeface="Calibri" panose="020F0502020204030204" pitchFamily="34" charset="0"/>
                <a:cs typeface="Arial" panose="020B0604020202020204" pitchFamily="34" charset="0"/>
              </a:rPr>
              <a:t>ا</a:t>
            </a:r>
            <a:r>
              <a:rPr lang="ar-SA" sz="2800" b="1" dirty="0">
                <a:effectLst/>
                <a:latin typeface="Calibri" panose="020F0502020204030204" pitchFamily="34" charset="0"/>
                <a:ea typeface="Calibri" panose="020F0502020204030204" pitchFamily="34" charset="0"/>
                <a:cs typeface="Arial" panose="020B0604020202020204" pitchFamily="34" charset="0"/>
              </a:rPr>
              <a:t>لتسويات الجردية للحسابات</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مجموعة 6">
            <a:extLst>
              <a:ext uri="{FF2B5EF4-FFF2-40B4-BE49-F238E27FC236}">
                <a16:creationId xmlns:a16="http://schemas.microsoft.com/office/drawing/2014/main" id="{525690ED-1D0C-4DD1-BBDA-09B79186418D}"/>
              </a:ext>
            </a:extLst>
          </p:cNvPr>
          <p:cNvGrpSpPr/>
          <p:nvPr/>
        </p:nvGrpSpPr>
        <p:grpSpPr>
          <a:xfrm>
            <a:off x="4604543" y="2212974"/>
            <a:ext cx="2982913" cy="2432049"/>
            <a:chOff x="4189412" y="890587"/>
            <a:chExt cx="3738563" cy="5065712"/>
          </a:xfrm>
        </p:grpSpPr>
        <p:grpSp>
          <p:nvGrpSpPr>
            <p:cNvPr id="8" name="Группа 2">
              <a:extLst>
                <a:ext uri="{FF2B5EF4-FFF2-40B4-BE49-F238E27FC236}">
                  <a16:creationId xmlns:a16="http://schemas.microsoft.com/office/drawing/2014/main" id="{631AE819-048E-4671-AB3F-A478D709AD81}"/>
                </a:ext>
              </a:extLst>
            </p:cNvPr>
            <p:cNvGrpSpPr/>
            <p:nvPr/>
          </p:nvGrpSpPr>
          <p:grpSpPr>
            <a:xfrm>
              <a:off x="4189412" y="890587"/>
              <a:ext cx="2166937" cy="5065712"/>
              <a:chOff x="4189412" y="890587"/>
              <a:chExt cx="2166937" cy="5065712"/>
            </a:xfrm>
          </p:grpSpPr>
          <p:sp>
            <p:nvSpPr>
              <p:cNvPr id="12" name="Google Shape;444;p26">
                <a:extLst>
                  <a:ext uri="{FF2B5EF4-FFF2-40B4-BE49-F238E27FC236}">
                    <a16:creationId xmlns:a16="http://schemas.microsoft.com/office/drawing/2014/main" id="{299B68E8-E535-4B90-BC02-65ED8BA5B58E}"/>
                  </a:ext>
                </a:extLst>
              </p:cNvPr>
              <p:cNvSpPr/>
              <p:nvPr/>
            </p:nvSpPr>
            <p:spPr>
              <a:xfrm>
                <a:off x="4189412" y="890587"/>
                <a:ext cx="2166937" cy="5065712"/>
              </a:xfrm>
              <a:custGeom>
                <a:avLst/>
                <a:gdLst/>
                <a:ahLst/>
                <a:cxnLst/>
                <a:rect l="l" t="t" r="r" b="b"/>
                <a:pathLst>
                  <a:path w="544" h="1270" extrusionOk="0">
                    <a:moveTo>
                      <a:pt x="537" y="635"/>
                    </a:moveTo>
                    <a:cubicBezTo>
                      <a:pt x="530" y="239"/>
                      <a:pt x="400" y="0"/>
                      <a:pt x="400" y="0"/>
                    </a:cubicBezTo>
                    <a:cubicBezTo>
                      <a:pt x="400" y="0"/>
                      <a:pt x="451" y="135"/>
                      <a:pt x="347" y="314"/>
                    </a:cubicBezTo>
                    <a:cubicBezTo>
                      <a:pt x="227" y="521"/>
                      <a:pt x="42" y="560"/>
                      <a:pt x="24" y="766"/>
                    </a:cubicBezTo>
                    <a:cubicBezTo>
                      <a:pt x="0" y="1042"/>
                      <a:pt x="421" y="1270"/>
                      <a:pt x="421" y="1270"/>
                    </a:cubicBezTo>
                    <a:cubicBezTo>
                      <a:pt x="421" y="1270"/>
                      <a:pt x="544" y="1017"/>
                      <a:pt x="537" y="635"/>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3" name="Google Shape;447;p26">
                <a:extLst>
                  <a:ext uri="{FF2B5EF4-FFF2-40B4-BE49-F238E27FC236}">
                    <a16:creationId xmlns:a16="http://schemas.microsoft.com/office/drawing/2014/main" id="{14E6F002-FD15-42EC-B393-43F8E21FBA9D}"/>
                  </a:ext>
                </a:extLst>
              </p:cNvPr>
              <p:cNvSpPr/>
              <p:nvPr/>
            </p:nvSpPr>
            <p:spPr>
              <a:xfrm>
                <a:off x="4841875" y="3400425"/>
                <a:ext cx="1020762" cy="1195387"/>
              </a:xfrm>
              <a:custGeom>
                <a:avLst/>
                <a:gdLst/>
                <a:ahLst/>
                <a:cxnLst/>
                <a:rect l="l" t="t" r="r" b="b"/>
                <a:pathLst>
                  <a:path w="256" h="300" extrusionOk="0">
                    <a:moveTo>
                      <a:pt x="33" y="132"/>
                    </a:moveTo>
                    <a:cubicBezTo>
                      <a:pt x="33" y="135"/>
                      <a:pt x="31" y="138"/>
                      <a:pt x="27" y="138"/>
                    </a:cubicBezTo>
                    <a:cubicBezTo>
                      <a:pt x="6" y="138"/>
                      <a:pt x="6" y="138"/>
                      <a:pt x="6" y="138"/>
                    </a:cubicBezTo>
                    <a:cubicBezTo>
                      <a:pt x="3" y="138"/>
                      <a:pt x="0" y="135"/>
                      <a:pt x="0" y="132"/>
                    </a:cubicBezTo>
                    <a:cubicBezTo>
                      <a:pt x="0" y="129"/>
                      <a:pt x="3" y="127"/>
                      <a:pt x="6" y="127"/>
                    </a:cubicBezTo>
                    <a:cubicBezTo>
                      <a:pt x="27" y="127"/>
                      <a:pt x="27" y="127"/>
                      <a:pt x="27" y="127"/>
                    </a:cubicBezTo>
                    <a:cubicBezTo>
                      <a:pt x="31" y="127"/>
                      <a:pt x="33" y="129"/>
                      <a:pt x="33" y="132"/>
                    </a:cubicBezTo>
                    <a:close/>
                    <a:moveTo>
                      <a:pt x="147" y="289"/>
                    </a:moveTo>
                    <a:cubicBezTo>
                      <a:pt x="106" y="289"/>
                      <a:pt x="106" y="289"/>
                      <a:pt x="106" y="289"/>
                    </a:cubicBezTo>
                    <a:cubicBezTo>
                      <a:pt x="103" y="289"/>
                      <a:pt x="100" y="291"/>
                      <a:pt x="100" y="294"/>
                    </a:cubicBezTo>
                    <a:cubicBezTo>
                      <a:pt x="100" y="297"/>
                      <a:pt x="103" y="300"/>
                      <a:pt x="106" y="300"/>
                    </a:cubicBezTo>
                    <a:cubicBezTo>
                      <a:pt x="147" y="300"/>
                      <a:pt x="147" y="300"/>
                      <a:pt x="147" y="300"/>
                    </a:cubicBezTo>
                    <a:cubicBezTo>
                      <a:pt x="150" y="300"/>
                      <a:pt x="153" y="297"/>
                      <a:pt x="153" y="294"/>
                    </a:cubicBezTo>
                    <a:cubicBezTo>
                      <a:pt x="153" y="291"/>
                      <a:pt x="150" y="289"/>
                      <a:pt x="147" y="289"/>
                    </a:cubicBezTo>
                    <a:close/>
                    <a:moveTo>
                      <a:pt x="52" y="66"/>
                    </a:moveTo>
                    <a:cubicBezTo>
                      <a:pt x="53" y="67"/>
                      <a:pt x="54" y="68"/>
                      <a:pt x="56" y="68"/>
                    </a:cubicBezTo>
                    <a:cubicBezTo>
                      <a:pt x="57" y="68"/>
                      <a:pt x="59" y="67"/>
                      <a:pt x="60" y="66"/>
                    </a:cubicBezTo>
                    <a:cubicBezTo>
                      <a:pt x="62" y="64"/>
                      <a:pt x="62" y="60"/>
                      <a:pt x="60" y="58"/>
                    </a:cubicBezTo>
                    <a:cubicBezTo>
                      <a:pt x="41" y="39"/>
                      <a:pt x="41" y="39"/>
                      <a:pt x="41" y="39"/>
                    </a:cubicBezTo>
                    <a:cubicBezTo>
                      <a:pt x="39" y="37"/>
                      <a:pt x="35" y="37"/>
                      <a:pt x="33" y="39"/>
                    </a:cubicBezTo>
                    <a:cubicBezTo>
                      <a:pt x="31" y="42"/>
                      <a:pt x="31" y="45"/>
                      <a:pt x="33" y="47"/>
                    </a:cubicBezTo>
                    <a:lnTo>
                      <a:pt x="52" y="66"/>
                    </a:lnTo>
                    <a:close/>
                    <a:moveTo>
                      <a:pt x="197" y="68"/>
                    </a:moveTo>
                    <a:cubicBezTo>
                      <a:pt x="199" y="68"/>
                      <a:pt x="200" y="67"/>
                      <a:pt x="201" y="66"/>
                    </a:cubicBezTo>
                    <a:cubicBezTo>
                      <a:pt x="220" y="47"/>
                      <a:pt x="220" y="47"/>
                      <a:pt x="220" y="47"/>
                    </a:cubicBezTo>
                    <a:cubicBezTo>
                      <a:pt x="222" y="45"/>
                      <a:pt x="222" y="42"/>
                      <a:pt x="220" y="39"/>
                    </a:cubicBezTo>
                    <a:cubicBezTo>
                      <a:pt x="218" y="37"/>
                      <a:pt x="215" y="37"/>
                      <a:pt x="212" y="39"/>
                    </a:cubicBezTo>
                    <a:cubicBezTo>
                      <a:pt x="193" y="58"/>
                      <a:pt x="193" y="58"/>
                      <a:pt x="193" y="58"/>
                    </a:cubicBezTo>
                    <a:cubicBezTo>
                      <a:pt x="192" y="59"/>
                      <a:pt x="192" y="61"/>
                      <a:pt x="192" y="62"/>
                    </a:cubicBezTo>
                    <a:cubicBezTo>
                      <a:pt x="192" y="64"/>
                      <a:pt x="192" y="65"/>
                      <a:pt x="193" y="66"/>
                    </a:cubicBezTo>
                    <a:cubicBezTo>
                      <a:pt x="195" y="67"/>
                      <a:pt x="196" y="68"/>
                      <a:pt x="197" y="68"/>
                    </a:cubicBezTo>
                    <a:close/>
                    <a:moveTo>
                      <a:pt x="126" y="43"/>
                    </a:moveTo>
                    <a:cubicBezTo>
                      <a:pt x="129" y="43"/>
                      <a:pt x="131" y="40"/>
                      <a:pt x="131" y="37"/>
                    </a:cubicBezTo>
                    <a:cubicBezTo>
                      <a:pt x="131" y="6"/>
                      <a:pt x="131" y="6"/>
                      <a:pt x="131" y="6"/>
                    </a:cubicBezTo>
                    <a:cubicBezTo>
                      <a:pt x="131" y="3"/>
                      <a:pt x="129" y="0"/>
                      <a:pt x="126" y="0"/>
                    </a:cubicBezTo>
                    <a:cubicBezTo>
                      <a:pt x="123" y="0"/>
                      <a:pt x="120" y="3"/>
                      <a:pt x="120" y="6"/>
                    </a:cubicBezTo>
                    <a:cubicBezTo>
                      <a:pt x="120" y="37"/>
                      <a:pt x="120" y="37"/>
                      <a:pt x="120" y="37"/>
                    </a:cubicBezTo>
                    <a:cubicBezTo>
                      <a:pt x="120" y="40"/>
                      <a:pt x="123" y="43"/>
                      <a:pt x="126" y="43"/>
                    </a:cubicBezTo>
                    <a:close/>
                    <a:moveTo>
                      <a:pt x="159" y="269"/>
                    </a:moveTo>
                    <a:cubicBezTo>
                      <a:pt x="94" y="269"/>
                      <a:pt x="94" y="269"/>
                      <a:pt x="94" y="269"/>
                    </a:cubicBezTo>
                    <a:cubicBezTo>
                      <a:pt x="91" y="269"/>
                      <a:pt x="89" y="272"/>
                      <a:pt x="89" y="275"/>
                    </a:cubicBezTo>
                    <a:cubicBezTo>
                      <a:pt x="89" y="278"/>
                      <a:pt x="91" y="280"/>
                      <a:pt x="94" y="280"/>
                    </a:cubicBezTo>
                    <a:cubicBezTo>
                      <a:pt x="159" y="280"/>
                      <a:pt x="159" y="280"/>
                      <a:pt x="159" y="280"/>
                    </a:cubicBezTo>
                    <a:cubicBezTo>
                      <a:pt x="162" y="280"/>
                      <a:pt x="165" y="278"/>
                      <a:pt x="165" y="275"/>
                    </a:cubicBezTo>
                    <a:cubicBezTo>
                      <a:pt x="165" y="272"/>
                      <a:pt x="162" y="269"/>
                      <a:pt x="159" y="269"/>
                    </a:cubicBezTo>
                    <a:close/>
                    <a:moveTo>
                      <a:pt x="208" y="111"/>
                    </a:moveTo>
                    <a:cubicBezTo>
                      <a:pt x="213" y="134"/>
                      <a:pt x="205" y="158"/>
                      <a:pt x="196" y="174"/>
                    </a:cubicBezTo>
                    <a:cubicBezTo>
                      <a:pt x="188" y="189"/>
                      <a:pt x="182" y="201"/>
                      <a:pt x="173" y="217"/>
                    </a:cubicBezTo>
                    <a:cubicBezTo>
                      <a:pt x="171" y="221"/>
                      <a:pt x="171" y="226"/>
                      <a:pt x="171" y="232"/>
                    </a:cubicBezTo>
                    <a:cubicBezTo>
                      <a:pt x="170" y="237"/>
                      <a:pt x="170" y="241"/>
                      <a:pt x="169" y="245"/>
                    </a:cubicBezTo>
                    <a:cubicBezTo>
                      <a:pt x="167" y="255"/>
                      <a:pt x="162" y="259"/>
                      <a:pt x="150" y="260"/>
                    </a:cubicBezTo>
                    <a:cubicBezTo>
                      <a:pt x="126" y="260"/>
                      <a:pt x="126" y="260"/>
                      <a:pt x="126" y="260"/>
                    </a:cubicBezTo>
                    <a:cubicBezTo>
                      <a:pt x="101" y="260"/>
                      <a:pt x="101" y="260"/>
                      <a:pt x="101" y="260"/>
                    </a:cubicBezTo>
                    <a:cubicBezTo>
                      <a:pt x="90" y="259"/>
                      <a:pt x="85" y="255"/>
                      <a:pt x="82" y="245"/>
                    </a:cubicBezTo>
                    <a:cubicBezTo>
                      <a:pt x="81" y="241"/>
                      <a:pt x="81" y="237"/>
                      <a:pt x="81" y="232"/>
                    </a:cubicBezTo>
                    <a:cubicBezTo>
                      <a:pt x="81" y="226"/>
                      <a:pt x="81" y="221"/>
                      <a:pt x="78" y="217"/>
                    </a:cubicBezTo>
                    <a:cubicBezTo>
                      <a:pt x="69" y="201"/>
                      <a:pt x="63" y="189"/>
                      <a:pt x="55" y="174"/>
                    </a:cubicBezTo>
                    <a:cubicBezTo>
                      <a:pt x="47" y="158"/>
                      <a:pt x="38" y="134"/>
                      <a:pt x="44" y="111"/>
                    </a:cubicBezTo>
                    <a:cubicBezTo>
                      <a:pt x="51" y="82"/>
                      <a:pt x="82" y="54"/>
                      <a:pt x="126" y="54"/>
                    </a:cubicBezTo>
                    <a:cubicBezTo>
                      <a:pt x="170" y="54"/>
                      <a:pt x="200" y="82"/>
                      <a:pt x="208" y="111"/>
                    </a:cubicBezTo>
                    <a:close/>
                    <a:moveTo>
                      <a:pt x="197" y="114"/>
                    </a:moveTo>
                    <a:cubicBezTo>
                      <a:pt x="191" y="89"/>
                      <a:pt x="164" y="65"/>
                      <a:pt x="126" y="65"/>
                    </a:cubicBezTo>
                    <a:cubicBezTo>
                      <a:pt x="87" y="65"/>
                      <a:pt x="61" y="89"/>
                      <a:pt x="55" y="114"/>
                    </a:cubicBezTo>
                    <a:cubicBezTo>
                      <a:pt x="51" y="129"/>
                      <a:pt x="54" y="148"/>
                      <a:pt x="65" y="169"/>
                    </a:cubicBezTo>
                    <a:cubicBezTo>
                      <a:pt x="73" y="185"/>
                      <a:pt x="79" y="196"/>
                      <a:pt x="88" y="211"/>
                    </a:cubicBezTo>
                    <a:cubicBezTo>
                      <a:pt x="91" y="218"/>
                      <a:pt x="92" y="225"/>
                      <a:pt x="92" y="232"/>
                    </a:cubicBezTo>
                    <a:cubicBezTo>
                      <a:pt x="92" y="236"/>
                      <a:pt x="92" y="240"/>
                      <a:pt x="93" y="243"/>
                    </a:cubicBezTo>
                    <a:cubicBezTo>
                      <a:pt x="94" y="248"/>
                      <a:pt x="94" y="249"/>
                      <a:pt x="101" y="249"/>
                    </a:cubicBezTo>
                    <a:cubicBezTo>
                      <a:pt x="102" y="249"/>
                      <a:pt x="149" y="249"/>
                      <a:pt x="150" y="249"/>
                    </a:cubicBezTo>
                    <a:cubicBezTo>
                      <a:pt x="157" y="249"/>
                      <a:pt x="158" y="248"/>
                      <a:pt x="159" y="243"/>
                    </a:cubicBezTo>
                    <a:cubicBezTo>
                      <a:pt x="159" y="240"/>
                      <a:pt x="159" y="236"/>
                      <a:pt x="160" y="232"/>
                    </a:cubicBezTo>
                    <a:cubicBezTo>
                      <a:pt x="160" y="225"/>
                      <a:pt x="160" y="218"/>
                      <a:pt x="164" y="211"/>
                    </a:cubicBezTo>
                    <a:cubicBezTo>
                      <a:pt x="173" y="196"/>
                      <a:pt x="178" y="185"/>
                      <a:pt x="187" y="169"/>
                    </a:cubicBezTo>
                    <a:cubicBezTo>
                      <a:pt x="197" y="148"/>
                      <a:pt x="201" y="129"/>
                      <a:pt x="197" y="114"/>
                    </a:cubicBezTo>
                    <a:close/>
                    <a:moveTo>
                      <a:pt x="251" y="123"/>
                    </a:moveTo>
                    <a:cubicBezTo>
                      <a:pt x="224" y="123"/>
                      <a:pt x="224" y="123"/>
                      <a:pt x="224" y="123"/>
                    </a:cubicBezTo>
                    <a:cubicBezTo>
                      <a:pt x="221" y="123"/>
                      <a:pt x="219" y="125"/>
                      <a:pt x="219" y="128"/>
                    </a:cubicBezTo>
                    <a:cubicBezTo>
                      <a:pt x="219" y="131"/>
                      <a:pt x="221" y="134"/>
                      <a:pt x="224" y="134"/>
                    </a:cubicBezTo>
                    <a:cubicBezTo>
                      <a:pt x="251" y="134"/>
                      <a:pt x="251" y="134"/>
                      <a:pt x="251" y="134"/>
                    </a:cubicBezTo>
                    <a:cubicBezTo>
                      <a:pt x="254" y="134"/>
                      <a:pt x="256" y="131"/>
                      <a:pt x="256" y="128"/>
                    </a:cubicBezTo>
                    <a:cubicBezTo>
                      <a:pt x="256" y="125"/>
                      <a:pt x="254" y="123"/>
                      <a:pt x="251" y="123"/>
                    </a:cubicBezTo>
                    <a:close/>
                    <a:moveTo>
                      <a:pt x="129" y="81"/>
                    </a:moveTo>
                    <a:cubicBezTo>
                      <a:pt x="97" y="81"/>
                      <a:pt x="75" y="102"/>
                      <a:pt x="70" y="122"/>
                    </a:cubicBezTo>
                    <a:cubicBezTo>
                      <a:pt x="70" y="124"/>
                      <a:pt x="70" y="125"/>
                      <a:pt x="71" y="126"/>
                    </a:cubicBezTo>
                    <a:cubicBezTo>
                      <a:pt x="72" y="128"/>
                      <a:pt x="73" y="128"/>
                      <a:pt x="74" y="129"/>
                    </a:cubicBezTo>
                    <a:cubicBezTo>
                      <a:pt x="75" y="129"/>
                      <a:pt x="75" y="129"/>
                      <a:pt x="75" y="129"/>
                    </a:cubicBezTo>
                    <a:cubicBezTo>
                      <a:pt x="78" y="129"/>
                      <a:pt x="80" y="127"/>
                      <a:pt x="81" y="125"/>
                    </a:cubicBezTo>
                    <a:cubicBezTo>
                      <a:pt x="85" y="109"/>
                      <a:pt x="103" y="92"/>
                      <a:pt x="129" y="92"/>
                    </a:cubicBezTo>
                    <a:cubicBezTo>
                      <a:pt x="132" y="92"/>
                      <a:pt x="134" y="89"/>
                      <a:pt x="134" y="86"/>
                    </a:cubicBezTo>
                    <a:cubicBezTo>
                      <a:pt x="134" y="83"/>
                      <a:pt x="132" y="81"/>
                      <a:pt x="129" y="8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9" name="Группа 1">
              <a:extLst>
                <a:ext uri="{FF2B5EF4-FFF2-40B4-BE49-F238E27FC236}">
                  <a16:creationId xmlns:a16="http://schemas.microsoft.com/office/drawing/2014/main" id="{7B3F8742-9F45-4545-8046-3F56EC473F7C}"/>
                </a:ext>
              </a:extLst>
            </p:cNvPr>
            <p:cNvGrpSpPr/>
            <p:nvPr/>
          </p:nvGrpSpPr>
          <p:grpSpPr>
            <a:xfrm>
              <a:off x="5870575" y="890587"/>
              <a:ext cx="2057400" cy="5065712"/>
              <a:chOff x="5870575" y="890587"/>
              <a:chExt cx="2057400" cy="5065712"/>
            </a:xfrm>
          </p:grpSpPr>
          <p:sp>
            <p:nvSpPr>
              <p:cNvPr id="10" name="Google Shape;443;p26">
                <a:extLst>
                  <a:ext uri="{FF2B5EF4-FFF2-40B4-BE49-F238E27FC236}">
                    <a16:creationId xmlns:a16="http://schemas.microsoft.com/office/drawing/2014/main" id="{C3BC1C61-C601-492E-B067-4D4D92E86058}"/>
                  </a:ext>
                </a:extLst>
              </p:cNvPr>
              <p:cNvSpPr/>
              <p:nvPr/>
            </p:nvSpPr>
            <p:spPr>
              <a:xfrm>
                <a:off x="5870575" y="890587"/>
                <a:ext cx="2057400" cy="5065712"/>
              </a:xfrm>
              <a:custGeom>
                <a:avLst/>
                <a:gdLst/>
                <a:ahLst/>
                <a:cxnLst/>
                <a:rect l="l" t="t" r="r" b="b"/>
                <a:pathLst>
                  <a:path w="516" h="1270" extrusionOk="0">
                    <a:moveTo>
                      <a:pt x="0" y="0"/>
                    </a:moveTo>
                    <a:cubicBezTo>
                      <a:pt x="0" y="0"/>
                      <a:pt x="131" y="239"/>
                      <a:pt x="137" y="635"/>
                    </a:cubicBezTo>
                    <a:cubicBezTo>
                      <a:pt x="144" y="1017"/>
                      <a:pt x="22" y="1270"/>
                      <a:pt x="22" y="1270"/>
                    </a:cubicBezTo>
                    <a:cubicBezTo>
                      <a:pt x="22" y="1270"/>
                      <a:pt x="516" y="1074"/>
                      <a:pt x="513" y="754"/>
                    </a:cubicBezTo>
                    <a:cubicBezTo>
                      <a:pt x="510" y="377"/>
                      <a:pt x="0" y="0"/>
                      <a:pt x="0" y="0"/>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1" name="Google Shape;448;p26">
                <a:extLst>
                  <a:ext uri="{FF2B5EF4-FFF2-40B4-BE49-F238E27FC236}">
                    <a16:creationId xmlns:a16="http://schemas.microsoft.com/office/drawing/2014/main" id="{380BF8A0-1D9B-4138-BCDE-12842B762CB8}"/>
                  </a:ext>
                </a:extLst>
              </p:cNvPr>
              <p:cNvSpPr/>
              <p:nvPr/>
            </p:nvSpPr>
            <p:spPr>
              <a:xfrm>
                <a:off x="6743700" y="3213100"/>
                <a:ext cx="785812" cy="1155700"/>
              </a:xfrm>
              <a:custGeom>
                <a:avLst/>
                <a:gdLst/>
                <a:ahLst/>
                <a:cxnLst/>
                <a:rect l="l" t="t" r="r" b="b"/>
                <a:pathLst>
                  <a:path w="197" h="290" extrusionOk="0">
                    <a:moveTo>
                      <a:pt x="36" y="192"/>
                    </a:moveTo>
                    <a:cubicBezTo>
                      <a:pt x="36" y="189"/>
                      <a:pt x="38" y="187"/>
                      <a:pt x="41" y="187"/>
                    </a:cubicBezTo>
                    <a:cubicBezTo>
                      <a:pt x="44" y="187"/>
                      <a:pt x="47" y="189"/>
                      <a:pt x="47" y="192"/>
                    </a:cubicBezTo>
                    <a:cubicBezTo>
                      <a:pt x="47" y="221"/>
                      <a:pt x="70" y="244"/>
                      <a:pt x="99" y="244"/>
                    </a:cubicBezTo>
                    <a:cubicBezTo>
                      <a:pt x="102" y="244"/>
                      <a:pt x="104" y="246"/>
                      <a:pt x="104" y="250"/>
                    </a:cubicBezTo>
                    <a:cubicBezTo>
                      <a:pt x="104" y="253"/>
                      <a:pt x="102" y="255"/>
                      <a:pt x="99" y="255"/>
                    </a:cubicBezTo>
                    <a:cubicBezTo>
                      <a:pt x="64" y="255"/>
                      <a:pt x="36" y="227"/>
                      <a:pt x="36" y="192"/>
                    </a:cubicBezTo>
                    <a:close/>
                    <a:moveTo>
                      <a:pt x="197" y="192"/>
                    </a:moveTo>
                    <a:cubicBezTo>
                      <a:pt x="197" y="246"/>
                      <a:pt x="153" y="290"/>
                      <a:pt x="99" y="290"/>
                    </a:cubicBezTo>
                    <a:cubicBezTo>
                      <a:pt x="44" y="290"/>
                      <a:pt x="0" y="246"/>
                      <a:pt x="0" y="192"/>
                    </a:cubicBezTo>
                    <a:cubicBezTo>
                      <a:pt x="0" y="176"/>
                      <a:pt x="4" y="160"/>
                      <a:pt x="12" y="146"/>
                    </a:cubicBezTo>
                    <a:cubicBezTo>
                      <a:pt x="12" y="146"/>
                      <a:pt x="12" y="146"/>
                      <a:pt x="12" y="146"/>
                    </a:cubicBezTo>
                    <a:cubicBezTo>
                      <a:pt x="94" y="3"/>
                      <a:pt x="94" y="3"/>
                      <a:pt x="94" y="3"/>
                    </a:cubicBezTo>
                    <a:cubicBezTo>
                      <a:pt x="96" y="0"/>
                      <a:pt x="102" y="0"/>
                      <a:pt x="103" y="3"/>
                    </a:cubicBezTo>
                    <a:cubicBezTo>
                      <a:pt x="185" y="145"/>
                      <a:pt x="185" y="145"/>
                      <a:pt x="185" y="145"/>
                    </a:cubicBezTo>
                    <a:cubicBezTo>
                      <a:pt x="185" y="145"/>
                      <a:pt x="185" y="146"/>
                      <a:pt x="186" y="146"/>
                    </a:cubicBezTo>
                    <a:cubicBezTo>
                      <a:pt x="193" y="160"/>
                      <a:pt x="197" y="176"/>
                      <a:pt x="197" y="192"/>
                    </a:cubicBezTo>
                    <a:close/>
                    <a:moveTo>
                      <a:pt x="22" y="150"/>
                    </a:moveTo>
                    <a:cubicBezTo>
                      <a:pt x="22" y="150"/>
                      <a:pt x="22" y="151"/>
                      <a:pt x="22" y="151"/>
                    </a:cubicBezTo>
                    <a:cubicBezTo>
                      <a:pt x="15" y="163"/>
                      <a:pt x="11" y="178"/>
                      <a:pt x="11" y="192"/>
                    </a:cubicBezTo>
                    <a:cubicBezTo>
                      <a:pt x="11" y="240"/>
                      <a:pt x="50" y="279"/>
                      <a:pt x="99" y="279"/>
                    </a:cubicBezTo>
                    <a:cubicBezTo>
                      <a:pt x="147" y="279"/>
                      <a:pt x="186" y="240"/>
                      <a:pt x="186" y="192"/>
                    </a:cubicBezTo>
                    <a:cubicBezTo>
                      <a:pt x="186" y="178"/>
                      <a:pt x="182" y="163"/>
                      <a:pt x="175" y="150"/>
                    </a:cubicBezTo>
                    <a:cubicBezTo>
                      <a:pt x="175" y="150"/>
                      <a:pt x="175" y="150"/>
                      <a:pt x="175" y="149"/>
                    </a:cubicBezTo>
                    <a:cubicBezTo>
                      <a:pt x="99" y="17"/>
                      <a:pt x="99" y="17"/>
                      <a:pt x="99" y="17"/>
                    </a:cubicBezTo>
                    <a:cubicBezTo>
                      <a:pt x="22" y="150"/>
                      <a:pt x="22" y="150"/>
                      <a:pt x="22" y="150"/>
                    </a:cubicBezTo>
                    <a:cubicBezTo>
                      <a:pt x="22" y="150"/>
                      <a:pt x="22" y="150"/>
                      <a:pt x="22" y="15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sp>
        <p:nvSpPr>
          <p:cNvPr id="14" name="مربع نص 13">
            <a:extLst>
              <a:ext uri="{FF2B5EF4-FFF2-40B4-BE49-F238E27FC236}">
                <a16:creationId xmlns:a16="http://schemas.microsoft.com/office/drawing/2014/main" id="{1D421F30-D09E-425B-A3FD-499927941979}"/>
              </a:ext>
            </a:extLst>
          </p:cNvPr>
          <p:cNvSpPr txBox="1"/>
          <p:nvPr/>
        </p:nvSpPr>
        <p:spPr>
          <a:xfrm>
            <a:off x="4509823" y="3233282"/>
            <a:ext cx="6155266"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جرد الأصول الثابتة</a:t>
            </a:r>
            <a:endParaRPr lang="ar-EG" dirty="0"/>
          </a:p>
        </p:txBody>
      </p:sp>
      <p:sp>
        <p:nvSpPr>
          <p:cNvPr id="16" name="مربع نص 15">
            <a:extLst>
              <a:ext uri="{FF2B5EF4-FFF2-40B4-BE49-F238E27FC236}">
                <a16:creationId xmlns:a16="http://schemas.microsoft.com/office/drawing/2014/main" id="{8087EAAF-D715-4FF1-AD8C-7C7B41A0ADAB}"/>
              </a:ext>
            </a:extLst>
          </p:cNvPr>
          <p:cNvSpPr txBox="1"/>
          <p:nvPr/>
        </p:nvSpPr>
        <p:spPr>
          <a:xfrm>
            <a:off x="1526911" y="3233282"/>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جرد الأصول المتداولة</a:t>
            </a:r>
            <a:endParaRPr lang="ar-EG" dirty="0"/>
          </a:p>
        </p:txBody>
      </p:sp>
      <p:sp>
        <p:nvSpPr>
          <p:cNvPr id="2" name="مربع نص 1">
            <a:extLst>
              <a:ext uri="{FF2B5EF4-FFF2-40B4-BE49-F238E27FC236}">
                <a16:creationId xmlns:a16="http://schemas.microsoft.com/office/drawing/2014/main" id="{008B6D31-7DC4-3BDD-3310-47EEAB4D4649}"/>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29755455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991C6C12-4045-4BC5-8794-FE12D3C2F962}"/>
              </a:ext>
            </a:extLst>
          </p:cNvPr>
          <p:cNvSpPr txBox="1"/>
          <p:nvPr/>
        </p:nvSpPr>
        <p:spPr>
          <a:xfrm>
            <a:off x="3018367" y="460986"/>
            <a:ext cx="6155266" cy="555986"/>
          </a:xfrm>
          <a:prstGeom prst="rect">
            <a:avLst/>
          </a:prstGeom>
          <a:noFill/>
        </p:spPr>
        <p:txBody>
          <a:bodyPr wrap="square">
            <a:spAutoFit/>
          </a:bodyPr>
          <a:lstStyle/>
          <a:p>
            <a:pPr algn="ctr" rtl="1">
              <a:lnSpc>
                <a:spcPct val="115000"/>
              </a:lnSpc>
              <a:spcAft>
                <a:spcPts val="500"/>
              </a:spcAft>
            </a:pPr>
            <a:r>
              <a:rPr lang="ar-SA" sz="2800" b="1" dirty="0">
                <a:effectLst/>
                <a:latin typeface="Calibri" panose="020F0502020204030204" pitchFamily="34" charset="0"/>
                <a:ea typeface="Calibri" panose="020F0502020204030204" pitchFamily="34" charset="0"/>
                <a:cs typeface="Arial" panose="020B0604020202020204" pitchFamily="34" charset="0"/>
              </a:rPr>
              <a:t>تصميم وتخطيط المخزون</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مجموعة 6">
            <a:extLst>
              <a:ext uri="{FF2B5EF4-FFF2-40B4-BE49-F238E27FC236}">
                <a16:creationId xmlns:a16="http://schemas.microsoft.com/office/drawing/2014/main" id="{2A474D69-E808-46A5-B9C6-342A7AE9488D}"/>
              </a:ext>
            </a:extLst>
          </p:cNvPr>
          <p:cNvGrpSpPr/>
          <p:nvPr/>
        </p:nvGrpSpPr>
        <p:grpSpPr>
          <a:xfrm>
            <a:off x="4674658" y="2362200"/>
            <a:ext cx="2842683" cy="2308225"/>
            <a:chOff x="1111250" y="947737"/>
            <a:chExt cx="5332412" cy="4789488"/>
          </a:xfrm>
        </p:grpSpPr>
        <p:grpSp>
          <p:nvGrpSpPr>
            <p:cNvPr id="8" name="Группа 2">
              <a:extLst>
                <a:ext uri="{FF2B5EF4-FFF2-40B4-BE49-F238E27FC236}">
                  <a16:creationId xmlns:a16="http://schemas.microsoft.com/office/drawing/2014/main" id="{27148B95-1516-4A08-AE4E-BD61ED4D9BF0}"/>
                </a:ext>
              </a:extLst>
            </p:cNvPr>
            <p:cNvGrpSpPr/>
            <p:nvPr/>
          </p:nvGrpSpPr>
          <p:grpSpPr>
            <a:xfrm>
              <a:off x="2640012" y="3419475"/>
              <a:ext cx="3803650" cy="2317750"/>
              <a:chOff x="2640012" y="3419475"/>
              <a:chExt cx="3803650" cy="2317750"/>
            </a:xfrm>
          </p:grpSpPr>
          <p:sp>
            <p:nvSpPr>
              <p:cNvPr id="15" name="Google Shape;380;p22">
                <a:extLst>
                  <a:ext uri="{FF2B5EF4-FFF2-40B4-BE49-F238E27FC236}">
                    <a16:creationId xmlns:a16="http://schemas.microsoft.com/office/drawing/2014/main" id="{0E70141E-17BC-4FA1-AF36-B3A4FD7D54D3}"/>
                  </a:ext>
                </a:extLst>
              </p:cNvPr>
              <p:cNvSpPr/>
              <p:nvPr/>
            </p:nvSpPr>
            <p:spPr>
              <a:xfrm>
                <a:off x="2640012" y="3419475"/>
                <a:ext cx="3803650" cy="2317750"/>
              </a:xfrm>
              <a:custGeom>
                <a:avLst/>
                <a:gdLst/>
                <a:ahLst/>
                <a:cxnLst/>
                <a:rect l="l" t="t" r="r" b="b"/>
                <a:pathLst>
                  <a:path w="958" h="583" extrusionOk="0">
                    <a:moveTo>
                      <a:pt x="885" y="181"/>
                    </a:moveTo>
                    <a:cubicBezTo>
                      <a:pt x="781" y="0"/>
                      <a:pt x="781" y="0"/>
                      <a:pt x="781" y="0"/>
                    </a:cubicBezTo>
                    <a:cubicBezTo>
                      <a:pt x="785" y="47"/>
                      <a:pt x="781" y="102"/>
                      <a:pt x="752" y="152"/>
                    </a:cubicBezTo>
                    <a:cubicBezTo>
                      <a:pt x="693" y="255"/>
                      <a:pt x="567" y="258"/>
                      <a:pt x="553" y="258"/>
                    </a:cubicBezTo>
                    <a:cubicBezTo>
                      <a:pt x="553" y="258"/>
                      <a:pt x="553" y="258"/>
                      <a:pt x="553" y="258"/>
                    </a:cubicBezTo>
                    <a:cubicBezTo>
                      <a:pt x="517" y="258"/>
                      <a:pt x="517" y="258"/>
                      <a:pt x="517" y="258"/>
                    </a:cubicBezTo>
                    <a:cubicBezTo>
                      <a:pt x="65" y="258"/>
                      <a:pt x="65" y="258"/>
                      <a:pt x="65" y="258"/>
                    </a:cubicBezTo>
                    <a:cubicBezTo>
                      <a:pt x="51" y="281"/>
                      <a:pt x="51" y="281"/>
                      <a:pt x="51" y="281"/>
                    </a:cubicBezTo>
                    <a:cubicBezTo>
                      <a:pt x="49" y="285"/>
                      <a:pt x="0" y="369"/>
                      <a:pt x="48" y="462"/>
                    </a:cubicBezTo>
                    <a:cubicBezTo>
                      <a:pt x="105" y="572"/>
                      <a:pt x="241" y="582"/>
                      <a:pt x="248" y="583"/>
                    </a:cubicBezTo>
                    <a:cubicBezTo>
                      <a:pt x="653" y="583"/>
                      <a:pt x="653" y="583"/>
                      <a:pt x="653" y="583"/>
                    </a:cubicBezTo>
                    <a:cubicBezTo>
                      <a:pt x="778" y="583"/>
                      <a:pt x="871" y="541"/>
                      <a:pt x="914" y="466"/>
                    </a:cubicBezTo>
                    <a:cubicBezTo>
                      <a:pt x="958" y="390"/>
                      <a:pt x="947" y="289"/>
                      <a:pt x="885" y="181"/>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6" name="Google Shape;382;p22">
                <a:extLst>
                  <a:ext uri="{FF2B5EF4-FFF2-40B4-BE49-F238E27FC236}">
                    <a16:creationId xmlns:a16="http://schemas.microsoft.com/office/drawing/2014/main" id="{F830F0DE-2504-45F2-8569-D3B40C983A72}"/>
                  </a:ext>
                </a:extLst>
              </p:cNvPr>
              <p:cNvSpPr/>
              <p:nvPr/>
            </p:nvSpPr>
            <p:spPr>
              <a:xfrm>
                <a:off x="3917950" y="4748212"/>
                <a:ext cx="1393825" cy="706437"/>
              </a:xfrm>
              <a:custGeom>
                <a:avLst/>
                <a:gdLst/>
                <a:ahLst/>
                <a:cxnLst/>
                <a:rect l="l" t="t" r="r" b="b"/>
                <a:pathLst>
                  <a:path w="351" h="178" extrusionOk="0">
                    <a:moveTo>
                      <a:pt x="179" y="178"/>
                    </a:moveTo>
                    <a:cubicBezTo>
                      <a:pt x="159" y="178"/>
                      <a:pt x="142" y="177"/>
                      <a:pt x="125" y="173"/>
                    </a:cubicBezTo>
                    <a:cubicBezTo>
                      <a:pt x="119" y="172"/>
                      <a:pt x="114" y="170"/>
                      <a:pt x="110" y="168"/>
                    </a:cubicBezTo>
                    <a:cubicBezTo>
                      <a:pt x="100" y="163"/>
                      <a:pt x="96" y="156"/>
                      <a:pt x="96" y="152"/>
                    </a:cubicBezTo>
                    <a:cubicBezTo>
                      <a:pt x="95" y="146"/>
                      <a:pt x="97" y="139"/>
                      <a:pt x="102" y="134"/>
                    </a:cubicBezTo>
                    <a:cubicBezTo>
                      <a:pt x="110" y="126"/>
                      <a:pt x="120" y="120"/>
                      <a:pt x="133" y="114"/>
                    </a:cubicBezTo>
                    <a:cubicBezTo>
                      <a:pt x="137" y="112"/>
                      <a:pt x="142" y="110"/>
                      <a:pt x="146" y="109"/>
                    </a:cubicBezTo>
                    <a:cubicBezTo>
                      <a:pt x="149" y="107"/>
                      <a:pt x="149" y="107"/>
                      <a:pt x="149" y="107"/>
                    </a:cubicBezTo>
                    <a:cubicBezTo>
                      <a:pt x="152" y="106"/>
                      <a:pt x="154" y="104"/>
                      <a:pt x="154" y="102"/>
                    </a:cubicBezTo>
                    <a:cubicBezTo>
                      <a:pt x="155" y="100"/>
                      <a:pt x="154" y="97"/>
                      <a:pt x="152" y="95"/>
                    </a:cubicBezTo>
                    <a:cubicBezTo>
                      <a:pt x="138" y="81"/>
                      <a:pt x="131" y="63"/>
                      <a:pt x="132" y="42"/>
                    </a:cubicBezTo>
                    <a:cubicBezTo>
                      <a:pt x="133" y="21"/>
                      <a:pt x="144" y="7"/>
                      <a:pt x="166" y="2"/>
                    </a:cubicBezTo>
                    <a:cubicBezTo>
                      <a:pt x="171" y="1"/>
                      <a:pt x="175" y="0"/>
                      <a:pt x="179" y="0"/>
                    </a:cubicBezTo>
                    <a:cubicBezTo>
                      <a:pt x="184" y="0"/>
                      <a:pt x="188" y="1"/>
                      <a:pt x="192" y="2"/>
                    </a:cubicBezTo>
                    <a:cubicBezTo>
                      <a:pt x="214" y="7"/>
                      <a:pt x="226" y="21"/>
                      <a:pt x="227" y="42"/>
                    </a:cubicBezTo>
                    <a:cubicBezTo>
                      <a:pt x="227" y="63"/>
                      <a:pt x="221" y="81"/>
                      <a:pt x="207" y="95"/>
                    </a:cubicBezTo>
                    <a:cubicBezTo>
                      <a:pt x="205" y="97"/>
                      <a:pt x="204" y="99"/>
                      <a:pt x="204" y="102"/>
                    </a:cubicBezTo>
                    <a:cubicBezTo>
                      <a:pt x="205" y="104"/>
                      <a:pt x="207" y="106"/>
                      <a:pt x="210" y="107"/>
                    </a:cubicBezTo>
                    <a:cubicBezTo>
                      <a:pt x="213" y="109"/>
                      <a:pt x="213" y="109"/>
                      <a:pt x="213" y="109"/>
                    </a:cubicBezTo>
                    <a:cubicBezTo>
                      <a:pt x="217" y="110"/>
                      <a:pt x="221" y="112"/>
                      <a:pt x="225" y="114"/>
                    </a:cubicBezTo>
                    <a:cubicBezTo>
                      <a:pt x="239" y="120"/>
                      <a:pt x="249" y="126"/>
                      <a:pt x="257" y="134"/>
                    </a:cubicBezTo>
                    <a:cubicBezTo>
                      <a:pt x="261" y="139"/>
                      <a:pt x="263" y="146"/>
                      <a:pt x="262" y="152"/>
                    </a:cubicBezTo>
                    <a:cubicBezTo>
                      <a:pt x="261" y="159"/>
                      <a:pt x="256" y="164"/>
                      <a:pt x="249" y="168"/>
                    </a:cubicBezTo>
                    <a:cubicBezTo>
                      <a:pt x="249" y="168"/>
                      <a:pt x="249" y="168"/>
                      <a:pt x="249" y="168"/>
                    </a:cubicBezTo>
                    <a:cubicBezTo>
                      <a:pt x="244" y="170"/>
                      <a:pt x="239" y="172"/>
                      <a:pt x="233" y="173"/>
                    </a:cubicBezTo>
                    <a:cubicBezTo>
                      <a:pt x="217" y="177"/>
                      <a:pt x="200" y="178"/>
                      <a:pt x="179" y="178"/>
                    </a:cubicBezTo>
                    <a:close/>
                    <a:moveTo>
                      <a:pt x="179" y="10"/>
                    </a:moveTo>
                    <a:cubicBezTo>
                      <a:pt x="176" y="10"/>
                      <a:pt x="172" y="10"/>
                      <a:pt x="169" y="11"/>
                    </a:cubicBezTo>
                    <a:cubicBezTo>
                      <a:pt x="151" y="16"/>
                      <a:pt x="142" y="25"/>
                      <a:pt x="142" y="42"/>
                    </a:cubicBezTo>
                    <a:cubicBezTo>
                      <a:pt x="141" y="61"/>
                      <a:pt x="146" y="76"/>
                      <a:pt x="159" y="88"/>
                    </a:cubicBezTo>
                    <a:cubicBezTo>
                      <a:pt x="163" y="93"/>
                      <a:pt x="165" y="98"/>
                      <a:pt x="164" y="104"/>
                    </a:cubicBezTo>
                    <a:cubicBezTo>
                      <a:pt x="163" y="109"/>
                      <a:pt x="158" y="114"/>
                      <a:pt x="152" y="116"/>
                    </a:cubicBezTo>
                    <a:cubicBezTo>
                      <a:pt x="149" y="118"/>
                      <a:pt x="149" y="118"/>
                      <a:pt x="149" y="118"/>
                    </a:cubicBezTo>
                    <a:cubicBezTo>
                      <a:pt x="145" y="119"/>
                      <a:pt x="141" y="121"/>
                      <a:pt x="137" y="122"/>
                    </a:cubicBezTo>
                    <a:cubicBezTo>
                      <a:pt x="125" y="128"/>
                      <a:pt x="116" y="134"/>
                      <a:pt x="109" y="141"/>
                    </a:cubicBezTo>
                    <a:cubicBezTo>
                      <a:pt x="106" y="144"/>
                      <a:pt x="105" y="147"/>
                      <a:pt x="105" y="150"/>
                    </a:cubicBezTo>
                    <a:cubicBezTo>
                      <a:pt x="106" y="154"/>
                      <a:pt x="109" y="157"/>
                      <a:pt x="114" y="159"/>
                    </a:cubicBezTo>
                    <a:cubicBezTo>
                      <a:pt x="118" y="161"/>
                      <a:pt x="122" y="162"/>
                      <a:pt x="127" y="164"/>
                    </a:cubicBezTo>
                    <a:cubicBezTo>
                      <a:pt x="143" y="167"/>
                      <a:pt x="160" y="168"/>
                      <a:pt x="179" y="168"/>
                    </a:cubicBezTo>
                    <a:cubicBezTo>
                      <a:pt x="199" y="168"/>
                      <a:pt x="215" y="167"/>
                      <a:pt x="231" y="164"/>
                    </a:cubicBezTo>
                    <a:cubicBezTo>
                      <a:pt x="236" y="162"/>
                      <a:pt x="241" y="161"/>
                      <a:pt x="245" y="159"/>
                    </a:cubicBezTo>
                    <a:cubicBezTo>
                      <a:pt x="249" y="157"/>
                      <a:pt x="252" y="154"/>
                      <a:pt x="252" y="150"/>
                    </a:cubicBezTo>
                    <a:cubicBezTo>
                      <a:pt x="253" y="147"/>
                      <a:pt x="251" y="143"/>
                      <a:pt x="250" y="141"/>
                    </a:cubicBezTo>
                    <a:cubicBezTo>
                      <a:pt x="243" y="134"/>
                      <a:pt x="234" y="128"/>
                      <a:pt x="221" y="122"/>
                    </a:cubicBezTo>
                    <a:cubicBezTo>
                      <a:pt x="217" y="121"/>
                      <a:pt x="213" y="119"/>
                      <a:pt x="210" y="118"/>
                    </a:cubicBezTo>
                    <a:cubicBezTo>
                      <a:pt x="206" y="116"/>
                      <a:pt x="206" y="116"/>
                      <a:pt x="206" y="116"/>
                    </a:cubicBezTo>
                    <a:cubicBezTo>
                      <a:pt x="200" y="114"/>
                      <a:pt x="196" y="109"/>
                      <a:pt x="195" y="104"/>
                    </a:cubicBezTo>
                    <a:cubicBezTo>
                      <a:pt x="194" y="98"/>
                      <a:pt x="195" y="93"/>
                      <a:pt x="200" y="88"/>
                    </a:cubicBezTo>
                    <a:cubicBezTo>
                      <a:pt x="212" y="76"/>
                      <a:pt x="218" y="61"/>
                      <a:pt x="217" y="42"/>
                    </a:cubicBezTo>
                    <a:cubicBezTo>
                      <a:pt x="216" y="25"/>
                      <a:pt x="208" y="16"/>
                      <a:pt x="190" y="11"/>
                    </a:cubicBezTo>
                    <a:cubicBezTo>
                      <a:pt x="186" y="10"/>
                      <a:pt x="183" y="10"/>
                      <a:pt x="179" y="10"/>
                    </a:cubicBezTo>
                    <a:close/>
                    <a:moveTo>
                      <a:pt x="247" y="163"/>
                    </a:moveTo>
                    <a:cubicBezTo>
                      <a:pt x="247" y="163"/>
                      <a:pt x="247" y="163"/>
                      <a:pt x="247" y="163"/>
                    </a:cubicBezTo>
                    <a:close/>
                    <a:moveTo>
                      <a:pt x="292" y="178"/>
                    </a:moveTo>
                    <a:cubicBezTo>
                      <a:pt x="289" y="178"/>
                      <a:pt x="289" y="178"/>
                      <a:pt x="289" y="178"/>
                    </a:cubicBezTo>
                    <a:cubicBezTo>
                      <a:pt x="279" y="178"/>
                      <a:pt x="276" y="178"/>
                      <a:pt x="266" y="177"/>
                    </a:cubicBezTo>
                    <a:cubicBezTo>
                      <a:pt x="263" y="176"/>
                      <a:pt x="261" y="174"/>
                      <a:pt x="262" y="171"/>
                    </a:cubicBezTo>
                    <a:cubicBezTo>
                      <a:pt x="262" y="169"/>
                      <a:pt x="264" y="167"/>
                      <a:pt x="267" y="167"/>
                    </a:cubicBezTo>
                    <a:cubicBezTo>
                      <a:pt x="277" y="168"/>
                      <a:pt x="279" y="168"/>
                      <a:pt x="289" y="168"/>
                    </a:cubicBezTo>
                    <a:cubicBezTo>
                      <a:pt x="292" y="168"/>
                      <a:pt x="292" y="168"/>
                      <a:pt x="292" y="168"/>
                    </a:cubicBezTo>
                    <a:cubicBezTo>
                      <a:pt x="305" y="168"/>
                      <a:pt x="317" y="168"/>
                      <a:pt x="328" y="165"/>
                    </a:cubicBezTo>
                    <a:cubicBezTo>
                      <a:pt x="331" y="164"/>
                      <a:pt x="334" y="163"/>
                      <a:pt x="337" y="162"/>
                    </a:cubicBezTo>
                    <a:cubicBezTo>
                      <a:pt x="339" y="161"/>
                      <a:pt x="341" y="159"/>
                      <a:pt x="341" y="157"/>
                    </a:cubicBezTo>
                    <a:cubicBezTo>
                      <a:pt x="341" y="155"/>
                      <a:pt x="341" y="153"/>
                      <a:pt x="340" y="152"/>
                    </a:cubicBezTo>
                    <a:cubicBezTo>
                      <a:pt x="335" y="147"/>
                      <a:pt x="329" y="143"/>
                      <a:pt x="320" y="139"/>
                    </a:cubicBezTo>
                    <a:cubicBezTo>
                      <a:pt x="318" y="138"/>
                      <a:pt x="315" y="137"/>
                      <a:pt x="312" y="136"/>
                    </a:cubicBezTo>
                    <a:cubicBezTo>
                      <a:pt x="310" y="135"/>
                      <a:pt x="310" y="135"/>
                      <a:pt x="310" y="135"/>
                    </a:cubicBezTo>
                    <a:cubicBezTo>
                      <a:pt x="305" y="133"/>
                      <a:pt x="302" y="129"/>
                      <a:pt x="301" y="125"/>
                    </a:cubicBezTo>
                    <a:cubicBezTo>
                      <a:pt x="300" y="121"/>
                      <a:pt x="302" y="116"/>
                      <a:pt x="305" y="113"/>
                    </a:cubicBezTo>
                    <a:cubicBezTo>
                      <a:pt x="313" y="105"/>
                      <a:pt x="317" y="95"/>
                      <a:pt x="317" y="82"/>
                    </a:cubicBezTo>
                    <a:cubicBezTo>
                      <a:pt x="316" y="71"/>
                      <a:pt x="310" y="65"/>
                      <a:pt x="299" y="62"/>
                    </a:cubicBezTo>
                    <a:cubicBezTo>
                      <a:pt x="296" y="61"/>
                      <a:pt x="294" y="61"/>
                      <a:pt x="292" y="61"/>
                    </a:cubicBezTo>
                    <a:cubicBezTo>
                      <a:pt x="290" y="61"/>
                      <a:pt x="287" y="61"/>
                      <a:pt x="285" y="62"/>
                    </a:cubicBezTo>
                    <a:cubicBezTo>
                      <a:pt x="273" y="65"/>
                      <a:pt x="267" y="71"/>
                      <a:pt x="267" y="82"/>
                    </a:cubicBezTo>
                    <a:cubicBezTo>
                      <a:pt x="267" y="95"/>
                      <a:pt x="270" y="105"/>
                      <a:pt x="279" y="113"/>
                    </a:cubicBezTo>
                    <a:cubicBezTo>
                      <a:pt x="282" y="117"/>
                      <a:pt x="284" y="121"/>
                      <a:pt x="283" y="126"/>
                    </a:cubicBezTo>
                    <a:cubicBezTo>
                      <a:pt x="282" y="129"/>
                      <a:pt x="279" y="133"/>
                      <a:pt x="275" y="134"/>
                    </a:cubicBezTo>
                    <a:cubicBezTo>
                      <a:pt x="274" y="135"/>
                      <a:pt x="274" y="135"/>
                      <a:pt x="274" y="135"/>
                    </a:cubicBezTo>
                    <a:cubicBezTo>
                      <a:pt x="272" y="135"/>
                      <a:pt x="269" y="134"/>
                      <a:pt x="268" y="132"/>
                    </a:cubicBezTo>
                    <a:cubicBezTo>
                      <a:pt x="267" y="129"/>
                      <a:pt x="268" y="126"/>
                      <a:pt x="271" y="125"/>
                    </a:cubicBezTo>
                    <a:cubicBezTo>
                      <a:pt x="272" y="125"/>
                      <a:pt x="272" y="125"/>
                      <a:pt x="272" y="125"/>
                    </a:cubicBezTo>
                    <a:cubicBezTo>
                      <a:pt x="273" y="125"/>
                      <a:pt x="274" y="124"/>
                      <a:pt x="274" y="124"/>
                    </a:cubicBezTo>
                    <a:cubicBezTo>
                      <a:pt x="274" y="123"/>
                      <a:pt x="273" y="122"/>
                      <a:pt x="272" y="120"/>
                    </a:cubicBezTo>
                    <a:cubicBezTo>
                      <a:pt x="262" y="110"/>
                      <a:pt x="257" y="97"/>
                      <a:pt x="257" y="82"/>
                    </a:cubicBezTo>
                    <a:cubicBezTo>
                      <a:pt x="258" y="71"/>
                      <a:pt x="262" y="58"/>
                      <a:pt x="283" y="53"/>
                    </a:cubicBezTo>
                    <a:cubicBezTo>
                      <a:pt x="286" y="52"/>
                      <a:pt x="289" y="51"/>
                      <a:pt x="292" y="51"/>
                    </a:cubicBezTo>
                    <a:cubicBezTo>
                      <a:pt x="295" y="51"/>
                      <a:pt x="298" y="52"/>
                      <a:pt x="301" y="53"/>
                    </a:cubicBezTo>
                    <a:cubicBezTo>
                      <a:pt x="321" y="58"/>
                      <a:pt x="326" y="71"/>
                      <a:pt x="326" y="82"/>
                    </a:cubicBezTo>
                    <a:cubicBezTo>
                      <a:pt x="327" y="97"/>
                      <a:pt x="322" y="110"/>
                      <a:pt x="312" y="120"/>
                    </a:cubicBezTo>
                    <a:cubicBezTo>
                      <a:pt x="311" y="121"/>
                      <a:pt x="310" y="122"/>
                      <a:pt x="311" y="123"/>
                    </a:cubicBezTo>
                    <a:cubicBezTo>
                      <a:pt x="311" y="124"/>
                      <a:pt x="312" y="125"/>
                      <a:pt x="314" y="126"/>
                    </a:cubicBezTo>
                    <a:cubicBezTo>
                      <a:pt x="316" y="127"/>
                      <a:pt x="316" y="127"/>
                      <a:pt x="316" y="127"/>
                    </a:cubicBezTo>
                    <a:cubicBezTo>
                      <a:pt x="319" y="128"/>
                      <a:pt x="321" y="129"/>
                      <a:pt x="324" y="130"/>
                    </a:cubicBezTo>
                    <a:cubicBezTo>
                      <a:pt x="334" y="135"/>
                      <a:pt x="341" y="139"/>
                      <a:pt x="347" y="145"/>
                    </a:cubicBezTo>
                    <a:cubicBezTo>
                      <a:pt x="350" y="148"/>
                      <a:pt x="351" y="154"/>
                      <a:pt x="351" y="159"/>
                    </a:cubicBezTo>
                    <a:cubicBezTo>
                      <a:pt x="350" y="164"/>
                      <a:pt x="346" y="168"/>
                      <a:pt x="341" y="171"/>
                    </a:cubicBezTo>
                    <a:cubicBezTo>
                      <a:pt x="338" y="172"/>
                      <a:pt x="334" y="174"/>
                      <a:pt x="330" y="174"/>
                    </a:cubicBezTo>
                    <a:cubicBezTo>
                      <a:pt x="318" y="177"/>
                      <a:pt x="306" y="178"/>
                      <a:pt x="292" y="178"/>
                    </a:cubicBezTo>
                    <a:close/>
                    <a:moveTo>
                      <a:pt x="66" y="178"/>
                    </a:moveTo>
                    <a:cubicBezTo>
                      <a:pt x="50" y="178"/>
                      <a:pt x="37" y="177"/>
                      <a:pt x="24" y="174"/>
                    </a:cubicBezTo>
                    <a:cubicBezTo>
                      <a:pt x="20" y="173"/>
                      <a:pt x="16" y="172"/>
                      <a:pt x="12" y="170"/>
                    </a:cubicBezTo>
                    <a:cubicBezTo>
                      <a:pt x="6" y="167"/>
                      <a:pt x="2" y="162"/>
                      <a:pt x="1" y="157"/>
                    </a:cubicBezTo>
                    <a:cubicBezTo>
                      <a:pt x="0" y="152"/>
                      <a:pt x="2" y="147"/>
                      <a:pt x="6" y="142"/>
                    </a:cubicBezTo>
                    <a:cubicBezTo>
                      <a:pt x="12" y="136"/>
                      <a:pt x="20" y="131"/>
                      <a:pt x="30" y="126"/>
                    </a:cubicBezTo>
                    <a:cubicBezTo>
                      <a:pt x="33" y="125"/>
                      <a:pt x="36" y="124"/>
                      <a:pt x="40" y="122"/>
                    </a:cubicBezTo>
                    <a:cubicBezTo>
                      <a:pt x="42" y="121"/>
                      <a:pt x="42" y="121"/>
                      <a:pt x="42" y="121"/>
                    </a:cubicBezTo>
                    <a:cubicBezTo>
                      <a:pt x="44" y="121"/>
                      <a:pt x="45" y="119"/>
                      <a:pt x="46" y="118"/>
                    </a:cubicBezTo>
                    <a:cubicBezTo>
                      <a:pt x="46" y="116"/>
                      <a:pt x="45" y="115"/>
                      <a:pt x="44" y="114"/>
                    </a:cubicBezTo>
                    <a:cubicBezTo>
                      <a:pt x="33" y="103"/>
                      <a:pt x="28" y="89"/>
                      <a:pt x="28" y="72"/>
                    </a:cubicBezTo>
                    <a:cubicBezTo>
                      <a:pt x="29" y="60"/>
                      <a:pt x="34" y="46"/>
                      <a:pt x="56" y="40"/>
                    </a:cubicBezTo>
                    <a:cubicBezTo>
                      <a:pt x="59" y="39"/>
                      <a:pt x="63" y="39"/>
                      <a:pt x="66" y="39"/>
                    </a:cubicBezTo>
                    <a:cubicBezTo>
                      <a:pt x="69" y="39"/>
                      <a:pt x="73" y="39"/>
                      <a:pt x="76" y="40"/>
                    </a:cubicBezTo>
                    <a:cubicBezTo>
                      <a:pt x="98" y="46"/>
                      <a:pt x="103" y="60"/>
                      <a:pt x="104" y="72"/>
                    </a:cubicBezTo>
                    <a:cubicBezTo>
                      <a:pt x="104" y="89"/>
                      <a:pt x="99" y="103"/>
                      <a:pt x="88" y="114"/>
                    </a:cubicBezTo>
                    <a:cubicBezTo>
                      <a:pt x="87" y="115"/>
                      <a:pt x="86" y="116"/>
                      <a:pt x="86" y="118"/>
                    </a:cubicBezTo>
                    <a:cubicBezTo>
                      <a:pt x="87" y="119"/>
                      <a:pt x="88" y="121"/>
                      <a:pt x="90" y="121"/>
                    </a:cubicBezTo>
                    <a:cubicBezTo>
                      <a:pt x="92" y="122"/>
                      <a:pt x="92" y="122"/>
                      <a:pt x="92" y="122"/>
                    </a:cubicBezTo>
                    <a:cubicBezTo>
                      <a:pt x="95" y="123"/>
                      <a:pt x="96" y="126"/>
                      <a:pt x="95" y="129"/>
                    </a:cubicBezTo>
                    <a:cubicBezTo>
                      <a:pt x="94" y="131"/>
                      <a:pt x="91" y="132"/>
                      <a:pt x="89" y="131"/>
                    </a:cubicBezTo>
                    <a:cubicBezTo>
                      <a:pt x="87" y="131"/>
                      <a:pt x="87" y="131"/>
                      <a:pt x="87" y="131"/>
                    </a:cubicBezTo>
                    <a:cubicBezTo>
                      <a:pt x="81" y="128"/>
                      <a:pt x="78" y="125"/>
                      <a:pt x="77" y="120"/>
                    </a:cubicBezTo>
                    <a:cubicBezTo>
                      <a:pt x="76" y="115"/>
                      <a:pt x="77" y="111"/>
                      <a:pt x="81" y="107"/>
                    </a:cubicBezTo>
                    <a:cubicBezTo>
                      <a:pt x="90" y="98"/>
                      <a:pt x="95" y="87"/>
                      <a:pt x="94" y="72"/>
                    </a:cubicBezTo>
                    <a:cubicBezTo>
                      <a:pt x="94" y="60"/>
                      <a:pt x="87" y="53"/>
                      <a:pt x="74" y="50"/>
                    </a:cubicBezTo>
                    <a:cubicBezTo>
                      <a:pt x="71" y="49"/>
                      <a:pt x="69" y="49"/>
                      <a:pt x="66" y="49"/>
                    </a:cubicBezTo>
                    <a:cubicBezTo>
                      <a:pt x="64" y="49"/>
                      <a:pt x="61" y="49"/>
                      <a:pt x="58" y="50"/>
                    </a:cubicBezTo>
                    <a:cubicBezTo>
                      <a:pt x="45" y="53"/>
                      <a:pt x="39" y="60"/>
                      <a:pt x="38" y="72"/>
                    </a:cubicBezTo>
                    <a:cubicBezTo>
                      <a:pt x="38" y="86"/>
                      <a:pt x="42" y="98"/>
                      <a:pt x="51" y="107"/>
                    </a:cubicBezTo>
                    <a:cubicBezTo>
                      <a:pt x="55" y="111"/>
                      <a:pt x="56" y="115"/>
                      <a:pt x="55" y="120"/>
                    </a:cubicBezTo>
                    <a:cubicBezTo>
                      <a:pt x="54" y="125"/>
                      <a:pt x="51" y="128"/>
                      <a:pt x="46" y="131"/>
                    </a:cubicBezTo>
                    <a:cubicBezTo>
                      <a:pt x="43" y="131"/>
                      <a:pt x="43" y="131"/>
                      <a:pt x="43" y="131"/>
                    </a:cubicBezTo>
                    <a:cubicBezTo>
                      <a:pt x="40" y="133"/>
                      <a:pt x="37" y="134"/>
                      <a:pt x="34" y="135"/>
                    </a:cubicBezTo>
                    <a:cubicBezTo>
                      <a:pt x="25" y="140"/>
                      <a:pt x="18" y="144"/>
                      <a:pt x="13" y="149"/>
                    </a:cubicBezTo>
                    <a:cubicBezTo>
                      <a:pt x="11" y="151"/>
                      <a:pt x="10" y="153"/>
                      <a:pt x="10" y="155"/>
                    </a:cubicBezTo>
                    <a:cubicBezTo>
                      <a:pt x="11" y="157"/>
                      <a:pt x="13" y="160"/>
                      <a:pt x="16" y="161"/>
                    </a:cubicBezTo>
                    <a:cubicBezTo>
                      <a:pt x="19" y="163"/>
                      <a:pt x="23" y="164"/>
                      <a:pt x="26" y="165"/>
                    </a:cubicBezTo>
                    <a:cubicBezTo>
                      <a:pt x="38" y="168"/>
                      <a:pt x="51" y="168"/>
                      <a:pt x="66" y="168"/>
                    </a:cubicBezTo>
                    <a:cubicBezTo>
                      <a:pt x="75" y="168"/>
                      <a:pt x="83" y="168"/>
                      <a:pt x="90" y="167"/>
                    </a:cubicBezTo>
                    <a:cubicBezTo>
                      <a:pt x="92" y="167"/>
                      <a:pt x="95" y="169"/>
                      <a:pt x="95" y="172"/>
                    </a:cubicBezTo>
                    <a:cubicBezTo>
                      <a:pt x="95" y="174"/>
                      <a:pt x="93" y="177"/>
                      <a:pt x="91" y="177"/>
                    </a:cubicBezTo>
                    <a:cubicBezTo>
                      <a:pt x="83" y="178"/>
                      <a:pt x="76" y="178"/>
                      <a:pt x="66" y="17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9" name="Группа 3">
              <a:extLst>
                <a:ext uri="{FF2B5EF4-FFF2-40B4-BE49-F238E27FC236}">
                  <a16:creationId xmlns:a16="http://schemas.microsoft.com/office/drawing/2014/main" id="{0C7B2F56-4736-4164-B1CF-9D37FC473752}"/>
                </a:ext>
              </a:extLst>
            </p:cNvPr>
            <p:cNvGrpSpPr/>
            <p:nvPr/>
          </p:nvGrpSpPr>
          <p:grpSpPr>
            <a:xfrm>
              <a:off x="1111250" y="2290762"/>
              <a:ext cx="2597150" cy="3446462"/>
              <a:chOff x="1111250" y="2290762"/>
              <a:chExt cx="2597150" cy="3446462"/>
            </a:xfrm>
          </p:grpSpPr>
          <p:sp>
            <p:nvSpPr>
              <p:cNvPr id="13" name="Google Shape;379;p22">
                <a:extLst>
                  <a:ext uri="{FF2B5EF4-FFF2-40B4-BE49-F238E27FC236}">
                    <a16:creationId xmlns:a16="http://schemas.microsoft.com/office/drawing/2014/main" id="{ADC3E275-504D-4008-951E-78C796225D42}"/>
                  </a:ext>
                </a:extLst>
              </p:cNvPr>
              <p:cNvSpPr/>
              <p:nvPr/>
            </p:nvSpPr>
            <p:spPr>
              <a:xfrm>
                <a:off x="1111250" y="2290762"/>
                <a:ext cx="2597150" cy="3446462"/>
              </a:xfrm>
              <a:custGeom>
                <a:avLst/>
                <a:gdLst/>
                <a:ahLst/>
                <a:cxnLst/>
                <a:rect l="l" t="t" r="r" b="b"/>
                <a:pathLst>
                  <a:path w="654" h="867" extrusionOk="0">
                    <a:moveTo>
                      <a:pt x="73" y="465"/>
                    </a:moveTo>
                    <a:cubicBezTo>
                      <a:pt x="10" y="573"/>
                      <a:pt x="0" y="674"/>
                      <a:pt x="44" y="750"/>
                    </a:cubicBezTo>
                    <a:cubicBezTo>
                      <a:pt x="87" y="825"/>
                      <a:pt x="180" y="867"/>
                      <a:pt x="305" y="867"/>
                    </a:cubicBezTo>
                    <a:cubicBezTo>
                      <a:pt x="520" y="867"/>
                      <a:pt x="520" y="867"/>
                      <a:pt x="520" y="867"/>
                    </a:cubicBezTo>
                    <a:cubicBezTo>
                      <a:pt x="478" y="847"/>
                      <a:pt x="434" y="814"/>
                      <a:pt x="406" y="760"/>
                    </a:cubicBezTo>
                    <a:cubicBezTo>
                      <a:pt x="351" y="651"/>
                      <a:pt x="408" y="554"/>
                      <a:pt x="410" y="550"/>
                    </a:cubicBezTo>
                    <a:cubicBezTo>
                      <a:pt x="428" y="519"/>
                      <a:pt x="428" y="519"/>
                      <a:pt x="428" y="519"/>
                    </a:cubicBezTo>
                    <a:cubicBezTo>
                      <a:pt x="654" y="128"/>
                      <a:pt x="654" y="128"/>
                      <a:pt x="654" y="128"/>
                    </a:cubicBezTo>
                    <a:cubicBezTo>
                      <a:pt x="642" y="106"/>
                      <a:pt x="642" y="106"/>
                      <a:pt x="642" y="106"/>
                    </a:cubicBezTo>
                    <a:cubicBezTo>
                      <a:pt x="636" y="98"/>
                      <a:pt x="563" y="0"/>
                      <a:pt x="461" y="0"/>
                    </a:cubicBezTo>
                    <a:cubicBezTo>
                      <a:pt x="359" y="0"/>
                      <a:pt x="307" y="63"/>
                      <a:pt x="289" y="91"/>
                    </a:cubicBezTo>
                    <a:lnTo>
                      <a:pt x="73" y="465"/>
                    </a:ln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4" name="Google Shape;383;p22">
                <a:extLst>
                  <a:ext uri="{FF2B5EF4-FFF2-40B4-BE49-F238E27FC236}">
                    <a16:creationId xmlns:a16="http://schemas.microsoft.com/office/drawing/2014/main" id="{9192F14B-2897-409B-AB57-3A1169A7ECD6}"/>
                  </a:ext>
                </a:extLst>
              </p:cNvPr>
              <p:cNvSpPr/>
              <p:nvPr/>
            </p:nvSpPr>
            <p:spPr>
              <a:xfrm>
                <a:off x="1897062" y="3490912"/>
                <a:ext cx="833437" cy="723900"/>
              </a:xfrm>
              <a:custGeom>
                <a:avLst/>
                <a:gdLst/>
                <a:ahLst/>
                <a:cxnLst/>
                <a:rect l="l" t="t" r="r" b="b"/>
                <a:pathLst>
                  <a:path w="210" h="182" extrusionOk="0">
                    <a:moveTo>
                      <a:pt x="186" y="182"/>
                    </a:moveTo>
                    <a:cubicBezTo>
                      <a:pt x="24" y="182"/>
                      <a:pt x="24" y="182"/>
                      <a:pt x="24" y="182"/>
                    </a:cubicBezTo>
                    <a:cubicBezTo>
                      <a:pt x="11" y="182"/>
                      <a:pt x="0" y="172"/>
                      <a:pt x="0" y="158"/>
                    </a:cubicBezTo>
                    <a:cubicBezTo>
                      <a:pt x="0" y="118"/>
                      <a:pt x="0" y="118"/>
                      <a:pt x="0" y="118"/>
                    </a:cubicBezTo>
                    <a:cubicBezTo>
                      <a:pt x="0" y="115"/>
                      <a:pt x="2" y="113"/>
                      <a:pt x="5" y="113"/>
                    </a:cubicBezTo>
                    <a:cubicBezTo>
                      <a:pt x="7" y="113"/>
                      <a:pt x="9" y="115"/>
                      <a:pt x="9" y="118"/>
                    </a:cubicBezTo>
                    <a:cubicBezTo>
                      <a:pt x="9" y="158"/>
                      <a:pt x="9" y="158"/>
                      <a:pt x="9" y="158"/>
                    </a:cubicBezTo>
                    <a:cubicBezTo>
                      <a:pt x="9" y="166"/>
                      <a:pt x="16" y="173"/>
                      <a:pt x="24" y="173"/>
                    </a:cubicBezTo>
                    <a:cubicBezTo>
                      <a:pt x="186" y="173"/>
                      <a:pt x="186" y="173"/>
                      <a:pt x="186" y="173"/>
                    </a:cubicBezTo>
                    <a:cubicBezTo>
                      <a:pt x="194" y="173"/>
                      <a:pt x="201" y="166"/>
                      <a:pt x="201" y="158"/>
                    </a:cubicBezTo>
                    <a:cubicBezTo>
                      <a:pt x="201" y="119"/>
                      <a:pt x="201" y="119"/>
                      <a:pt x="201" y="119"/>
                    </a:cubicBezTo>
                    <a:cubicBezTo>
                      <a:pt x="201" y="116"/>
                      <a:pt x="203" y="114"/>
                      <a:pt x="206" y="114"/>
                    </a:cubicBezTo>
                    <a:cubicBezTo>
                      <a:pt x="208" y="114"/>
                      <a:pt x="210" y="116"/>
                      <a:pt x="210" y="119"/>
                    </a:cubicBezTo>
                    <a:cubicBezTo>
                      <a:pt x="210" y="158"/>
                      <a:pt x="210" y="158"/>
                      <a:pt x="210" y="158"/>
                    </a:cubicBezTo>
                    <a:cubicBezTo>
                      <a:pt x="210" y="172"/>
                      <a:pt x="199" y="182"/>
                      <a:pt x="186" y="182"/>
                    </a:cubicBezTo>
                    <a:close/>
                    <a:moveTo>
                      <a:pt x="114" y="130"/>
                    </a:moveTo>
                    <a:cubicBezTo>
                      <a:pt x="97" y="130"/>
                      <a:pt x="97" y="130"/>
                      <a:pt x="97" y="130"/>
                    </a:cubicBezTo>
                    <a:cubicBezTo>
                      <a:pt x="90" y="130"/>
                      <a:pt x="85" y="125"/>
                      <a:pt x="85" y="117"/>
                    </a:cubicBezTo>
                    <a:cubicBezTo>
                      <a:pt x="85" y="97"/>
                      <a:pt x="85" y="97"/>
                      <a:pt x="85" y="97"/>
                    </a:cubicBezTo>
                    <a:cubicBezTo>
                      <a:pt x="85" y="90"/>
                      <a:pt x="90" y="84"/>
                      <a:pt x="97" y="84"/>
                    </a:cubicBezTo>
                    <a:cubicBezTo>
                      <a:pt x="114" y="84"/>
                      <a:pt x="114" y="84"/>
                      <a:pt x="114" y="84"/>
                    </a:cubicBezTo>
                    <a:cubicBezTo>
                      <a:pt x="120" y="84"/>
                      <a:pt x="126" y="90"/>
                      <a:pt x="126" y="97"/>
                    </a:cubicBezTo>
                    <a:cubicBezTo>
                      <a:pt x="126" y="117"/>
                      <a:pt x="126" y="117"/>
                      <a:pt x="126" y="117"/>
                    </a:cubicBezTo>
                    <a:cubicBezTo>
                      <a:pt x="126" y="125"/>
                      <a:pt x="120" y="130"/>
                      <a:pt x="114" y="130"/>
                    </a:cubicBezTo>
                    <a:close/>
                    <a:moveTo>
                      <a:pt x="97" y="93"/>
                    </a:moveTo>
                    <a:cubicBezTo>
                      <a:pt x="96" y="93"/>
                      <a:pt x="94" y="95"/>
                      <a:pt x="94" y="97"/>
                    </a:cubicBezTo>
                    <a:cubicBezTo>
                      <a:pt x="94" y="117"/>
                      <a:pt x="94" y="117"/>
                      <a:pt x="94" y="117"/>
                    </a:cubicBezTo>
                    <a:cubicBezTo>
                      <a:pt x="94" y="120"/>
                      <a:pt x="96" y="121"/>
                      <a:pt x="97" y="121"/>
                    </a:cubicBezTo>
                    <a:cubicBezTo>
                      <a:pt x="114" y="121"/>
                      <a:pt x="114" y="121"/>
                      <a:pt x="114" y="121"/>
                    </a:cubicBezTo>
                    <a:cubicBezTo>
                      <a:pt x="115" y="121"/>
                      <a:pt x="117" y="120"/>
                      <a:pt x="117" y="117"/>
                    </a:cubicBezTo>
                    <a:cubicBezTo>
                      <a:pt x="117" y="97"/>
                      <a:pt x="117" y="97"/>
                      <a:pt x="117" y="97"/>
                    </a:cubicBezTo>
                    <a:cubicBezTo>
                      <a:pt x="117" y="95"/>
                      <a:pt x="115" y="93"/>
                      <a:pt x="114" y="93"/>
                    </a:cubicBezTo>
                    <a:lnTo>
                      <a:pt x="97" y="93"/>
                    </a:lnTo>
                    <a:close/>
                    <a:moveTo>
                      <a:pt x="186" y="112"/>
                    </a:moveTo>
                    <a:cubicBezTo>
                      <a:pt x="139" y="112"/>
                      <a:pt x="139" y="112"/>
                      <a:pt x="139" y="112"/>
                    </a:cubicBezTo>
                    <a:cubicBezTo>
                      <a:pt x="136" y="112"/>
                      <a:pt x="134" y="110"/>
                      <a:pt x="134" y="107"/>
                    </a:cubicBezTo>
                    <a:cubicBezTo>
                      <a:pt x="134" y="105"/>
                      <a:pt x="136" y="103"/>
                      <a:pt x="139" y="103"/>
                    </a:cubicBezTo>
                    <a:cubicBezTo>
                      <a:pt x="186" y="103"/>
                      <a:pt x="186" y="103"/>
                      <a:pt x="186" y="103"/>
                    </a:cubicBezTo>
                    <a:cubicBezTo>
                      <a:pt x="194" y="103"/>
                      <a:pt x="201" y="96"/>
                      <a:pt x="201" y="88"/>
                    </a:cubicBezTo>
                    <a:cubicBezTo>
                      <a:pt x="201" y="56"/>
                      <a:pt x="201" y="56"/>
                      <a:pt x="201" y="56"/>
                    </a:cubicBezTo>
                    <a:cubicBezTo>
                      <a:pt x="201" y="48"/>
                      <a:pt x="194" y="41"/>
                      <a:pt x="186" y="41"/>
                    </a:cubicBezTo>
                    <a:cubicBezTo>
                      <a:pt x="24" y="41"/>
                      <a:pt x="24" y="41"/>
                      <a:pt x="24" y="41"/>
                    </a:cubicBezTo>
                    <a:cubicBezTo>
                      <a:pt x="16" y="41"/>
                      <a:pt x="9" y="48"/>
                      <a:pt x="9" y="56"/>
                    </a:cubicBezTo>
                    <a:cubicBezTo>
                      <a:pt x="9" y="88"/>
                      <a:pt x="9" y="88"/>
                      <a:pt x="9" y="88"/>
                    </a:cubicBezTo>
                    <a:cubicBezTo>
                      <a:pt x="9" y="96"/>
                      <a:pt x="16" y="103"/>
                      <a:pt x="24" y="103"/>
                    </a:cubicBezTo>
                    <a:cubicBezTo>
                      <a:pt x="72" y="103"/>
                      <a:pt x="72" y="103"/>
                      <a:pt x="72" y="103"/>
                    </a:cubicBezTo>
                    <a:cubicBezTo>
                      <a:pt x="75" y="103"/>
                      <a:pt x="77" y="105"/>
                      <a:pt x="77" y="107"/>
                    </a:cubicBezTo>
                    <a:cubicBezTo>
                      <a:pt x="77" y="110"/>
                      <a:pt x="75" y="112"/>
                      <a:pt x="72" y="112"/>
                    </a:cubicBezTo>
                    <a:cubicBezTo>
                      <a:pt x="24" y="112"/>
                      <a:pt x="24" y="112"/>
                      <a:pt x="24" y="112"/>
                    </a:cubicBezTo>
                    <a:cubicBezTo>
                      <a:pt x="11" y="112"/>
                      <a:pt x="0" y="101"/>
                      <a:pt x="0" y="88"/>
                    </a:cubicBezTo>
                    <a:cubicBezTo>
                      <a:pt x="0" y="56"/>
                      <a:pt x="0" y="56"/>
                      <a:pt x="0" y="56"/>
                    </a:cubicBezTo>
                    <a:cubicBezTo>
                      <a:pt x="0" y="43"/>
                      <a:pt x="11" y="32"/>
                      <a:pt x="24" y="32"/>
                    </a:cubicBezTo>
                    <a:cubicBezTo>
                      <a:pt x="186" y="32"/>
                      <a:pt x="186" y="32"/>
                      <a:pt x="186" y="32"/>
                    </a:cubicBezTo>
                    <a:cubicBezTo>
                      <a:pt x="199" y="32"/>
                      <a:pt x="210" y="43"/>
                      <a:pt x="210" y="56"/>
                    </a:cubicBezTo>
                    <a:cubicBezTo>
                      <a:pt x="210" y="91"/>
                      <a:pt x="210" y="91"/>
                      <a:pt x="210" y="91"/>
                    </a:cubicBezTo>
                    <a:cubicBezTo>
                      <a:pt x="210" y="92"/>
                      <a:pt x="210" y="93"/>
                      <a:pt x="210" y="93"/>
                    </a:cubicBezTo>
                    <a:cubicBezTo>
                      <a:pt x="207" y="104"/>
                      <a:pt x="197" y="112"/>
                      <a:pt x="186" y="112"/>
                    </a:cubicBezTo>
                    <a:close/>
                    <a:moveTo>
                      <a:pt x="140" y="24"/>
                    </a:moveTo>
                    <a:cubicBezTo>
                      <a:pt x="138" y="24"/>
                      <a:pt x="136" y="22"/>
                      <a:pt x="136" y="20"/>
                    </a:cubicBezTo>
                    <a:cubicBezTo>
                      <a:pt x="136" y="14"/>
                      <a:pt x="130" y="9"/>
                      <a:pt x="123" y="9"/>
                    </a:cubicBezTo>
                    <a:cubicBezTo>
                      <a:pt x="88" y="9"/>
                      <a:pt x="88" y="9"/>
                      <a:pt x="88" y="9"/>
                    </a:cubicBezTo>
                    <a:cubicBezTo>
                      <a:pt x="81" y="9"/>
                      <a:pt x="75" y="14"/>
                      <a:pt x="75" y="20"/>
                    </a:cubicBezTo>
                    <a:cubicBezTo>
                      <a:pt x="75" y="22"/>
                      <a:pt x="73" y="24"/>
                      <a:pt x="70" y="24"/>
                    </a:cubicBezTo>
                    <a:cubicBezTo>
                      <a:pt x="68" y="24"/>
                      <a:pt x="66" y="22"/>
                      <a:pt x="66" y="20"/>
                    </a:cubicBezTo>
                    <a:cubicBezTo>
                      <a:pt x="66" y="9"/>
                      <a:pt x="76" y="0"/>
                      <a:pt x="88" y="0"/>
                    </a:cubicBezTo>
                    <a:cubicBezTo>
                      <a:pt x="123" y="0"/>
                      <a:pt x="123" y="0"/>
                      <a:pt x="123" y="0"/>
                    </a:cubicBezTo>
                    <a:cubicBezTo>
                      <a:pt x="135" y="0"/>
                      <a:pt x="145" y="9"/>
                      <a:pt x="145" y="20"/>
                    </a:cubicBezTo>
                    <a:cubicBezTo>
                      <a:pt x="145" y="22"/>
                      <a:pt x="143" y="24"/>
                      <a:pt x="140" y="2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10" name="Группа 1">
              <a:extLst>
                <a:ext uri="{FF2B5EF4-FFF2-40B4-BE49-F238E27FC236}">
                  <a16:creationId xmlns:a16="http://schemas.microsoft.com/office/drawing/2014/main" id="{E03E10D7-E8C0-4AA7-AAA7-C0BB8751EE6A}"/>
                </a:ext>
              </a:extLst>
            </p:cNvPr>
            <p:cNvGrpSpPr/>
            <p:nvPr/>
          </p:nvGrpSpPr>
          <p:grpSpPr>
            <a:xfrm>
              <a:off x="2460625" y="947737"/>
              <a:ext cx="3284537" cy="3378200"/>
              <a:chOff x="2460625" y="947737"/>
              <a:chExt cx="3284537" cy="3378200"/>
            </a:xfrm>
          </p:grpSpPr>
          <p:sp>
            <p:nvSpPr>
              <p:cNvPr id="11" name="Google Shape;381;p22">
                <a:extLst>
                  <a:ext uri="{FF2B5EF4-FFF2-40B4-BE49-F238E27FC236}">
                    <a16:creationId xmlns:a16="http://schemas.microsoft.com/office/drawing/2014/main" id="{A940B71B-1E45-457B-90ED-F719A3F3EB94}"/>
                  </a:ext>
                </a:extLst>
              </p:cNvPr>
              <p:cNvSpPr/>
              <p:nvPr/>
            </p:nvSpPr>
            <p:spPr>
              <a:xfrm>
                <a:off x="2460625" y="947737"/>
                <a:ext cx="3284537" cy="3378200"/>
              </a:xfrm>
              <a:custGeom>
                <a:avLst/>
                <a:gdLst/>
                <a:ahLst/>
                <a:cxnLst/>
                <a:rect l="l" t="t" r="r" b="b"/>
                <a:pathLst>
                  <a:path w="827" h="850" extrusionOk="0">
                    <a:moveTo>
                      <a:pt x="563" y="168"/>
                    </a:moveTo>
                    <a:cubicBezTo>
                      <a:pt x="501" y="60"/>
                      <a:pt x="419" y="0"/>
                      <a:pt x="331" y="0"/>
                    </a:cubicBezTo>
                    <a:cubicBezTo>
                      <a:pt x="244" y="0"/>
                      <a:pt x="162" y="60"/>
                      <a:pt x="100" y="168"/>
                    </a:cubicBezTo>
                    <a:cubicBezTo>
                      <a:pt x="0" y="339"/>
                      <a:pt x="0" y="339"/>
                      <a:pt x="0" y="339"/>
                    </a:cubicBezTo>
                    <a:cubicBezTo>
                      <a:pt x="31" y="321"/>
                      <a:pt x="71" y="308"/>
                      <a:pt x="121" y="308"/>
                    </a:cubicBezTo>
                    <a:cubicBezTo>
                      <a:pt x="243" y="308"/>
                      <a:pt x="323" y="422"/>
                      <a:pt x="326" y="427"/>
                    </a:cubicBezTo>
                    <a:cubicBezTo>
                      <a:pt x="327" y="428"/>
                      <a:pt x="327" y="428"/>
                      <a:pt x="327" y="428"/>
                    </a:cubicBezTo>
                    <a:cubicBezTo>
                      <a:pt x="340" y="450"/>
                      <a:pt x="340" y="450"/>
                      <a:pt x="340" y="450"/>
                    </a:cubicBezTo>
                    <a:cubicBezTo>
                      <a:pt x="344" y="458"/>
                      <a:pt x="344" y="458"/>
                      <a:pt x="344" y="458"/>
                    </a:cubicBezTo>
                    <a:cubicBezTo>
                      <a:pt x="570" y="850"/>
                      <a:pt x="570" y="850"/>
                      <a:pt x="570" y="850"/>
                    </a:cubicBezTo>
                    <a:cubicBezTo>
                      <a:pt x="598" y="850"/>
                      <a:pt x="598" y="850"/>
                      <a:pt x="598" y="850"/>
                    </a:cubicBezTo>
                    <a:cubicBezTo>
                      <a:pt x="598" y="850"/>
                      <a:pt x="598" y="850"/>
                      <a:pt x="598" y="850"/>
                    </a:cubicBezTo>
                    <a:cubicBezTo>
                      <a:pt x="603" y="850"/>
                      <a:pt x="720" y="849"/>
                      <a:pt x="771" y="759"/>
                    </a:cubicBezTo>
                    <a:cubicBezTo>
                      <a:pt x="827" y="662"/>
                      <a:pt x="777" y="540"/>
                      <a:pt x="773" y="530"/>
                    </a:cubicBezTo>
                    <a:lnTo>
                      <a:pt x="563" y="168"/>
                    </a:ln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2" name="Google Shape;384;p22">
                <a:extLst>
                  <a:ext uri="{FF2B5EF4-FFF2-40B4-BE49-F238E27FC236}">
                    <a16:creationId xmlns:a16="http://schemas.microsoft.com/office/drawing/2014/main" id="{70A112D3-3779-42F9-A5D0-96FAAD7ED88F}"/>
                  </a:ext>
                </a:extLst>
              </p:cNvPr>
              <p:cNvSpPr/>
              <p:nvPr/>
            </p:nvSpPr>
            <p:spPr>
              <a:xfrm>
                <a:off x="4049712" y="2100262"/>
                <a:ext cx="846137" cy="989012"/>
              </a:xfrm>
              <a:custGeom>
                <a:avLst/>
                <a:gdLst/>
                <a:ahLst/>
                <a:cxnLst/>
                <a:rect l="l" t="t" r="r" b="b"/>
                <a:pathLst>
                  <a:path w="213" h="249" extrusionOk="0">
                    <a:moveTo>
                      <a:pt x="122" y="249"/>
                    </a:moveTo>
                    <a:cubicBezTo>
                      <a:pt x="88" y="249"/>
                      <a:pt x="88" y="249"/>
                      <a:pt x="88" y="249"/>
                    </a:cubicBezTo>
                    <a:cubicBezTo>
                      <a:pt x="85" y="249"/>
                      <a:pt x="83" y="247"/>
                      <a:pt x="83" y="244"/>
                    </a:cubicBezTo>
                    <a:cubicBezTo>
                      <a:pt x="83" y="241"/>
                      <a:pt x="85" y="239"/>
                      <a:pt x="88" y="239"/>
                    </a:cubicBezTo>
                    <a:cubicBezTo>
                      <a:pt x="122" y="239"/>
                      <a:pt x="122" y="239"/>
                      <a:pt x="122" y="239"/>
                    </a:cubicBezTo>
                    <a:cubicBezTo>
                      <a:pt x="125" y="239"/>
                      <a:pt x="127" y="241"/>
                      <a:pt x="127" y="244"/>
                    </a:cubicBezTo>
                    <a:cubicBezTo>
                      <a:pt x="127" y="247"/>
                      <a:pt x="125" y="249"/>
                      <a:pt x="122" y="249"/>
                    </a:cubicBezTo>
                    <a:close/>
                    <a:moveTo>
                      <a:pt x="132" y="233"/>
                    </a:moveTo>
                    <a:cubicBezTo>
                      <a:pt x="78" y="233"/>
                      <a:pt x="78" y="233"/>
                      <a:pt x="78" y="233"/>
                    </a:cubicBezTo>
                    <a:cubicBezTo>
                      <a:pt x="75" y="233"/>
                      <a:pt x="73" y="231"/>
                      <a:pt x="73" y="228"/>
                    </a:cubicBezTo>
                    <a:cubicBezTo>
                      <a:pt x="73" y="225"/>
                      <a:pt x="75" y="223"/>
                      <a:pt x="78" y="223"/>
                    </a:cubicBezTo>
                    <a:cubicBezTo>
                      <a:pt x="132" y="223"/>
                      <a:pt x="132" y="223"/>
                      <a:pt x="132" y="223"/>
                    </a:cubicBezTo>
                    <a:cubicBezTo>
                      <a:pt x="134" y="223"/>
                      <a:pt x="137" y="225"/>
                      <a:pt x="137" y="228"/>
                    </a:cubicBezTo>
                    <a:cubicBezTo>
                      <a:pt x="137" y="231"/>
                      <a:pt x="134" y="233"/>
                      <a:pt x="132" y="233"/>
                    </a:cubicBezTo>
                    <a:close/>
                    <a:moveTo>
                      <a:pt x="105" y="215"/>
                    </a:moveTo>
                    <a:cubicBezTo>
                      <a:pt x="95" y="215"/>
                      <a:pt x="85" y="215"/>
                      <a:pt x="84" y="215"/>
                    </a:cubicBezTo>
                    <a:cubicBezTo>
                      <a:pt x="84" y="215"/>
                      <a:pt x="84" y="215"/>
                      <a:pt x="84" y="215"/>
                    </a:cubicBezTo>
                    <a:cubicBezTo>
                      <a:pt x="74" y="215"/>
                      <a:pt x="70" y="212"/>
                      <a:pt x="68" y="203"/>
                    </a:cubicBezTo>
                    <a:cubicBezTo>
                      <a:pt x="67" y="200"/>
                      <a:pt x="67" y="196"/>
                      <a:pt x="67" y="193"/>
                    </a:cubicBezTo>
                    <a:cubicBezTo>
                      <a:pt x="67" y="188"/>
                      <a:pt x="67" y="183"/>
                      <a:pt x="65" y="180"/>
                    </a:cubicBezTo>
                    <a:cubicBezTo>
                      <a:pt x="57" y="167"/>
                      <a:pt x="53" y="158"/>
                      <a:pt x="46" y="144"/>
                    </a:cubicBezTo>
                    <a:cubicBezTo>
                      <a:pt x="39" y="131"/>
                      <a:pt x="31" y="111"/>
                      <a:pt x="36" y="92"/>
                    </a:cubicBezTo>
                    <a:cubicBezTo>
                      <a:pt x="42" y="68"/>
                      <a:pt x="68" y="44"/>
                      <a:pt x="104" y="44"/>
                    </a:cubicBezTo>
                    <a:cubicBezTo>
                      <a:pt x="141" y="44"/>
                      <a:pt x="166" y="68"/>
                      <a:pt x="172" y="92"/>
                    </a:cubicBezTo>
                    <a:cubicBezTo>
                      <a:pt x="177" y="111"/>
                      <a:pt x="170" y="131"/>
                      <a:pt x="163" y="144"/>
                    </a:cubicBezTo>
                    <a:cubicBezTo>
                      <a:pt x="156" y="157"/>
                      <a:pt x="151" y="167"/>
                      <a:pt x="144" y="180"/>
                    </a:cubicBezTo>
                    <a:cubicBezTo>
                      <a:pt x="142" y="183"/>
                      <a:pt x="142" y="188"/>
                      <a:pt x="142" y="193"/>
                    </a:cubicBezTo>
                    <a:cubicBezTo>
                      <a:pt x="142" y="196"/>
                      <a:pt x="141" y="200"/>
                      <a:pt x="141" y="203"/>
                    </a:cubicBezTo>
                    <a:cubicBezTo>
                      <a:pt x="139" y="212"/>
                      <a:pt x="134" y="215"/>
                      <a:pt x="125" y="215"/>
                    </a:cubicBezTo>
                    <a:cubicBezTo>
                      <a:pt x="124" y="215"/>
                      <a:pt x="115" y="215"/>
                      <a:pt x="105" y="215"/>
                    </a:cubicBezTo>
                    <a:close/>
                    <a:moveTo>
                      <a:pt x="84" y="206"/>
                    </a:moveTo>
                    <a:cubicBezTo>
                      <a:pt x="85" y="206"/>
                      <a:pt x="123" y="206"/>
                      <a:pt x="125" y="206"/>
                    </a:cubicBezTo>
                    <a:cubicBezTo>
                      <a:pt x="130" y="206"/>
                      <a:pt x="131" y="205"/>
                      <a:pt x="132" y="201"/>
                    </a:cubicBezTo>
                    <a:cubicBezTo>
                      <a:pt x="132" y="199"/>
                      <a:pt x="132" y="196"/>
                      <a:pt x="132" y="192"/>
                    </a:cubicBezTo>
                    <a:cubicBezTo>
                      <a:pt x="133" y="187"/>
                      <a:pt x="133" y="181"/>
                      <a:pt x="136" y="175"/>
                    </a:cubicBezTo>
                    <a:cubicBezTo>
                      <a:pt x="143" y="162"/>
                      <a:pt x="148" y="153"/>
                      <a:pt x="155" y="140"/>
                    </a:cubicBezTo>
                    <a:cubicBezTo>
                      <a:pt x="160" y="130"/>
                      <a:pt x="168" y="111"/>
                      <a:pt x="163" y="94"/>
                    </a:cubicBezTo>
                    <a:cubicBezTo>
                      <a:pt x="158" y="74"/>
                      <a:pt x="136" y="54"/>
                      <a:pt x="104" y="53"/>
                    </a:cubicBezTo>
                    <a:cubicBezTo>
                      <a:pt x="73" y="54"/>
                      <a:pt x="50" y="74"/>
                      <a:pt x="45" y="94"/>
                    </a:cubicBezTo>
                    <a:cubicBezTo>
                      <a:pt x="41" y="111"/>
                      <a:pt x="49" y="130"/>
                      <a:pt x="54" y="140"/>
                    </a:cubicBezTo>
                    <a:cubicBezTo>
                      <a:pt x="61" y="153"/>
                      <a:pt x="66" y="162"/>
                      <a:pt x="73" y="175"/>
                    </a:cubicBezTo>
                    <a:cubicBezTo>
                      <a:pt x="76" y="181"/>
                      <a:pt x="76" y="187"/>
                      <a:pt x="76" y="192"/>
                    </a:cubicBezTo>
                    <a:cubicBezTo>
                      <a:pt x="76" y="196"/>
                      <a:pt x="77" y="199"/>
                      <a:pt x="77" y="201"/>
                    </a:cubicBezTo>
                    <a:cubicBezTo>
                      <a:pt x="78" y="205"/>
                      <a:pt x="78" y="206"/>
                      <a:pt x="84" y="206"/>
                    </a:cubicBezTo>
                    <a:cubicBezTo>
                      <a:pt x="84" y="206"/>
                      <a:pt x="84" y="206"/>
                      <a:pt x="84" y="206"/>
                    </a:cubicBezTo>
                    <a:close/>
                    <a:moveTo>
                      <a:pt x="23" y="114"/>
                    </a:moveTo>
                    <a:cubicBezTo>
                      <a:pt x="5" y="114"/>
                      <a:pt x="5" y="114"/>
                      <a:pt x="5" y="114"/>
                    </a:cubicBezTo>
                    <a:cubicBezTo>
                      <a:pt x="2" y="114"/>
                      <a:pt x="0" y="112"/>
                      <a:pt x="0" y="109"/>
                    </a:cubicBezTo>
                    <a:cubicBezTo>
                      <a:pt x="0" y="107"/>
                      <a:pt x="2" y="105"/>
                      <a:pt x="5" y="105"/>
                    </a:cubicBezTo>
                    <a:cubicBezTo>
                      <a:pt x="23" y="105"/>
                      <a:pt x="23" y="105"/>
                      <a:pt x="23" y="105"/>
                    </a:cubicBezTo>
                    <a:cubicBezTo>
                      <a:pt x="25" y="105"/>
                      <a:pt x="27" y="107"/>
                      <a:pt x="27" y="109"/>
                    </a:cubicBezTo>
                    <a:cubicBezTo>
                      <a:pt x="27" y="112"/>
                      <a:pt x="25" y="114"/>
                      <a:pt x="23" y="114"/>
                    </a:cubicBezTo>
                    <a:close/>
                    <a:moveTo>
                      <a:pt x="208" y="111"/>
                    </a:moveTo>
                    <a:cubicBezTo>
                      <a:pt x="186" y="111"/>
                      <a:pt x="186" y="111"/>
                      <a:pt x="186" y="111"/>
                    </a:cubicBezTo>
                    <a:cubicBezTo>
                      <a:pt x="183" y="111"/>
                      <a:pt x="181" y="109"/>
                      <a:pt x="181" y="106"/>
                    </a:cubicBezTo>
                    <a:cubicBezTo>
                      <a:pt x="181" y="104"/>
                      <a:pt x="183" y="101"/>
                      <a:pt x="186" y="101"/>
                    </a:cubicBezTo>
                    <a:cubicBezTo>
                      <a:pt x="208" y="101"/>
                      <a:pt x="208" y="101"/>
                      <a:pt x="208" y="101"/>
                    </a:cubicBezTo>
                    <a:cubicBezTo>
                      <a:pt x="211" y="101"/>
                      <a:pt x="213" y="104"/>
                      <a:pt x="213" y="106"/>
                    </a:cubicBezTo>
                    <a:cubicBezTo>
                      <a:pt x="213" y="109"/>
                      <a:pt x="211" y="111"/>
                      <a:pt x="208" y="111"/>
                    </a:cubicBezTo>
                    <a:close/>
                    <a:moveTo>
                      <a:pt x="63" y="107"/>
                    </a:moveTo>
                    <a:cubicBezTo>
                      <a:pt x="62" y="107"/>
                      <a:pt x="62" y="107"/>
                      <a:pt x="61" y="107"/>
                    </a:cubicBezTo>
                    <a:cubicBezTo>
                      <a:pt x="59" y="106"/>
                      <a:pt x="57" y="104"/>
                      <a:pt x="58" y="101"/>
                    </a:cubicBezTo>
                    <a:cubicBezTo>
                      <a:pt x="62" y="84"/>
                      <a:pt x="81" y="67"/>
                      <a:pt x="107" y="67"/>
                    </a:cubicBezTo>
                    <a:cubicBezTo>
                      <a:pt x="107" y="67"/>
                      <a:pt x="107" y="67"/>
                      <a:pt x="107" y="67"/>
                    </a:cubicBezTo>
                    <a:cubicBezTo>
                      <a:pt x="109" y="67"/>
                      <a:pt x="112" y="69"/>
                      <a:pt x="112" y="71"/>
                    </a:cubicBezTo>
                    <a:cubicBezTo>
                      <a:pt x="112" y="74"/>
                      <a:pt x="109" y="76"/>
                      <a:pt x="107" y="76"/>
                    </a:cubicBezTo>
                    <a:cubicBezTo>
                      <a:pt x="86" y="76"/>
                      <a:pt x="70" y="90"/>
                      <a:pt x="67" y="103"/>
                    </a:cubicBezTo>
                    <a:cubicBezTo>
                      <a:pt x="67" y="106"/>
                      <a:pt x="65" y="107"/>
                      <a:pt x="63" y="107"/>
                    </a:cubicBezTo>
                    <a:close/>
                    <a:moveTo>
                      <a:pt x="164" y="56"/>
                    </a:moveTo>
                    <a:cubicBezTo>
                      <a:pt x="163" y="56"/>
                      <a:pt x="161" y="56"/>
                      <a:pt x="160" y="55"/>
                    </a:cubicBezTo>
                    <a:cubicBezTo>
                      <a:pt x="159" y="53"/>
                      <a:pt x="159" y="50"/>
                      <a:pt x="160" y="48"/>
                    </a:cubicBezTo>
                    <a:cubicBezTo>
                      <a:pt x="176" y="32"/>
                      <a:pt x="176" y="32"/>
                      <a:pt x="176" y="32"/>
                    </a:cubicBezTo>
                    <a:cubicBezTo>
                      <a:pt x="178" y="31"/>
                      <a:pt x="181" y="31"/>
                      <a:pt x="183" y="32"/>
                    </a:cubicBezTo>
                    <a:cubicBezTo>
                      <a:pt x="185" y="34"/>
                      <a:pt x="185" y="37"/>
                      <a:pt x="183" y="39"/>
                    </a:cubicBezTo>
                    <a:cubicBezTo>
                      <a:pt x="167" y="55"/>
                      <a:pt x="167" y="55"/>
                      <a:pt x="167" y="55"/>
                    </a:cubicBezTo>
                    <a:cubicBezTo>
                      <a:pt x="166" y="56"/>
                      <a:pt x="165" y="56"/>
                      <a:pt x="164" y="56"/>
                    </a:cubicBezTo>
                    <a:close/>
                    <a:moveTo>
                      <a:pt x="46" y="56"/>
                    </a:moveTo>
                    <a:cubicBezTo>
                      <a:pt x="45" y="56"/>
                      <a:pt x="44" y="56"/>
                      <a:pt x="43" y="55"/>
                    </a:cubicBezTo>
                    <a:cubicBezTo>
                      <a:pt x="27" y="39"/>
                      <a:pt x="27" y="39"/>
                      <a:pt x="27" y="39"/>
                    </a:cubicBezTo>
                    <a:cubicBezTo>
                      <a:pt x="25" y="37"/>
                      <a:pt x="25" y="34"/>
                      <a:pt x="27" y="32"/>
                    </a:cubicBezTo>
                    <a:cubicBezTo>
                      <a:pt x="29" y="31"/>
                      <a:pt x="32" y="31"/>
                      <a:pt x="34" y="32"/>
                    </a:cubicBezTo>
                    <a:cubicBezTo>
                      <a:pt x="49" y="48"/>
                      <a:pt x="49" y="48"/>
                      <a:pt x="49" y="48"/>
                    </a:cubicBezTo>
                    <a:cubicBezTo>
                      <a:pt x="51" y="50"/>
                      <a:pt x="51" y="53"/>
                      <a:pt x="49" y="55"/>
                    </a:cubicBezTo>
                    <a:cubicBezTo>
                      <a:pt x="49" y="56"/>
                      <a:pt x="47" y="56"/>
                      <a:pt x="46" y="56"/>
                    </a:cubicBezTo>
                    <a:close/>
                    <a:moveTo>
                      <a:pt x="104" y="35"/>
                    </a:moveTo>
                    <a:cubicBezTo>
                      <a:pt x="102" y="35"/>
                      <a:pt x="100" y="33"/>
                      <a:pt x="100" y="31"/>
                    </a:cubicBezTo>
                    <a:cubicBezTo>
                      <a:pt x="100" y="4"/>
                      <a:pt x="100" y="4"/>
                      <a:pt x="100" y="4"/>
                    </a:cubicBezTo>
                    <a:cubicBezTo>
                      <a:pt x="100" y="2"/>
                      <a:pt x="102" y="0"/>
                      <a:pt x="104" y="0"/>
                    </a:cubicBezTo>
                    <a:cubicBezTo>
                      <a:pt x="107" y="0"/>
                      <a:pt x="109" y="2"/>
                      <a:pt x="109" y="4"/>
                    </a:cubicBezTo>
                    <a:cubicBezTo>
                      <a:pt x="109" y="31"/>
                      <a:pt x="109" y="31"/>
                      <a:pt x="109" y="31"/>
                    </a:cubicBezTo>
                    <a:cubicBezTo>
                      <a:pt x="109" y="33"/>
                      <a:pt x="107" y="35"/>
                      <a:pt x="104" y="35"/>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sp>
        <p:nvSpPr>
          <p:cNvPr id="17" name="مربع نص 16">
            <a:extLst>
              <a:ext uri="{FF2B5EF4-FFF2-40B4-BE49-F238E27FC236}">
                <a16:creationId xmlns:a16="http://schemas.microsoft.com/office/drawing/2014/main" id="{A768E9E3-79DE-4FD7-8E06-D423B5A814F9}"/>
              </a:ext>
            </a:extLst>
          </p:cNvPr>
          <p:cNvSpPr txBox="1"/>
          <p:nvPr/>
        </p:nvSpPr>
        <p:spPr>
          <a:xfrm>
            <a:off x="3018367" y="1664224"/>
            <a:ext cx="6155266" cy="369332"/>
          </a:xfrm>
          <a:prstGeom prst="rect">
            <a:avLst/>
          </a:prstGeom>
          <a:noFill/>
        </p:spPr>
        <p:txBody>
          <a:bodyPr wrap="square">
            <a:spAutoFit/>
          </a:bodyPr>
          <a:lstStyle/>
          <a:p>
            <a:pPr algn="ctr"/>
            <a:r>
              <a:rPr lang="ar-SA" sz="1800" dirty="0">
                <a:effectLst/>
                <a:ea typeface="Calibri" panose="020F0502020204030204" pitchFamily="34" charset="0"/>
                <a:cs typeface="Arial" panose="020B0604020202020204" pitchFamily="34" charset="0"/>
              </a:rPr>
              <a:t>تكنولوجيا تخطيط المخزون</a:t>
            </a:r>
            <a:endParaRPr lang="ar-EG" dirty="0"/>
          </a:p>
        </p:txBody>
      </p:sp>
      <p:sp>
        <p:nvSpPr>
          <p:cNvPr id="19" name="مربع نص 18">
            <a:extLst>
              <a:ext uri="{FF2B5EF4-FFF2-40B4-BE49-F238E27FC236}">
                <a16:creationId xmlns:a16="http://schemas.microsoft.com/office/drawing/2014/main" id="{AE9AEA36-1A3F-4C60-BA88-4151A8B68934}"/>
              </a:ext>
            </a:extLst>
          </p:cNvPr>
          <p:cNvSpPr txBox="1"/>
          <p:nvPr/>
        </p:nvSpPr>
        <p:spPr>
          <a:xfrm>
            <a:off x="5093571" y="3805609"/>
            <a:ext cx="6155266" cy="369332"/>
          </a:xfrm>
          <a:prstGeom prst="rect">
            <a:avLst/>
          </a:prstGeom>
          <a:noFill/>
        </p:spPr>
        <p:txBody>
          <a:bodyPr wrap="square">
            <a:spAutoFit/>
          </a:bodyPr>
          <a:lstStyle/>
          <a:p>
            <a:pPr algn="r"/>
            <a:r>
              <a:rPr lang="ar-SA" sz="1800" dirty="0">
                <a:effectLst/>
                <a:ea typeface="Calibri" panose="020F0502020204030204" pitchFamily="34" charset="0"/>
                <a:cs typeface="Arial" panose="020B0604020202020204" pitchFamily="34" charset="0"/>
              </a:rPr>
              <a:t>أدوار ومسؤوليات تخطيط المخزون</a:t>
            </a:r>
            <a:endParaRPr lang="ar-EG" dirty="0"/>
          </a:p>
        </p:txBody>
      </p:sp>
      <p:sp>
        <p:nvSpPr>
          <p:cNvPr id="21" name="مربع نص 20">
            <a:extLst>
              <a:ext uri="{FF2B5EF4-FFF2-40B4-BE49-F238E27FC236}">
                <a16:creationId xmlns:a16="http://schemas.microsoft.com/office/drawing/2014/main" id="{CCAE1533-D0A0-435B-8D92-A2B2C59A8896}"/>
              </a:ext>
            </a:extLst>
          </p:cNvPr>
          <p:cNvSpPr txBox="1"/>
          <p:nvPr/>
        </p:nvSpPr>
        <p:spPr>
          <a:xfrm>
            <a:off x="719344" y="3815882"/>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سياسات وعمليات وإجراءات تخطيط المخزون</a:t>
            </a:r>
            <a:endParaRPr lang="ar-EG" dirty="0"/>
          </a:p>
        </p:txBody>
      </p:sp>
      <p:sp>
        <p:nvSpPr>
          <p:cNvPr id="2" name="مربع نص 1">
            <a:extLst>
              <a:ext uri="{FF2B5EF4-FFF2-40B4-BE49-F238E27FC236}">
                <a16:creationId xmlns:a16="http://schemas.microsoft.com/office/drawing/2014/main" id="{55C4FE5D-6B39-77DF-7BD9-D0EE8C12AB64}"/>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2486942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F383F98C-3A51-4A71-BB7B-4F36DF8C7796}"/>
              </a:ext>
            </a:extLst>
          </p:cNvPr>
          <p:cNvSpPr txBox="1"/>
          <p:nvPr/>
        </p:nvSpPr>
        <p:spPr>
          <a:xfrm>
            <a:off x="2235200" y="1569196"/>
            <a:ext cx="9486900" cy="3165610"/>
          </a:xfrm>
          <a:prstGeom prst="rect">
            <a:avLst/>
          </a:prstGeom>
          <a:noFill/>
        </p:spPr>
        <p:txBody>
          <a:bodyPr wrap="square">
            <a:spAutoFit/>
          </a:bodyPr>
          <a:lstStyle/>
          <a:p>
            <a:pPr lvl="0" algn="r" rtl="1">
              <a:lnSpc>
                <a:spcPct val="115000"/>
              </a:lnSpc>
              <a:spcAft>
                <a:spcPts val="500"/>
              </a:spcAft>
              <a:buClr>
                <a:srgbClr val="FF0000"/>
              </a:buClr>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أهمية القدرات المعرفية للأدوات الآلية:</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2859088" algn="just" rtl="1">
              <a:lnSpc>
                <a:spcPct val="200000"/>
              </a:lnSpc>
              <a:spcAft>
                <a:spcPts val="500"/>
              </a:spcAft>
            </a:pPr>
            <a:r>
              <a:rPr lang="ar-SA" sz="1800" b="1" dirty="0">
                <a:effectLst/>
                <a:latin typeface="Calibri" panose="020F0502020204030204" pitchFamily="34" charset="0"/>
                <a:ea typeface="Calibri" panose="020F0502020204030204" pitchFamily="34" charset="0"/>
                <a:cs typeface="Arial" panose="020B0604020202020204" pitchFamily="34" charset="0"/>
              </a:rPr>
              <a:t>اعتمادًا على تطبيق معين، تم بالفعل استكشاف خوارزميات مختلفة للتعلم الآلي مثل الانحدار وآلات ناقلات الدعم (</a:t>
            </a:r>
            <a:r>
              <a:rPr lang="en-US" sz="1800" b="1" dirty="0">
                <a:effectLst/>
                <a:latin typeface="Arial" panose="020B0604020202020204" pitchFamily="34" charset="0"/>
                <a:ea typeface="Calibri" panose="020F0502020204030204" pitchFamily="34" charset="0"/>
                <a:cs typeface="Arial" panose="020B0604020202020204" pitchFamily="34" charset="0"/>
              </a:rPr>
              <a:t>SVM</a:t>
            </a:r>
            <a:r>
              <a:rPr lang="ar-SA" sz="1800" b="1" dirty="0">
                <a:effectLst/>
                <a:latin typeface="Calibri" panose="020F0502020204030204" pitchFamily="34" charset="0"/>
                <a:ea typeface="Calibri" panose="020F0502020204030204" pitchFamily="34" charset="0"/>
                <a:cs typeface="Arial" panose="020B0604020202020204" pitchFamily="34" charset="0"/>
              </a:rPr>
              <a:t>) و </a:t>
            </a:r>
            <a:r>
              <a:rPr lang="en-US" sz="1800" b="1" dirty="0">
                <a:effectLst/>
                <a:latin typeface="Arial" panose="020B0604020202020204" pitchFamily="34" charset="0"/>
                <a:ea typeface="Calibri" panose="020F0502020204030204" pitchFamily="34" charset="0"/>
                <a:cs typeface="Arial" panose="020B0604020202020204" pitchFamily="34" charset="0"/>
              </a:rPr>
              <a:t>k-Nearest Neighbor</a:t>
            </a:r>
            <a:r>
              <a:rPr lang="ar-SA" sz="1800" b="1" dirty="0">
                <a:effectLst/>
                <a:latin typeface="Calibri" panose="020F0502020204030204" pitchFamily="34" charset="0"/>
                <a:ea typeface="Calibri" panose="020F0502020204030204" pitchFamily="34" charset="0"/>
                <a:cs typeface="Arial" panose="020B0604020202020204" pitchFamily="34" charset="0"/>
              </a:rPr>
              <a:t> والتجميع والشبكات العصبية. ويمكن تحسين السلوك المعرفي للأدوات الآلية وأجهزة مناولة المواد المرتبطة بها مثل الروبوتات بمساعدة التعلم الآلي. تم التأكيد على أهمية القدرات المعرفية للأدوات الآلية من قبل </a:t>
            </a:r>
            <a:r>
              <a:rPr lang="en-US" sz="1800" b="1" dirty="0">
                <a:effectLst/>
                <a:latin typeface="Arial" panose="020B0604020202020204" pitchFamily="34" charset="0"/>
                <a:ea typeface="Calibri" panose="020F0502020204030204" pitchFamily="34" charset="0"/>
                <a:cs typeface="Arial" panose="020B0604020202020204" pitchFamily="34" charset="0"/>
              </a:rPr>
              <a:t>Zhao</a:t>
            </a:r>
            <a:r>
              <a:rPr lang="ar-SA" sz="1800" b="1" dirty="0">
                <a:effectLst/>
                <a:latin typeface="Calibri" panose="020F0502020204030204" pitchFamily="34" charset="0"/>
                <a:ea typeface="Calibri" panose="020F0502020204030204" pitchFamily="34" charset="0"/>
                <a:cs typeface="Arial" panose="020B0604020202020204" pitchFamily="34" charset="0"/>
              </a:rPr>
              <a:t> و </a:t>
            </a:r>
            <a:r>
              <a:rPr lang="en-US" sz="1800" b="1" dirty="0">
                <a:effectLst/>
                <a:latin typeface="Arial" panose="020B0604020202020204" pitchFamily="34" charset="0"/>
                <a:ea typeface="Calibri" panose="020F0502020204030204" pitchFamily="34" charset="0"/>
                <a:cs typeface="Arial" panose="020B0604020202020204" pitchFamily="34" charset="0"/>
              </a:rPr>
              <a:t>Xu</a:t>
            </a:r>
            <a:r>
              <a:rPr lang="ar-SA" sz="1800" b="1" dirty="0">
                <a:effectLst/>
                <a:latin typeface="Calibri" panose="020F0502020204030204" pitchFamily="34" charset="0"/>
                <a:ea typeface="Calibri" panose="020F0502020204030204" pitchFamily="34" charset="0"/>
                <a:cs typeface="Arial" panose="020B0604020202020204" pitchFamily="34" charset="0"/>
              </a:rPr>
              <a:t> (2010) و </a:t>
            </a:r>
            <a:r>
              <a:rPr lang="en-US" sz="1800" b="1" dirty="0">
                <a:effectLst/>
                <a:latin typeface="Arial" panose="020B0604020202020204" pitchFamily="34" charset="0"/>
                <a:ea typeface="Calibri" panose="020F0502020204030204" pitchFamily="34" charset="0"/>
                <a:cs typeface="Arial" panose="020B0604020202020204" pitchFamily="34" charset="0"/>
              </a:rPr>
              <a:t>Woods</a:t>
            </a:r>
            <a:r>
              <a:rPr lang="ar-SA" sz="1800" b="1" dirty="0">
                <a:effectLst/>
                <a:latin typeface="Calibri" panose="020F0502020204030204" pitchFamily="34" charset="0"/>
                <a:ea typeface="Calibri" panose="020F0502020204030204" pitchFamily="34" charset="0"/>
                <a:cs typeface="Arial" panose="020B0604020202020204" pitchFamily="34" charset="0"/>
              </a:rPr>
              <a:t> (1985). </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2A02816C-6ED2-69EA-F778-6023E21195E5}"/>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29324514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0C5BC36E-177C-47E2-8187-9478659F5AE7}"/>
              </a:ext>
            </a:extLst>
          </p:cNvPr>
          <p:cNvSpPr txBox="1"/>
          <p:nvPr/>
        </p:nvSpPr>
        <p:spPr>
          <a:xfrm>
            <a:off x="309033" y="1687403"/>
            <a:ext cx="10823423" cy="2605072"/>
          </a:xfrm>
          <a:prstGeom prst="rect">
            <a:avLst/>
          </a:prstGeom>
          <a:noFill/>
        </p:spPr>
        <p:txBody>
          <a:bodyPr wrap="square">
            <a:spAutoFit/>
          </a:bodyPr>
          <a:lstStyle/>
          <a:p>
            <a:pPr lvl="0" algn="r" rtl="1">
              <a:lnSpc>
                <a:spcPct val="115000"/>
              </a:lnSpc>
              <a:spcAft>
                <a:spcPts val="500"/>
              </a:spcAft>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الرؤية الآلية:</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1422400" algn="just" rtl="1">
              <a:lnSpc>
                <a:spcPct val="200000"/>
              </a:lnSpc>
            </a:pPr>
            <a:r>
              <a:rPr lang="ar-SA" sz="1800" b="1" dirty="0">
                <a:effectLst/>
                <a:ea typeface="Calibri" panose="020F0502020204030204" pitchFamily="34" charset="0"/>
                <a:cs typeface="Arial" panose="020B0604020202020204" pitchFamily="34" charset="0"/>
              </a:rPr>
              <a:t>الرؤية الآلية، والمعروفة أيضًا باسم رؤية الكمبيوتر بشكل عام، هي التكنولوجيا التي تمكن الآلات من فهم محيطها بصريًا بمساعدة واحد أو أكثر من مستشعرات الرؤية جنبًا إلى جنب مع برنامج معين للتطبيق. للحصول على النتائج المرجوة، قد تختلف أيضًا الشدة المطلوبة لإضاءة كائن أو مشهد من تطبيق إلى آخر وفي بعض الحالات من الشركة المصنعة لأنظمة رؤية الماكينة. ومع ذلك، يجب أن تكون كمية الإضاءة ذات قيمة ثابتة لتطبيق معين.</a:t>
            </a:r>
            <a:endParaRPr lang="ar-EG" b="1" dirty="0"/>
          </a:p>
        </p:txBody>
      </p:sp>
      <p:sp>
        <p:nvSpPr>
          <p:cNvPr id="2" name="مربع نص 1">
            <a:extLst>
              <a:ext uri="{FF2B5EF4-FFF2-40B4-BE49-F238E27FC236}">
                <a16:creationId xmlns:a16="http://schemas.microsoft.com/office/drawing/2014/main" id="{41D0E14A-1215-B5E5-A748-F515025EF1A7}"/>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41615471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7D7A3279-6C90-424F-BFF5-12D7B22632AA}"/>
              </a:ext>
            </a:extLst>
          </p:cNvPr>
          <p:cNvSpPr txBox="1"/>
          <p:nvPr/>
        </p:nvSpPr>
        <p:spPr>
          <a:xfrm>
            <a:off x="1248230" y="1749221"/>
            <a:ext cx="10279136" cy="2611612"/>
          </a:xfrm>
          <a:prstGeom prst="rect">
            <a:avLst/>
          </a:prstGeom>
          <a:noFill/>
        </p:spPr>
        <p:txBody>
          <a:bodyPr wrap="square">
            <a:spAutoFit/>
          </a:bodyPr>
          <a:lstStyle/>
          <a:p>
            <a:pPr lvl="0" algn="r" rtl="1">
              <a:lnSpc>
                <a:spcPct val="115000"/>
              </a:lnSpc>
              <a:spcAft>
                <a:spcPts val="500"/>
              </a:spcAft>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تصنيف المواد وترميزها وعلاقتها بالحاسب الآلي</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3541713" algn="just" rtl="1">
              <a:lnSpc>
                <a:spcPct val="200000"/>
              </a:lnSpc>
              <a:spcAft>
                <a:spcPts val="500"/>
              </a:spcAft>
            </a:pPr>
            <a:r>
              <a:rPr lang="ar-SA" sz="1800" b="1" dirty="0">
                <a:effectLst/>
                <a:latin typeface="Calibri" panose="020F0502020204030204" pitchFamily="34" charset="0"/>
                <a:ea typeface="Calibri" panose="020F0502020204030204" pitchFamily="34" charset="0"/>
                <a:cs typeface="Arial" panose="020B0604020202020204" pitchFamily="34" charset="0"/>
              </a:rPr>
              <a:t>تم تصنيف الشبكات والأحجار والأسطح اللامعة والأسطح الخشبية والمطاط والألياف والمنسوجات والأوراق </a:t>
            </a:r>
            <a:r>
              <a:rPr lang="ar-SA" sz="1800" b="1" dirty="0" err="1">
                <a:effectLst/>
                <a:latin typeface="Calibri" panose="020F0502020204030204" pitchFamily="34" charset="0"/>
                <a:ea typeface="Calibri" panose="020F0502020204030204" pitchFamily="34" charset="0"/>
                <a:cs typeface="Arial" panose="020B0604020202020204" pitchFamily="34" charset="0"/>
              </a:rPr>
              <a:t>والرغاوي</a:t>
            </a:r>
            <a:r>
              <a:rPr lang="ar-SA" sz="1800" b="1" dirty="0">
                <a:effectLst/>
                <a:latin typeface="Calibri" panose="020F0502020204030204" pitchFamily="34" charset="0"/>
                <a:ea typeface="Calibri" panose="020F0502020204030204" pitchFamily="34" charset="0"/>
                <a:cs typeface="Arial" panose="020B0604020202020204" pitchFamily="34" charset="0"/>
              </a:rPr>
              <a:t> باستخدام طرق التعلم الآلي كما قدمها </a:t>
            </a:r>
            <a:r>
              <a:rPr lang="en-US" sz="1800" b="1" dirty="0" err="1">
                <a:effectLst/>
                <a:latin typeface="Arial" panose="020B0604020202020204" pitchFamily="34" charset="0"/>
                <a:ea typeface="Calibri" panose="020F0502020204030204" pitchFamily="34" charset="0"/>
                <a:cs typeface="Arial" panose="020B0604020202020204" pitchFamily="34" charset="0"/>
              </a:rPr>
              <a:t>Strese</a:t>
            </a:r>
            <a:r>
              <a:rPr lang="en-US" sz="1800" b="1" dirty="0">
                <a:effectLst/>
                <a:latin typeface="Arial" panose="020B0604020202020204" pitchFamily="34" charset="0"/>
                <a:ea typeface="Calibri" panose="020F0502020204030204" pitchFamily="34" charset="0"/>
                <a:cs typeface="Arial" panose="020B0604020202020204" pitchFamily="34" charset="0"/>
              </a:rPr>
              <a:t> et al</a:t>
            </a:r>
            <a:r>
              <a:rPr lang="ar-SA" sz="1800" b="1" dirty="0">
                <a:effectLst/>
                <a:latin typeface="Calibri" panose="020F0502020204030204" pitchFamily="34" charset="0"/>
                <a:ea typeface="Calibri" panose="020F0502020204030204" pitchFamily="34" charset="0"/>
                <a:cs typeface="Arial" panose="020B0604020202020204" pitchFamily="34" charset="0"/>
              </a:rPr>
              <a:t> في (2017). وتم أيضًا تصنيف قوام النسيج والمعدن وأسطح الأشجار باستخدام رسم بياني للتدرجات الموجهة (</a:t>
            </a:r>
            <a:r>
              <a:rPr lang="en-US" sz="1800" b="1" dirty="0">
                <a:effectLst/>
                <a:latin typeface="Arial" panose="020B0604020202020204" pitchFamily="34" charset="0"/>
                <a:ea typeface="Calibri" panose="020F0502020204030204" pitchFamily="34" charset="0"/>
                <a:cs typeface="Arial" panose="020B0604020202020204" pitchFamily="34" charset="0"/>
              </a:rPr>
              <a:t>HOG</a:t>
            </a:r>
            <a:r>
              <a:rPr lang="ar-SA" sz="1800" b="1" dirty="0">
                <a:effectLst/>
                <a:latin typeface="Calibri" panose="020F0502020204030204" pitchFamily="34" charset="0"/>
                <a:ea typeface="Calibri" panose="020F0502020204030204" pitchFamily="34" charset="0"/>
                <a:cs typeface="Arial" panose="020B0604020202020204" pitchFamily="34" charset="0"/>
              </a:rPr>
              <a:t>) بواسطة </a:t>
            </a:r>
            <a:r>
              <a:rPr lang="en-US" sz="1800" b="1" dirty="0">
                <a:effectLst/>
                <a:latin typeface="Arial" panose="020B0604020202020204" pitchFamily="34" charset="0"/>
                <a:ea typeface="Calibri" panose="020F0502020204030204" pitchFamily="34" charset="0"/>
                <a:cs typeface="Arial" panose="020B0604020202020204" pitchFamily="34" charset="0"/>
              </a:rPr>
              <a:t>Demir </a:t>
            </a:r>
            <a:r>
              <a:rPr lang="ar-SA" sz="1800" b="1" dirty="0">
                <a:effectLst/>
                <a:latin typeface="Calibri" panose="020F0502020204030204" pitchFamily="34" charset="0"/>
                <a:ea typeface="Calibri" panose="020F0502020204030204" pitchFamily="34" charset="0"/>
                <a:cs typeface="Arial" panose="020B0604020202020204" pitchFamily="34" charset="0"/>
              </a:rPr>
              <a:t>(2018). </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1E82B875-3C35-2ED5-B87F-3A15C5BB2033}"/>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18550734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1559A881-C150-40B0-9705-268CCCC1D017}"/>
              </a:ext>
            </a:extLst>
          </p:cNvPr>
          <p:cNvSpPr txBox="1"/>
          <p:nvPr/>
        </p:nvSpPr>
        <p:spPr>
          <a:xfrm>
            <a:off x="427567" y="1257380"/>
            <a:ext cx="5820833" cy="4343240"/>
          </a:xfrm>
          <a:prstGeom prst="rect">
            <a:avLst/>
          </a:prstGeom>
          <a:noFill/>
        </p:spPr>
        <p:txBody>
          <a:bodyPr wrap="square">
            <a:spAutoFit/>
          </a:bodyPr>
          <a:lstStyle/>
          <a:p>
            <a:pPr algn="r" rtl="1">
              <a:lnSpc>
                <a:spcPct val="115000"/>
              </a:lnSpc>
              <a:spcAft>
                <a:spcPts val="500"/>
              </a:spcAft>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التحليل الثلاثي للمخزون(</a:t>
            </a:r>
            <a:r>
              <a:rPr lang="en-US" sz="1800" b="1" dirty="0">
                <a:solidFill>
                  <a:srgbClr val="17848A"/>
                </a:solidFill>
                <a:effectLst/>
                <a:latin typeface="Arial" panose="020B0604020202020204" pitchFamily="34" charset="0"/>
                <a:ea typeface="Calibri" panose="020F0502020204030204" pitchFamily="34" charset="0"/>
                <a:cs typeface="Arial" panose="020B0604020202020204" pitchFamily="34" charset="0"/>
              </a:rPr>
              <a:t>ABC Analysis</a:t>
            </a: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ar-SA" sz="1800" dirty="0">
                <a:effectLst/>
                <a:latin typeface="Calibri" panose="020F0502020204030204" pitchFamily="34" charset="0"/>
                <a:ea typeface="Calibri" panose="020F0502020204030204" pitchFamily="34" charset="0"/>
                <a:cs typeface="Arial" panose="020B0604020202020204" pitchFamily="34" charset="0"/>
              </a:rPr>
              <a:t>يتم استخدام تحليل </a:t>
            </a:r>
            <a:r>
              <a:rPr lang="en-US" sz="1800" dirty="0">
                <a:effectLst/>
                <a:latin typeface="Arial" panose="020B0604020202020204" pitchFamily="34" charset="0"/>
                <a:ea typeface="Calibri" panose="020F0502020204030204" pitchFamily="34" charset="0"/>
                <a:cs typeface="Arial" panose="020B0604020202020204" pitchFamily="34" charset="0"/>
              </a:rPr>
              <a:t>ABC</a:t>
            </a:r>
            <a:r>
              <a:rPr lang="ar-SA" sz="1800" dirty="0">
                <a:effectLst/>
                <a:latin typeface="Calibri" panose="020F0502020204030204" pitchFamily="34" charset="0"/>
                <a:ea typeface="Calibri" panose="020F0502020204030204" pitchFamily="34" charset="0"/>
                <a:cs typeface="Arial" panose="020B0604020202020204" pitchFamily="34" charset="0"/>
              </a:rPr>
              <a:t> (أو تصنيف </a:t>
            </a:r>
            <a:r>
              <a:rPr lang="en-US" sz="1800" dirty="0">
                <a:effectLst/>
                <a:latin typeface="Arial" panose="020B0604020202020204" pitchFamily="34" charset="0"/>
                <a:ea typeface="Calibri" panose="020F0502020204030204" pitchFamily="34" charset="0"/>
                <a:cs typeface="Arial" panose="020B0604020202020204" pitchFamily="34" charset="0"/>
              </a:rPr>
              <a:t>ABC</a:t>
            </a:r>
            <a:r>
              <a:rPr lang="ar-SA" sz="1800" dirty="0">
                <a:effectLst/>
                <a:latin typeface="Calibri" panose="020F0502020204030204" pitchFamily="34" charset="0"/>
                <a:ea typeface="Calibri" panose="020F0502020204030204" pitchFamily="34" charset="0"/>
                <a:cs typeface="Arial" panose="020B0604020202020204" pitchFamily="34" charset="0"/>
              </a:rPr>
              <a:t>) من قبل فرق إدارة المخزون للمساعدة في تحديد المنتجات الأكثر أهمية في محفظتها والتأكد من أنها تعطي الأولوية لإدارتها فوق تلك الأقل قيمة.</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ar-SA" sz="1800" dirty="0">
                <a:effectLst/>
                <a:latin typeface="Calibri" panose="020F0502020204030204" pitchFamily="34" charset="0"/>
                <a:ea typeface="Calibri" panose="020F0502020204030204" pitchFamily="34" charset="0"/>
                <a:cs typeface="Arial" panose="020B0604020202020204" pitchFamily="34" charset="0"/>
              </a:rPr>
              <a:t>يعتمد تصنيف </a:t>
            </a:r>
            <a:r>
              <a:rPr lang="en-US" sz="1800" dirty="0">
                <a:effectLst/>
                <a:latin typeface="Arial" panose="020B0604020202020204" pitchFamily="34" charset="0"/>
                <a:ea typeface="Calibri" panose="020F0502020204030204" pitchFamily="34" charset="0"/>
                <a:cs typeface="Arial" panose="020B0604020202020204" pitchFamily="34" charset="0"/>
              </a:rPr>
              <a:t>ABC</a:t>
            </a:r>
            <a:r>
              <a:rPr lang="ar-SA" sz="1800" dirty="0">
                <a:effectLst/>
                <a:latin typeface="Calibri" panose="020F0502020204030204" pitchFamily="34" charset="0"/>
                <a:ea typeface="Calibri" panose="020F0502020204030204" pitchFamily="34" charset="0"/>
                <a:cs typeface="Arial" panose="020B0604020202020204" pitchFamily="34" charset="0"/>
              </a:rPr>
              <a:t> على فرضية أنه ليس كل المخزون له قيمة متساوية. بدلاً من ذلك، إذا كان يتبع مبدأ </a:t>
            </a:r>
            <a:r>
              <a:rPr lang="en-US" sz="1800" dirty="0">
                <a:effectLst/>
                <a:latin typeface="Arial" panose="020B0604020202020204" pitchFamily="34" charset="0"/>
                <a:ea typeface="Calibri" panose="020F0502020204030204" pitchFamily="34" charset="0"/>
                <a:cs typeface="Arial" panose="020B0604020202020204" pitchFamily="34" charset="0"/>
              </a:rPr>
              <a:t>Pareto</a:t>
            </a:r>
            <a:r>
              <a:rPr lang="ar-SA" sz="1800" dirty="0">
                <a:effectLst/>
                <a:latin typeface="Calibri" panose="020F0502020204030204" pitchFamily="34" charset="0"/>
                <a:ea typeface="Calibri" panose="020F0502020204030204" pitchFamily="34" charset="0"/>
                <a:cs typeface="Arial" panose="020B0604020202020204" pitchFamily="34" charset="0"/>
              </a:rPr>
              <a:t>، حيث يمثل 20٪ من الأسهم 80٪ من قيمة الشركة. باستخدام تصنيف </a:t>
            </a:r>
            <a:r>
              <a:rPr lang="en-US" sz="1800" dirty="0">
                <a:effectLst/>
                <a:latin typeface="Arial" panose="020B0604020202020204" pitchFamily="34" charset="0"/>
                <a:ea typeface="Calibri" panose="020F0502020204030204" pitchFamily="34" charset="0"/>
                <a:cs typeface="Arial" panose="020B0604020202020204" pitchFamily="34" charset="0"/>
              </a:rPr>
              <a:t>ABC</a:t>
            </a:r>
            <a:r>
              <a:rPr lang="ar-SA" sz="1800" dirty="0">
                <a:effectLst/>
                <a:latin typeface="Calibri" panose="020F0502020204030204" pitchFamily="34" charset="0"/>
                <a:ea typeface="Calibri" panose="020F0502020204030204" pitchFamily="34" charset="0"/>
                <a:cs typeface="Arial" panose="020B0604020202020204" pitchFamily="34" charset="0"/>
              </a:rPr>
              <a:t>، يمكنك تقسيم المخزون إلى ثلاث فئات:</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15000"/>
              </a:lnSpc>
              <a:spcAft>
                <a:spcPts val="1000"/>
              </a:spcAft>
              <a:buFont typeface="Wingdings" panose="05000000000000000000" pitchFamily="2" charset="2"/>
              <a:buChar char=""/>
            </a:pPr>
            <a:r>
              <a:rPr lang="ar-SA" sz="1800" b="1" u="sng" dirty="0">
                <a:effectLst/>
                <a:latin typeface="Calibri" panose="020F0502020204030204" pitchFamily="34" charset="0"/>
                <a:ea typeface="Calibri" panose="020F0502020204030204" pitchFamily="34" charset="0"/>
                <a:cs typeface="Arial" panose="020B0604020202020204" pitchFamily="34" charset="0"/>
              </a:rPr>
              <a:t>الفئة </a:t>
            </a:r>
            <a:r>
              <a:rPr lang="en-US" sz="1800" b="1" u="sng" dirty="0">
                <a:effectLst/>
                <a:latin typeface="Arial" panose="020B0604020202020204" pitchFamily="34" charset="0"/>
                <a:ea typeface="Calibri" panose="020F0502020204030204" pitchFamily="34" charset="0"/>
                <a:cs typeface="Arial" panose="020B0604020202020204" pitchFamily="34" charset="0"/>
              </a:rPr>
              <a:t>A</a:t>
            </a:r>
            <a:r>
              <a:rPr lang="ar-SA" sz="1800" b="1" u="sng" dirty="0">
                <a:effectLst/>
                <a:latin typeface="Calibri" panose="020F0502020204030204" pitchFamily="34" charset="0"/>
                <a:ea typeface="Calibri" panose="020F0502020204030204" pitchFamily="34" charset="0"/>
                <a:cs typeface="Arial" panose="020B0604020202020204" pitchFamily="34" charset="0"/>
              </a:rPr>
              <a:t>:</a:t>
            </a:r>
            <a:r>
              <a:rPr lang="ar-SA" sz="1800" dirty="0">
                <a:effectLst/>
                <a:latin typeface="Calibri" panose="020F0502020204030204" pitchFamily="34" charset="0"/>
                <a:ea typeface="Calibri" panose="020F0502020204030204" pitchFamily="34" charset="0"/>
                <a:cs typeface="Arial" panose="020B0604020202020204" pitchFamily="34" charset="0"/>
              </a:rPr>
              <a:t> هي أصغر فئة وتتكون من أهم أصناف المخزون</a:t>
            </a:r>
            <a:r>
              <a:rPr lang="en-US" sz="1800" dirty="0">
                <a:effectLst/>
                <a:latin typeface="Arial" panose="020B0604020202020204" pitchFamily="34" charset="0"/>
                <a:ea typeface="Calibri" panose="020F0502020204030204" pitchFamily="34" charset="0"/>
                <a:cs typeface="Arial" panose="020B0604020202020204" pitchFamily="34" charset="0"/>
              </a:rPr>
              <a:t>.</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15000"/>
              </a:lnSpc>
              <a:spcAft>
                <a:spcPts val="1000"/>
              </a:spcAft>
              <a:buFont typeface="Wingdings" panose="05000000000000000000" pitchFamily="2" charset="2"/>
              <a:buChar char=""/>
            </a:pPr>
            <a:r>
              <a:rPr lang="ar-SA" sz="1800" b="1" u="sng" dirty="0">
                <a:effectLst/>
                <a:latin typeface="Calibri" panose="020F0502020204030204" pitchFamily="34" charset="0"/>
                <a:ea typeface="Calibri" panose="020F0502020204030204" pitchFamily="34" charset="0"/>
                <a:cs typeface="Arial" panose="020B0604020202020204" pitchFamily="34" charset="0"/>
              </a:rPr>
              <a:t>الفئة</a:t>
            </a:r>
            <a:r>
              <a:rPr lang="en-US" sz="1800" b="1" u="sng" dirty="0">
                <a:effectLst/>
                <a:latin typeface="Arial" panose="020B0604020202020204" pitchFamily="34" charset="0"/>
                <a:ea typeface="Calibri" panose="020F0502020204030204" pitchFamily="34" charset="0"/>
                <a:cs typeface="Arial" panose="020B0604020202020204" pitchFamily="34" charset="0"/>
              </a:rPr>
              <a:t>B </a:t>
            </a:r>
            <a:r>
              <a:rPr lang="ar-SA" sz="1800" b="1" u="sng" dirty="0">
                <a:effectLst/>
                <a:latin typeface="Calibri" panose="020F0502020204030204" pitchFamily="34" charset="0"/>
                <a:ea typeface="Calibri" panose="020F0502020204030204" pitchFamily="34" charset="0"/>
                <a:cs typeface="Arial" panose="020B0604020202020204" pitchFamily="34" charset="0"/>
              </a:rPr>
              <a:t>:</a:t>
            </a:r>
            <a:r>
              <a:rPr lang="ar-SA" sz="1800" dirty="0">
                <a:effectLst/>
                <a:latin typeface="Calibri" panose="020F0502020204030204" pitchFamily="34" charset="0"/>
                <a:ea typeface="Calibri" panose="020F0502020204030204" pitchFamily="34" charset="0"/>
                <a:cs typeface="Arial" panose="020B0604020202020204" pitchFamily="34" charset="0"/>
              </a:rPr>
              <a:t> ستكون بشكل عام أكبر قليلاً من حيث أحجام </a:t>
            </a:r>
            <a:r>
              <a:rPr lang="en-US" sz="1800" dirty="0">
                <a:effectLst/>
                <a:latin typeface="Arial" panose="020B0604020202020204" pitchFamily="34" charset="0"/>
                <a:ea typeface="Calibri" panose="020F0502020204030204" pitchFamily="34" charset="0"/>
                <a:cs typeface="Arial" panose="020B0604020202020204" pitchFamily="34" charset="0"/>
              </a:rPr>
              <a:t>SKU</a:t>
            </a:r>
            <a:r>
              <a:rPr lang="ar-SA" sz="1800" dirty="0">
                <a:effectLst/>
                <a:latin typeface="Calibri" panose="020F0502020204030204" pitchFamily="34" charset="0"/>
                <a:ea typeface="Calibri" panose="020F0502020204030204" pitchFamily="34" charset="0"/>
                <a:cs typeface="Arial" panose="020B0604020202020204" pitchFamily="34" charset="0"/>
              </a:rPr>
              <a:t> وستتكون عادةً من منتجات ذات قيمة أقل</a:t>
            </a:r>
            <a:r>
              <a:rPr lang="en-US" sz="1800" dirty="0">
                <a:effectLst/>
                <a:latin typeface="Arial" panose="020B0604020202020204" pitchFamily="34" charset="0"/>
                <a:ea typeface="Calibri" panose="020F0502020204030204" pitchFamily="34" charset="0"/>
                <a:cs typeface="Arial" panose="020B0604020202020204" pitchFamily="34" charset="0"/>
              </a:rPr>
              <a:t>.</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15000"/>
              </a:lnSpc>
              <a:spcAft>
                <a:spcPts val="1000"/>
              </a:spcAft>
              <a:buFont typeface="Wingdings" panose="05000000000000000000" pitchFamily="2" charset="2"/>
              <a:buChar char=""/>
            </a:pPr>
            <a:r>
              <a:rPr lang="ar-SA" sz="1800" b="1" u="sng" dirty="0">
                <a:effectLst/>
                <a:latin typeface="Calibri" panose="020F0502020204030204" pitchFamily="34" charset="0"/>
                <a:ea typeface="Calibri" panose="020F0502020204030204" pitchFamily="34" charset="0"/>
                <a:cs typeface="Arial" panose="020B0604020202020204" pitchFamily="34" charset="0"/>
              </a:rPr>
              <a:t>الفئة</a:t>
            </a:r>
            <a:r>
              <a:rPr lang="en-US" sz="1800" b="1" u="sng" dirty="0">
                <a:effectLst/>
                <a:latin typeface="Arial" panose="020B0604020202020204" pitchFamily="34" charset="0"/>
                <a:ea typeface="Calibri" panose="020F0502020204030204" pitchFamily="34" charset="0"/>
                <a:cs typeface="Arial" panose="020B0604020202020204" pitchFamily="34" charset="0"/>
              </a:rPr>
              <a:t>C </a:t>
            </a:r>
            <a:r>
              <a:rPr lang="ar-SA" sz="1800" b="1" u="sng" dirty="0">
                <a:effectLst/>
                <a:latin typeface="Calibri" panose="020F0502020204030204" pitchFamily="34" charset="0"/>
                <a:ea typeface="Calibri" panose="020F0502020204030204" pitchFamily="34" charset="0"/>
                <a:cs typeface="Arial" panose="020B0604020202020204" pitchFamily="34" charset="0"/>
              </a:rPr>
              <a:t>:</a:t>
            </a:r>
            <a:r>
              <a:rPr lang="ar-SA" sz="1800" dirty="0">
                <a:effectLst/>
                <a:latin typeface="Calibri" panose="020F0502020204030204" pitchFamily="34" charset="0"/>
                <a:ea typeface="Calibri" panose="020F0502020204030204" pitchFamily="34" charset="0"/>
                <a:cs typeface="Arial" panose="020B0604020202020204" pitchFamily="34" charset="0"/>
              </a:rPr>
              <a:t> ستكون عادةً أكبر فئة حيث ستساهم المنتجات بأقل قدر في صافي أرباح نشاطك التجاري</a:t>
            </a:r>
            <a:r>
              <a:rPr lang="en-US" sz="1800" dirty="0">
                <a:effectLst/>
                <a:latin typeface="Arial" panose="020B0604020202020204" pitchFamily="34" charset="0"/>
                <a:ea typeface="Calibri" panose="020F0502020204030204" pitchFamily="34" charset="0"/>
                <a:cs typeface="Arial" panose="020B0604020202020204" pitchFamily="34" charset="0"/>
              </a:rPr>
              <a:t>.</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1A00F2CF-05E7-49E8-B54A-B07280EEDDC9}"/>
              </a:ext>
            </a:extLst>
          </p:cNvPr>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858000" y="1997604"/>
            <a:ext cx="4516967" cy="3133725"/>
          </a:xfrm>
          <a:prstGeom prst="rect">
            <a:avLst/>
          </a:prstGeom>
        </p:spPr>
      </p:pic>
      <p:sp>
        <p:nvSpPr>
          <p:cNvPr id="2" name="مربع نص 1">
            <a:extLst>
              <a:ext uri="{FF2B5EF4-FFF2-40B4-BE49-F238E27FC236}">
                <a16:creationId xmlns:a16="http://schemas.microsoft.com/office/drawing/2014/main" id="{7B5526CB-B079-A0EC-1BFB-37060D0BD9AE}"/>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15469397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845508FE-43B9-4F9B-9E85-B89DCCA485C6}"/>
              </a:ext>
            </a:extLst>
          </p:cNvPr>
          <p:cNvSpPr txBox="1"/>
          <p:nvPr/>
        </p:nvSpPr>
        <p:spPr>
          <a:xfrm>
            <a:off x="3018367" y="285234"/>
            <a:ext cx="6155266" cy="523220"/>
          </a:xfrm>
          <a:prstGeom prst="rect">
            <a:avLst/>
          </a:prstGeom>
          <a:noFill/>
        </p:spPr>
        <p:txBody>
          <a:bodyPr wrap="square">
            <a:spAutoFit/>
          </a:bodyPr>
          <a:lstStyle/>
          <a:p>
            <a:pPr algn="ctr" rtl="1"/>
            <a:r>
              <a:rPr lang="ar-SA" sz="2800" b="1" dirty="0">
                <a:effectLst/>
                <a:ea typeface="Calibri" panose="020F0502020204030204" pitchFamily="34" charset="0"/>
                <a:cs typeface="Arial" panose="020B0604020202020204" pitchFamily="34" charset="0"/>
              </a:rPr>
              <a:t>حساب تصنيف </a:t>
            </a:r>
            <a:r>
              <a:rPr lang="en-US" sz="2800" b="1" dirty="0">
                <a:effectLst/>
                <a:latin typeface="Arial" panose="020B0604020202020204" pitchFamily="34" charset="0"/>
                <a:ea typeface="Calibri" panose="020F0502020204030204" pitchFamily="34" charset="0"/>
              </a:rPr>
              <a:t>ABC</a:t>
            </a:r>
            <a:endParaRPr lang="ar-EG" sz="2800" dirty="0"/>
          </a:p>
        </p:txBody>
      </p:sp>
      <p:sp>
        <p:nvSpPr>
          <p:cNvPr id="7" name="مربع نص 6">
            <a:extLst>
              <a:ext uri="{FF2B5EF4-FFF2-40B4-BE49-F238E27FC236}">
                <a16:creationId xmlns:a16="http://schemas.microsoft.com/office/drawing/2014/main" id="{344A5067-7B74-4780-8394-6266F5633C4E}"/>
              </a:ext>
            </a:extLst>
          </p:cNvPr>
          <p:cNvSpPr txBox="1"/>
          <p:nvPr/>
        </p:nvSpPr>
        <p:spPr>
          <a:xfrm>
            <a:off x="5795433" y="1246870"/>
            <a:ext cx="6155266" cy="1507529"/>
          </a:xfrm>
          <a:prstGeom prst="rect">
            <a:avLst/>
          </a:prstGeom>
          <a:noFill/>
        </p:spPr>
        <p:txBody>
          <a:bodyPr wrap="square">
            <a:spAutoFit/>
          </a:bodyPr>
          <a:lstStyle/>
          <a:p>
            <a:pPr algn="r" rtl="1">
              <a:lnSpc>
                <a:spcPct val="115000"/>
              </a:lnSpc>
              <a:spcAft>
                <a:spcPts val="500"/>
              </a:spcAft>
            </a:pPr>
            <a:r>
              <a:rPr lang="ar-SA" sz="1400" b="1" dirty="0">
                <a:effectLst/>
                <a:latin typeface="Calibri" panose="020F0502020204030204" pitchFamily="34" charset="0"/>
                <a:ea typeface="Calibri" panose="020F0502020204030204" pitchFamily="34" charset="0"/>
                <a:cs typeface="Arial" panose="020B0604020202020204" pitchFamily="34" charset="0"/>
              </a:rPr>
              <a:t>فيما يلي توضيح عملي لكيفية تقسيم مخزونك باستخدام قيمة الاستهلاك السنوي. سنستخدم أعمال </a:t>
            </a:r>
            <a:r>
              <a:rPr lang="en-US" sz="1400" b="1" u="sng" dirty="0">
                <a:effectLst/>
                <a:latin typeface="Arial" panose="020B0604020202020204" pitchFamily="34" charset="0"/>
                <a:ea typeface="Calibri" panose="020F0502020204030204" pitchFamily="34" charset="0"/>
                <a:cs typeface="Arial" panose="020B0604020202020204" pitchFamily="34" charset="0"/>
              </a:rPr>
              <a:t>Frank's Fasteners</a:t>
            </a:r>
            <a:r>
              <a:rPr lang="en-US" sz="1400" b="1" dirty="0">
                <a:effectLst/>
                <a:latin typeface="Arial" panose="020B0604020202020204" pitchFamily="34" charset="0"/>
                <a:ea typeface="Calibri" panose="020F0502020204030204" pitchFamily="34" charset="0"/>
                <a:cs typeface="Arial" panose="020B0604020202020204" pitchFamily="34" charset="0"/>
              </a:rPr>
              <a:t> </a:t>
            </a:r>
            <a:r>
              <a:rPr lang="ar-SA" sz="1400" b="1" dirty="0">
                <a:effectLst/>
                <a:latin typeface="Calibri" panose="020F0502020204030204" pitchFamily="34" charset="0"/>
                <a:ea typeface="Calibri" panose="020F0502020204030204" pitchFamily="34" charset="0"/>
                <a:cs typeface="Arial" panose="020B0604020202020204" pitchFamily="34" charset="0"/>
              </a:rPr>
              <a:t>كمثال:</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ar-EG" sz="1400" dirty="0">
                <a:latin typeface="Calibri" panose="020F0502020204030204" pitchFamily="34" charset="0"/>
                <a:ea typeface="Calibri" panose="020F0502020204030204" pitchFamily="34" charset="0"/>
                <a:cs typeface="Arial" panose="020B0604020202020204" pitchFamily="34" charset="0"/>
              </a:rPr>
              <a:t>1-</a:t>
            </a:r>
            <a:r>
              <a:rPr lang="ar-SA" sz="1400" dirty="0">
                <a:effectLst/>
                <a:latin typeface="Calibri" panose="020F0502020204030204" pitchFamily="34" charset="0"/>
                <a:ea typeface="Calibri" panose="020F0502020204030204" pitchFamily="34" charset="0"/>
                <a:cs typeface="Arial" panose="020B0604020202020204" pitchFamily="34" charset="0"/>
              </a:rPr>
              <a:t>استخدم هذه الصيغة لحساب قيمة الاستهلاك السنوي لكل عنصر:</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ar-SA" sz="1400" b="1" dirty="0">
                <a:effectLst/>
                <a:latin typeface="Calibri" panose="020F0502020204030204" pitchFamily="34" charset="0"/>
                <a:ea typeface="Calibri" panose="020F0502020204030204" pitchFamily="34" charset="0"/>
                <a:cs typeface="Arial" panose="020B0604020202020204" pitchFamily="34" charset="0"/>
              </a:rPr>
              <a:t>العدد السنوي للوحدات المباعة (لكل عنصر) × التكلفة لكل وحدة</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1125"/>
              </a:spcAft>
            </a:pPr>
            <a:r>
              <a:rPr lang="en-US" sz="1400" b="1" dirty="0">
                <a:effectLst/>
                <a:latin typeface="Arial" panose="020B0604020202020204" pitchFamily="34" charset="0"/>
                <a:ea typeface="Times New Roman" panose="02020603050405020304" pitchFamily="18" charset="0"/>
                <a:cs typeface="Arial" panose="020B0604020202020204" pitchFamily="34" charset="0"/>
              </a:rPr>
              <a:t>Annual number of units sold (per item) x cost per unit</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4DD469BF-3114-4433-90AF-FECD432913F3}"/>
              </a:ext>
            </a:extLst>
          </p:cNvPr>
          <p:cNvPicPr/>
          <p:nvPr/>
        </p:nvPicPr>
        <p:blipFill>
          <a:blip r:embed="rId3">
            <a:extLst>
              <a:ext uri="{28A0092B-C50C-407E-A947-70E740481C1C}">
                <a14:useLocalDpi xmlns:a14="http://schemas.microsoft.com/office/drawing/2010/main" val="0"/>
              </a:ext>
            </a:extLst>
          </a:blip>
          <a:stretch>
            <a:fillRect/>
          </a:stretch>
        </p:blipFill>
        <p:spPr>
          <a:xfrm>
            <a:off x="3166533" y="2754400"/>
            <a:ext cx="5257800" cy="2975022"/>
          </a:xfrm>
          <a:prstGeom prst="rect">
            <a:avLst/>
          </a:prstGeom>
        </p:spPr>
      </p:pic>
      <p:sp>
        <p:nvSpPr>
          <p:cNvPr id="2" name="مربع نص 1">
            <a:extLst>
              <a:ext uri="{FF2B5EF4-FFF2-40B4-BE49-F238E27FC236}">
                <a16:creationId xmlns:a16="http://schemas.microsoft.com/office/drawing/2014/main" id="{8EB38D31-DF67-DCD9-FA48-06932378CFEB}"/>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714023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صورة 4">
            <a:extLst>
              <a:ext uri="{FF2B5EF4-FFF2-40B4-BE49-F238E27FC236}">
                <a16:creationId xmlns:a16="http://schemas.microsoft.com/office/drawing/2014/main" id="{863EC326-C848-433B-99EB-AB371178A09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6" name="Text Box 17">
            <a:extLst>
              <a:ext uri="{FF2B5EF4-FFF2-40B4-BE49-F238E27FC236}">
                <a16:creationId xmlns:a16="http://schemas.microsoft.com/office/drawing/2014/main" id="{09FE8A0E-E544-4473-B3D9-D090F7B04542}"/>
              </a:ext>
            </a:extLst>
          </p:cNvPr>
          <p:cNvSpPr txBox="1"/>
          <p:nvPr/>
        </p:nvSpPr>
        <p:spPr>
          <a:xfrm>
            <a:off x="279400" y="1677776"/>
            <a:ext cx="5816600" cy="3199024"/>
          </a:xfrm>
          <a:prstGeom prst="rect">
            <a:avLst/>
          </a:prstGeom>
          <a:noFill/>
          <a:ln w="6350">
            <a:noFill/>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15000"/>
              </a:lnSpc>
              <a:spcAft>
                <a:spcPts val="1000"/>
              </a:spcAft>
            </a:pPr>
            <a:r>
              <a:rPr lang="ar-EG" sz="3200" b="1" dirty="0">
                <a:effectLst/>
                <a:latin typeface="Calibri" panose="020F0502020204030204" pitchFamily="34" charset="0"/>
                <a:ea typeface="Calibri" panose="020F0502020204030204" pitchFamily="34" charset="0"/>
                <a:cs typeface="Times New Roman" panose="02020603050405020304" pitchFamily="18" charset="0"/>
              </a:rPr>
              <a:t>اليوم التدريبي الأول</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EG" sz="3200" b="1" dirty="0">
                <a:effectLst/>
                <a:latin typeface="Calibri" panose="020F0502020204030204" pitchFamily="34" charset="0"/>
                <a:ea typeface="Calibri" panose="020F0502020204030204" pitchFamily="34" charset="0"/>
                <a:cs typeface="Times New Roman" panose="02020603050405020304" pitchFamily="18" charset="0"/>
              </a:rPr>
              <a:t>الجلسة الأولى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SA" sz="3200" b="1" i="0" dirty="0">
                <a:effectLst/>
                <a:latin typeface="Times New Roman" panose="02020603050405020304" pitchFamily="18" charset="0"/>
                <a:ea typeface="Calibri" panose="020F0502020204030204" pitchFamily="34" charset="0"/>
                <a:cs typeface="Times New Roman" panose="02020603050405020304" pitchFamily="18" charset="0"/>
              </a:rPr>
              <a:t>المدخل إلى إدارة سلاسل الإمداد ومبادئها</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D4EEE9C4-EE8E-A524-13DF-EADB5EE5160C}"/>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4725110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B0E5870B-08A2-4D20-9AC1-949EFF1216D2}"/>
              </a:ext>
            </a:extLst>
          </p:cNvPr>
          <p:cNvSpPr txBox="1"/>
          <p:nvPr/>
        </p:nvSpPr>
        <p:spPr>
          <a:xfrm>
            <a:off x="5630333" y="1110277"/>
            <a:ext cx="6096000" cy="390363"/>
          </a:xfrm>
          <a:prstGeom prst="rect">
            <a:avLst/>
          </a:prstGeom>
          <a:noFill/>
        </p:spPr>
        <p:txBody>
          <a:bodyPr wrap="square">
            <a:spAutoFit/>
          </a:bodyPr>
          <a:lstStyle/>
          <a:p>
            <a:pPr algn="r" rtl="1">
              <a:lnSpc>
                <a:spcPct val="115000"/>
              </a:lnSpc>
              <a:spcAft>
                <a:spcPts val="1125"/>
              </a:spcAft>
            </a:pPr>
            <a:r>
              <a:rPr lang="ar-SA" b="1" dirty="0">
                <a:solidFill>
                  <a:srgbClr val="0D0D0D"/>
                </a:solidFill>
                <a:effectLst/>
                <a:latin typeface="Calibri" panose="020F0502020204030204" pitchFamily="34" charset="0"/>
                <a:ea typeface="Times New Roman" panose="02020603050405020304" pitchFamily="18" charset="0"/>
                <a:cs typeface="Arial" panose="020B0604020202020204" pitchFamily="34" charset="0"/>
              </a:rPr>
              <a:t>قم بإدراج المنتجات بترتيب تنازلي على أساس قيمة استهلاكها السنوي</a:t>
            </a:r>
            <a:r>
              <a:rPr lang="en-US" b="1"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7" name="Picture 8">
            <a:extLst>
              <a:ext uri="{FF2B5EF4-FFF2-40B4-BE49-F238E27FC236}">
                <a16:creationId xmlns:a16="http://schemas.microsoft.com/office/drawing/2014/main" id="{1F468007-FBD0-40FD-B5DD-CA24BFD9FC84}"/>
              </a:ext>
            </a:extLst>
          </p:cNvPr>
          <p:cNvPicPr/>
          <p:nvPr/>
        </p:nvPicPr>
        <p:blipFill>
          <a:blip r:embed="rId4">
            <a:extLst>
              <a:ext uri="{28A0092B-C50C-407E-A947-70E740481C1C}">
                <a14:useLocalDpi xmlns:a14="http://schemas.microsoft.com/office/drawing/2010/main" val="0"/>
              </a:ext>
            </a:extLst>
          </a:blip>
          <a:stretch>
            <a:fillRect/>
          </a:stretch>
        </p:blipFill>
        <p:spPr>
          <a:xfrm>
            <a:off x="2891366" y="1971675"/>
            <a:ext cx="6227234" cy="3480858"/>
          </a:xfrm>
          <a:prstGeom prst="rect">
            <a:avLst/>
          </a:prstGeom>
        </p:spPr>
      </p:pic>
      <p:sp>
        <p:nvSpPr>
          <p:cNvPr id="2" name="مربع نص 1">
            <a:extLst>
              <a:ext uri="{FF2B5EF4-FFF2-40B4-BE49-F238E27FC236}">
                <a16:creationId xmlns:a16="http://schemas.microsoft.com/office/drawing/2014/main" id="{33B0ADD3-A93B-8793-738B-4348A5810A3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40362694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79B1CFCE-6AA2-4020-8EA0-B8E8FA816D02}"/>
              </a:ext>
            </a:extLst>
          </p:cNvPr>
          <p:cNvSpPr txBox="1"/>
          <p:nvPr/>
        </p:nvSpPr>
        <p:spPr>
          <a:xfrm>
            <a:off x="5658050" y="1097694"/>
            <a:ext cx="6155266" cy="390363"/>
          </a:xfrm>
          <a:prstGeom prst="rect">
            <a:avLst/>
          </a:prstGeom>
          <a:noFill/>
        </p:spPr>
        <p:txBody>
          <a:bodyPr wrap="square">
            <a:spAutoFit/>
          </a:bodyPr>
          <a:lstStyle/>
          <a:p>
            <a:pPr algn="r" rtl="1">
              <a:lnSpc>
                <a:spcPct val="115000"/>
              </a:lnSpc>
              <a:spcAft>
                <a:spcPts val="500"/>
              </a:spcAft>
            </a:pPr>
            <a:r>
              <a:rPr lang="ar-SA" b="1" dirty="0">
                <a:solidFill>
                  <a:srgbClr val="0D0D0D"/>
                </a:solidFill>
                <a:effectLst/>
                <a:latin typeface="Calibri" panose="020F0502020204030204" pitchFamily="34" charset="0"/>
                <a:ea typeface="Times New Roman" panose="02020603050405020304" pitchFamily="18" charset="0"/>
                <a:cs typeface="Arial" panose="020B0604020202020204" pitchFamily="34" charset="0"/>
              </a:rPr>
              <a:t>إجمالي عدد الوحدات المباعة وقيمة الاستهلاك السنوي.</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7" name="Picture 9">
            <a:extLst>
              <a:ext uri="{FF2B5EF4-FFF2-40B4-BE49-F238E27FC236}">
                <a16:creationId xmlns:a16="http://schemas.microsoft.com/office/drawing/2014/main" id="{EAC5A563-12CB-48C9-9B38-024C64818FBA}"/>
              </a:ext>
            </a:extLst>
          </p:cNvPr>
          <p:cNvPicPr/>
          <p:nvPr/>
        </p:nvPicPr>
        <p:blipFill>
          <a:blip r:embed="rId3">
            <a:extLst>
              <a:ext uri="{28A0092B-C50C-407E-A947-70E740481C1C}">
                <a14:useLocalDpi xmlns:a14="http://schemas.microsoft.com/office/drawing/2010/main" val="0"/>
              </a:ext>
            </a:extLst>
          </a:blip>
          <a:stretch>
            <a:fillRect/>
          </a:stretch>
        </p:blipFill>
        <p:spPr>
          <a:xfrm>
            <a:off x="2656507" y="1878384"/>
            <a:ext cx="6003086" cy="3491559"/>
          </a:xfrm>
          <a:prstGeom prst="rect">
            <a:avLst/>
          </a:prstGeom>
        </p:spPr>
      </p:pic>
      <p:sp>
        <p:nvSpPr>
          <p:cNvPr id="2" name="مربع نص 1">
            <a:extLst>
              <a:ext uri="{FF2B5EF4-FFF2-40B4-BE49-F238E27FC236}">
                <a16:creationId xmlns:a16="http://schemas.microsoft.com/office/drawing/2014/main" id="{8B5995D5-D829-A000-EE59-F0BCDF3CC9C0}"/>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11192777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9B39ECC5-CBA7-42C0-8BC7-A16F7BE2AEA4}"/>
              </a:ext>
            </a:extLst>
          </p:cNvPr>
          <p:cNvSpPr txBox="1"/>
          <p:nvPr/>
        </p:nvSpPr>
        <p:spPr>
          <a:xfrm>
            <a:off x="4894369" y="637737"/>
            <a:ext cx="7120467" cy="1410130"/>
          </a:xfrm>
          <a:prstGeom prst="rect">
            <a:avLst/>
          </a:prstGeom>
          <a:noFill/>
        </p:spPr>
        <p:txBody>
          <a:bodyPr wrap="square">
            <a:spAutoFit/>
          </a:bodyPr>
          <a:lstStyle/>
          <a:p>
            <a:pPr algn="r" rtl="1">
              <a:lnSpc>
                <a:spcPct val="115000"/>
              </a:lnSpc>
              <a:spcAft>
                <a:spcPts val="500"/>
              </a:spcAft>
            </a:pPr>
            <a:r>
              <a:rPr lang="ar-SA" b="1" dirty="0">
                <a:effectLst/>
                <a:latin typeface="Calibri" panose="020F0502020204030204" pitchFamily="34" charset="0"/>
                <a:ea typeface="Calibri" panose="020F0502020204030204" pitchFamily="34" charset="0"/>
                <a:cs typeface="Arial" panose="020B0604020202020204" pitchFamily="34" charset="0"/>
              </a:rPr>
              <a:t>احسب النسبة المئوية التراكمية للأصناف المباعة والنسبة المئوية التراكمية لقيم الاستهلاك السنوي باستخدام الإجماليات.</a:t>
            </a:r>
            <a:endParaRPr lang="ar-EG" b="1"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ar-SA" sz="1800" dirty="0">
                <a:effectLst/>
                <a:ea typeface="Calibri" panose="020F0502020204030204" pitchFamily="34" charset="0"/>
                <a:cs typeface="Arial" panose="020B0604020202020204" pitchFamily="34" charset="0"/>
              </a:rPr>
              <a:t>تحديد العتبات لتقسيم البيانات إلى فئات </a:t>
            </a:r>
            <a:r>
              <a:rPr lang="en-US" sz="1800" dirty="0">
                <a:effectLst/>
                <a:latin typeface="Arial" panose="020B0604020202020204" pitchFamily="34" charset="0"/>
                <a:ea typeface="Calibri" panose="020F0502020204030204" pitchFamily="34" charset="0"/>
              </a:rPr>
              <a:t>A</a:t>
            </a:r>
            <a:r>
              <a:rPr lang="ar-SA" sz="1800" dirty="0">
                <a:effectLst/>
                <a:latin typeface="Arial" panose="020B0604020202020204" pitchFamily="34" charset="0"/>
                <a:ea typeface="Calibri" panose="020F0502020204030204" pitchFamily="34" charset="0"/>
              </a:rPr>
              <a:t> و </a:t>
            </a:r>
            <a:r>
              <a:rPr lang="en-US" sz="1800" dirty="0">
                <a:effectLst/>
                <a:latin typeface="Arial" panose="020B0604020202020204" pitchFamily="34" charset="0"/>
                <a:ea typeface="Calibri" panose="020F0502020204030204" pitchFamily="34" charset="0"/>
              </a:rPr>
              <a:t>B</a:t>
            </a:r>
            <a:r>
              <a:rPr lang="ar-SA" sz="1800" dirty="0">
                <a:effectLst/>
                <a:latin typeface="Arial" panose="020B0604020202020204" pitchFamily="34" charset="0"/>
                <a:ea typeface="Calibri" panose="020F0502020204030204" pitchFamily="34" charset="0"/>
              </a:rPr>
              <a:t> و </a:t>
            </a:r>
            <a:r>
              <a:rPr lang="en-US" sz="1800" dirty="0">
                <a:effectLst/>
                <a:latin typeface="Arial" panose="020B0604020202020204" pitchFamily="34" charset="0"/>
                <a:ea typeface="Calibri" panose="020F0502020204030204" pitchFamily="34" charset="0"/>
              </a:rPr>
              <a:t>C</a:t>
            </a:r>
            <a:r>
              <a:rPr lang="ar-SA" sz="1800" dirty="0">
                <a:effectLst/>
                <a:latin typeface="Arial" panose="020B0604020202020204" pitchFamily="34" charset="0"/>
                <a:ea typeface="Calibri" panose="020F0502020204030204" pitchFamily="34" charset="0"/>
              </a:rPr>
              <a:t>. سيكون حد تحديد تقسيم </a:t>
            </a:r>
            <a:r>
              <a:rPr lang="en-US" sz="1800" dirty="0">
                <a:effectLst/>
                <a:latin typeface="Arial" panose="020B0604020202020204" pitchFamily="34" charset="0"/>
                <a:ea typeface="Calibri" panose="020F0502020204030204" pitchFamily="34" charset="0"/>
              </a:rPr>
              <a:t>ABC</a:t>
            </a:r>
            <a:r>
              <a:rPr lang="ar-SA" sz="1800" dirty="0">
                <a:effectLst/>
                <a:latin typeface="Arial" panose="020B0604020202020204" pitchFamily="34" charset="0"/>
                <a:ea typeface="Calibri" panose="020F0502020204030204" pitchFamily="34" charset="0"/>
              </a:rPr>
              <a:t> فريدًا لشركتك ومزيج منتجاتك، ولكن عادةً ما يقترب من 80%/15%/5%.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7" name="Picture 13">
            <a:extLst>
              <a:ext uri="{FF2B5EF4-FFF2-40B4-BE49-F238E27FC236}">
                <a16:creationId xmlns:a16="http://schemas.microsoft.com/office/drawing/2014/main" id="{01AE4C1F-4C8B-47D3-8DEA-A95F98082236}"/>
              </a:ext>
            </a:extLst>
          </p:cNvPr>
          <p:cNvPicPr/>
          <p:nvPr/>
        </p:nvPicPr>
        <p:blipFill>
          <a:blip r:embed="rId4">
            <a:extLst>
              <a:ext uri="{28A0092B-C50C-407E-A947-70E740481C1C}">
                <a14:useLocalDpi xmlns:a14="http://schemas.microsoft.com/office/drawing/2010/main" val="0"/>
              </a:ext>
            </a:extLst>
          </a:blip>
          <a:stretch>
            <a:fillRect/>
          </a:stretch>
        </p:blipFill>
        <p:spPr>
          <a:xfrm>
            <a:off x="3026199" y="2047867"/>
            <a:ext cx="5872268" cy="3929600"/>
          </a:xfrm>
          <a:prstGeom prst="rect">
            <a:avLst/>
          </a:prstGeom>
        </p:spPr>
      </p:pic>
      <p:sp>
        <p:nvSpPr>
          <p:cNvPr id="2" name="مربع نص 1">
            <a:extLst>
              <a:ext uri="{FF2B5EF4-FFF2-40B4-BE49-F238E27FC236}">
                <a16:creationId xmlns:a16="http://schemas.microsoft.com/office/drawing/2014/main" id="{2B055B07-98C3-9CD3-F9B2-862890BA0C08}"/>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24315361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B325CD26-6DF6-4201-B12A-24F61E7F16D9}"/>
              </a:ext>
            </a:extLst>
          </p:cNvPr>
          <p:cNvSpPr txBox="1"/>
          <p:nvPr/>
        </p:nvSpPr>
        <p:spPr>
          <a:xfrm>
            <a:off x="3018367" y="520253"/>
            <a:ext cx="6155266" cy="555986"/>
          </a:xfrm>
          <a:prstGeom prst="rect">
            <a:avLst/>
          </a:prstGeom>
          <a:noFill/>
        </p:spPr>
        <p:txBody>
          <a:bodyPr wrap="square">
            <a:spAutoFit/>
          </a:bodyPr>
          <a:lstStyle/>
          <a:p>
            <a:pPr algn="ctr" rtl="1">
              <a:lnSpc>
                <a:spcPct val="115000"/>
              </a:lnSpc>
              <a:spcAft>
                <a:spcPts val="500"/>
              </a:spcAft>
            </a:pPr>
            <a:r>
              <a:rPr lang="ar-SA" sz="2800" b="1" dirty="0">
                <a:effectLst/>
                <a:latin typeface="Calibri" panose="020F0502020204030204" pitchFamily="34" charset="0"/>
                <a:ea typeface="Calibri" panose="020F0502020204030204" pitchFamily="34" charset="0"/>
                <a:cs typeface="Arial" panose="020B0604020202020204" pitchFamily="34" charset="0"/>
              </a:rPr>
              <a:t>نموذج </a:t>
            </a:r>
            <a:r>
              <a:rPr lang="en-US" sz="2800" b="1" dirty="0">
                <a:effectLst/>
                <a:latin typeface="Arial" panose="020B0604020202020204" pitchFamily="34" charset="0"/>
                <a:ea typeface="Calibri" panose="020F0502020204030204" pitchFamily="34" charset="0"/>
                <a:cs typeface="Arial" panose="020B0604020202020204" pitchFamily="34" charset="0"/>
              </a:rPr>
              <a:t>EOQ</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مربع نص 6">
            <a:extLst>
              <a:ext uri="{FF2B5EF4-FFF2-40B4-BE49-F238E27FC236}">
                <a16:creationId xmlns:a16="http://schemas.microsoft.com/office/drawing/2014/main" id="{C65AAB34-77F0-4861-91DE-B7AD33073BB1}"/>
              </a:ext>
            </a:extLst>
          </p:cNvPr>
          <p:cNvSpPr txBox="1"/>
          <p:nvPr/>
        </p:nvSpPr>
        <p:spPr>
          <a:xfrm>
            <a:off x="5295900" y="1326224"/>
            <a:ext cx="6155266" cy="4535601"/>
          </a:xfrm>
          <a:prstGeom prst="rect">
            <a:avLst/>
          </a:prstGeom>
          <a:noFill/>
        </p:spPr>
        <p:txBody>
          <a:bodyPr wrap="square">
            <a:spAutoFit/>
          </a:bodyPr>
          <a:lstStyle/>
          <a:p>
            <a:pPr lvl="0" algn="r" rtl="1">
              <a:lnSpc>
                <a:spcPct val="115000"/>
              </a:lnSpc>
              <a:spcAft>
                <a:spcPts val="500"/>
              </a:spcAft>
              <a:buClr>
                <a:srgbClr val="FF0000"/>
              </a:buClr>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ما هي كمية ا</a:t>
            </a:r>
            <a:r>
              <a:rPr lang="ar-EG"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لطلب </a:t>
            </a: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الاقتصادي (</a:t>
            </a:r>
            <a:r>
              <a:rPr lang="en-US" sz="1800" b="1" dirty="0">
                <a:solidFill>
                  <a:srgbClr val="17848A"/>
                </a:solidFill>
                <a:effectLst/>
                <a:latin typeface="Arial" panose="020B0604020202020204" pitchFamily="34" charset="0"/>
                <a:ea typeface="Calibri" panose="020F0502020204030204" pitchFamily="34" charset="0"/>
                <a:cs typeface="Arial" panose="020B0604020202020204" pitchFamily="34" charset="0"/>
              </a:rPr>
              <a:t>EOQ</a:t>
            </a: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228600" algn="r" rtl="1">
              <a:lnSpc>
                <a:spcPct val="115000"/>
              </a:lnSpc>
              <a:spcAft>
                <a:spcPts val="500"/>
              </a:spcAft>
            </a:pPr>
            <a:r>
              <a:rPr lang="ar-SA" sz="1800" dirty="0">
                <a:effectLst/>
                <a:latin typeface="Calibri" panose="020F0502020204030204" pitchFamily="34" charset="0"/>
                <a:ea typeface="Calibri" panose="020F0502020204030204" pitchFamily="34" charset="0"/>
                <a:cs typeface="Arial" panose="020B0604020202020204" pitchFamily="34" charset="0"/>
              </a:rPr>
              <a:t>كمية الطلب الاقتصادي (</a:t>
            </a:r>
            <a:r>
              <a:rPr lang="en-US" sz="1800" dirty="0">
                <a:effectLst/>
                <a:latin typeface="Arial" panose="020B0604020202020204" pitchFamily="34" charset="0"/>
                <a:ea typeface="Calibri" panose="020F0502020204030204" pitchFamily="34" charset="0"/>
                <a:cs typeface="Arial" panose="020B0604020202020204" pitchFamily="34" charset="0"/>
              </a:rPr>
              <a:t>EOQ</a:t>
            </a:r>
            <a:r>
              <a:rPr lang="ar-SA" sz="1800" dirty="0">
                <a:effectLst/>
                <a:latin typeface="Calibri" panose="020F0502020204030204" pitchFamily="34" charset="0"/>
                <a:ea typeface="Calibri" panose="020F0502020204030204" pitchFamily="34" charset="0"/>
                <a:cs typeface="Arial" panose="020B0604020202020204" pitchFamily="34" charset="0"/>
              </a:rPr>
              <a:t>) هي كمية الطلب المثالية التي يجب على الشركة شراؤها لتقليل تكاليف المخزون مثل تكاليف الاحتفاظ وتكاليف النقص وتكاليف الطلب.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lvl="0" algn="r" rtl="1">
              <a:lnSpc>
                <a:spcPct val="115000"/>
              </a:lnSpc>
              <a:spcAft>
                <a:spcPts val="1000"/>
              </a:spcAft>
              <a:buClr>
                <a:srgbClr val="FF0000"/>
              </a:buClr>
            </a:pPr>
            <a:r>
              <a:rPr lang="ar-SA" sz="1800" b="1" dirty="0">
                <a:effectLst/>
                <a:latin typeface="Calibri" panose="020F0502020204030204" pitchFamily="34" charset="0"/>
                <a:ea typeface="Calibri" panose="020F0502020204030204" pitchFamily="34" charset="0"/>
                <a:cs typeface="Arial" panose="020B0604020202020204" pitchFamily="34" charset="0"/>
              </a:rPr>
              <a:t>صيغة وحساب كمية الطلب الاقتصادي:</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ar-SA" sz="1800" i="1" dirty="0">
                <a:effectLst/>
                <a:latin typeface="Calibri" panose="020F0502020204030204" pitchFamily="34" charset="0"/>
                <a:ea typeface="Calibri" panose="020F0502020204030204" pitchFamily="34" charset="0"/>
                <a:cs typeface="Arial" panose="020B0604020202020204" pitchFamily="34" charset="0"/>
              </a:rPr>
              <a:t>صيغة </a:t>
            </a:r>
            <a:r>
              <a:rPr lang="en-US" sz="1800" i="1" dirty="0">
                <a:effectLst/>
                <a:latin typeface="Arial" panose="020B0604020202020204" pitchFamily="34" charset="0"/>
                <a:ea typeface="Calibri" panose="020F0502020204030204" pitchFamily="34" charset="0"/>
                <a:cs typeface="Arial" panose="020B0604020202020204" pitchFamily="34" charset="0"/>
              </a:rPr>
              <a:t>EOQ</a:t>
            </a:r>
            <a:r>
              <a:rPr lang="ar-SA" sz="1800" i="1" dirty="0">
                <a:effectLst/>
                <a:latin typeface="Calibri" panose="020F0502020204030204" pitchFamily="34" charset="0"/>
                <a:ea typeface="Calibri" panose="020F0502020204030204" pitchFamily="34" charset="0"/>
                <a:cs typeface="Arial" panose="020B0604020202020204" pitchFamily="34" charset="0"/>
              </a:rPr>
              <a:t> هي:</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en-US" sz="1800" dirty="0">
                <a:effectLst/>
                <a:latin typeface="Arial" panose="020B0604020202020204" pitchFamily="34" charset="0"/>
                <a:ea typeface="Calibri" panose="020F0502020204030204" pitchFamily="34" charset="0"/>
                <a:cs typeface="Arial" panose="020B0604020202020204" pitchFamily="34" charset="0"/>
              </a:rPr>
              <a:t>Q = √2u </a:t>
            </a:r>
            <a:r>
              <a:rPr lang="en-US" sz="1800" dirty="0" err="1">
                <a:effectLst/>
                <a:latin typeface="Arial" panose="020B0604020202020204" pitchFamily="34" charset="0"/>
                <a:ea typeface="Calibri" panose="020F0502020204030204" pitchFamily="34" charset="0"/>
                <a:cs typeface="Arial" panose="020B0604020202020204" pitchFamily="34" charset="0"/>
              </a:rPr>
              <a:t>xp</a:t>
            </a:r>
            <a:r>
              <a:rPr lang="en-US" sz="1800" dirty="0">
                <a:effectLst/>
                <a:latin typeface="Arial" panose="020B0604020202020204" pitchFamily="34" charset="0"/>
                <a:ea typeface="Calibri" panose="020F0502020204030204" pitchFamily="34" charset="0"/>
                <a:cs typeface="Arial" panose="020B0604020202020204" pitchFamily="34" charset="0"/>
              </a:rPr>
              <a:t> / s</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ar-SA" sz="1800" dirty="0">
                <a:effectLst/>
                <a:latin typeface="Calibri" panose="020F0502020204030204" pitchFamily="34" charset="0"/>
                <a:ea typeface="Calibri" panose="020F0502020204030204" pitchFamily="34" charset="0"/>
                <a:cs typeface="Arial" panose="020B0604020202020204" pitchFamily="34" charset="0"/>
              </a:rPr>
              <a:t>أين: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en-US" sz="1800" b="1" dirty="0">
                <a:effectLst/>
                <a:latin typeface="Arial" panose="020B0604020202020204" pitchFamily="34" charset="0"/>
                <a:ea typeface="Calibri" panose="020F0502020204030204" pitchFamily="34" charset="0"/>
                <a:cs typeface="Arial" panose="020B0604020202020204" pitchFamily="34" charset="0"/>
              </a:rPr>
              <a:t>Q</a:t>
            </a:r>
            <a:r>
              <a:rPr lang="ar-SA" sz="1800" dirty="0">
                <a:effectLst/>
                <a:latin typeface="Calibri" panose="020F0502020204030204" pitchFamily="34" charset="0"/>
                <a:ea typeface="Calibri" panose="020F0502020204030204" pitchFamily="34" charset="0"/>
                <a:cs typeface="Arial" panose="020B0604020202020204" pitchFamily="34" charset="0"/>
              </a:rPr>
              <a:t> = كمية الطلبات الاقتصادية (</a:t>
            </a:r>
            <a:r>
              <a:rPr lang="en-US" sz="1800" dirty="0">
                <a:effectLst/>
                <a:latin typeface="Arial" panose="020B0604020202020204" pitchFamily="34" charset="0"/>
                <a:ea typeface="Calibri" panose="020F0502020204030204" pitchFamily="34" charset="0"/>
                <a:cs typeface="Arial" panose="020B0604020202020204" pitchFamily="34" charset="0"/>
              </a:rPr>
              <a:t>EOQ</a:t>
            </a:r>
            <a:r>
              <a:rPr lang="ar-SA" sz="1800" dirty="0">
                <a:effectLst/>
                <a:latin typeface="Calibri" panose="020F0502020204030204" pitchFamily="34" charset="0"/>
                <a:ea typeface="Calibri" panose="020F0502020204030204" pitchFamily="34" charset="0"/>
                <a:cs typeface="Arial" panose="020B0604020202020204" pitchFamily="34" charset="0"/>
              </a:rPr>
              <a:t>)</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en-US" sz="1800" b="1" dirty="0">
                <a:effectLst/>
                <a:latin typeface="Arial" panose="020B0604020202020204" pitchFamily="34" charset="0"/>
                <a:ea typeface="Calibri" panose="020F0502020204030204" pitchFamily="34" charset="0"/>
                <a:cs typeface="Arial" panose="020B0604020202020204" pitchFamily="34" charset="0"/>
              </a:rPr>
              <a:t>U</a:t>
            </a:r>
            <a:r>
              <a:rPr lang="ar-SA" sz="1800" dirty="0">
                <a:effectLst/>
                <a:latin typeface="Calibri" panose="020F0502020204030204" pitchFamily="34" charset="0"/>
                <a:ea typeface="Calibri" panose="020F0502020204030204" pitchFamily="34" charset="0"/>
                <a:cs typeface="Arial" panose="020B0604020202020204" pitchFamily="34" charset="0"/>
              </a:rPr>
              <a:t> = الكمية المشتراة في سنة أو شهر.</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en-US" sz="1800" b="1" dirty="0">
                <a:effectLst/>
                <a:latin typeface="Calibri" panose="020F0502020204030204" pitchFamily="34" charset="0"/>
                <a:ea typeface="Calibri" panose="020F0502020204030204" pitchFamily="34" charset="0"/>
                <a:cs typeface="Arial" panose="020B0604020202020204" pitchFamily="34" charset="0"/>
              </a:rPr>
              <a:t>P</a:t>
            </a:r>
            <a:r>
              <a:rPr lang="ar-SA" sz="1800" dirty="0">
                <a:effectLst/>
                <a:latin typeface="Calibri" panose="020F0502020204030204" pitchFamily="34" charset="0"/>
                <a:ea typeface="Calibri" panose="020F0502020204030204" pitchFamily="34" charset="0"/>
                <a:cs typeface="Arial" panose="020B0604020202020204" pitchFamily="34" charset="0"/>
              </a:rPr>
              <a:t> = تكلفة وضع أمر.</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500"/>
              </a:spcAft>
            </a:pPr>
            <a:r>
              <a:rPr lang="en-US" sz="1800" b="1" dirty="0">
                <a:effectLst/>
                <a:latin typeface="Arial" panose="020B0604020202020204" pitchFamily="34" charset="0"/>
                <a:ea typeface="Calibri" panose="020F0502020204030204" pitchFamily="34" charset="0"/>
                <a:cs typeface="Arial" panose="020B0604020202020204" pitchFamily="34" charset="0"/>
              </a:rPr>
              <a:t>S</a:t>
            </a:r>
            <a:r>
              <a:rPr lang="ar-SA" sz="1800" dirty="0">
                <a:effectLst/>
                <a:latin typeface="Calibri" panose="020F0502020204030204" pitchFamily="34" charset="0"/>
                <a:ea typeface="Calibri" panose="020F0502020204030204" pitchFamily="34" charset="0"/>
                <a:cs typeface="Arial" panose="020B0604020202020204" pitchFamily="34" charset="0"/>
              </a:rPr>
              <a:t> = التكلفة السنوية أو الشهرية للتخزين لوحدة واحدة تعرف باسم "تكلفة التحمل".</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9" name="صورة 8">
            <a:extLst>
              <a:ext uri="{FF2B5EF4-FFF2-40B4-BE49-F238E27FC236}">
                <a16:creationId xmlns:a16="http://schemas.microsoft.com/office/drawing/2014/main" id="{6FF285C0-01B2-4E47-B687-D5A12E36D705}"/>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615950" y="1828799"/>
            <a:ext cx="4064000" cy="3386667"/>
          </a:xfrm>
          <a:prstGeom prst="rect">
            <a:avLst/>
          </a:prstGeom>
          <a:effectLst>
            <a:softEdge rad="635000"/>
          </a:effectLst>
        </p:spPr>
      </p:pic>
      <p:sp>
        <p:nvSpPr>
          <p:cNvPr id="2" name="مربع نص 1">
            <a:extLst>
              <a:ext uri="{FF2B5EF4-FFF2-40B4-BE49-F238E27FC236}">
                <a16:creationId xmlns:a16="http://schemas.microsoft.com/office/drawing/2014/main" id="{93236EE6-29AA-B51D-B79B-E347524A9111}"/>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42041488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AD5B25E8-DD71-4E95-8A9E-3250BF5FF8AD}"/>
              </a:ext>
            </a:extLst>
          </p:cNvPr>
          <p:cNvSpPr txBox="1"/>
          <p:nvPr/>
        </p:nvSpPr>
        <p:spPr>
          <a:xfrm>
            <a:off x="3018367" y="410185"/>
            <a:ext cx="6155266" cy="555986"/>
          </a:xfrm>
          <a:prstGeom prst="rect">
            <a:avLst/>
          </a:prstGeom>
          <a:noFill/>
        </p:spPr>
        <p:txBody>
          <a:bodyPr wrap="square">
            <a:spAutoFit/>
          </a:bodyPr>
          <a:lstStyle/>
          <a:p>
            <a:pPr lvl="0" algn="ctr" rtl="1">
              <a:lnSpc>
                <a:spcPct val="115000"/>
              </a:lnSpc>
              <a:spcAft>
                <a:spcPts val="500"/>
              </a:spcAft>
              <a:buClr>
                <a:srgbClr val="FF0000"/>
              </a:buClr>
            </a:pPr>
            <a:r>
              <a:rPr lang="ar-SA" sz="2800" b="1" dirty="0">
                <a:effectLst/>
                <a:latin typeface="Calibri" panose="020F0502020204030204" pitchFamily="34" charset="0"/>
                <a:ea typeface="Calibri" panose="020F0502020204030204" pitchFamily="34" charset="0"/>
                <a:cs typeface="Arial" panose="020B0604020202020204" pitchFamily="34" charset="0"/>
              </a:rPr>
              <a:t>أساليب وأنظمة الرقابة على المخزون</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4">
            <a:extLst>
              <a:ext uri="{FF2B5EF4-FFF2-40B4-BE49-F238E27FC236}">
                <a16:creationId xmlns:a16="http://schemas.microsoft.com/office/drawing/2014/main" id="{8F08210C-4AC3-45F0-BA4A-206280520E6B}"/>
              </a:ext>
            </a:extLst>
          </p:cNvPr>
          <p:cNvGrpSpPr/>
          <p:nvPr/>
        </p:nvGrpSpPr>
        <p:grpSpPr>
          <a:xfrm>
            <a:off x="4341117" y="1845709"/>
            <a:ext cx="3248103" cy="2997250"/>
            <a:chOff x="3229175" y="1398893"/>
            <a:chExt cx="2685646" cy="2475423"/>
          </a:xfrm>
        </p:grpSpPr>
        <p:sp>
          <p:nvSpPr>
            <p:cNvPr id="8" name="Google Shape;887;p34">
              <a:extLst>
                <a:ext uri="{FF2B5EF4-FFF2-40B4-BE49-F238E27FC236}">
                  <a16:creationId xmlns:a16="http://schemas.microsoft.com/office/drawing/2014/main" id="{C015F344-62B6-4C7A-9F2F-083FB50EEF9A}"/>
                </a:ext>
              </a:extLst>
            </p:cNvPr>
            <p:cNvSpPr/>
            <p:nvPr/>
          </p:nvSpPr>
          <p:spPr>
            <a:xfrm>
              <a:off x="3398573" y="1399421"/>
              <a:ext cx="1320104" cy="1052793"/>
            </a:xfrm>
            <a:custGeom>
              <a:avLst/>
              <a:gdLst/>
              <a:ahLst/>
              <a:cxnLst/>
              <a:rect l="l" t="t" r="r" b="b"/>
              <a:pathLst>
                <a:path w="60032" h="47876" extrusionOk="0">
                  <a:moveTo>
                    <a:pt x="53554" y="0"/>
                  </a:moveTo>
                  <a:cubicBezTo>
                    <a:pt x="28527" y="0"/>
                    <a:pt x="7322" y="16324"/>
                    <a:pt x="0" y="38898"/>
                  </a:cubicBezTo>
                  <a:lnTo>
                    <a:pt x="27646" y="47875"/>
                  </a:lnTo>
                  <a:cubicBezTo>
                    <a:pt x="31183" y="36957"/>
                    <a:pt x="41446" y="29052"/>
                    <a:pt x="53554" y="29052"/>
                  </a:cubicBezTo>
                  <a:lnTo>
                    <a:pt x="53554" y="23289"/>
                  </a:lnTo>
                  <a:cubicBezTo>
                    <a:pt x="53554" y="20098"/>
                    <a:pt x="55352" y="17181"/>
                    <a:pt x="58198" y="15752"/>
                  </a:cubicBezTo>
                  <a:lnTo>
                    <a:pt x="59591" y="15062"/>
                  </a:lnTo>
                  <a:cubicBezTo>
                    <a:pt x="60031" y="14847"/>
                    <a:pt x="60031" y="14216"/>
                    <a:pt x="59591" y="13990"/>
                  </a:cubicBezTo>
                  <a:lnTo>
                    <a:pt x="58198" y="13300"/>
                  </a:lnTo>
                  <a:cubicBezTo>
                    <a:pt x="55352" y="11871"/>
                    <a:pt x="53554" y="8966"/>
                    <a:pt x="53554" y="5775"/>
                  </a:cubicBezTo>
                  <a:lnTo>
                    <a:pt x="53554" y="0"/>
                  </a:lnTo>
                  <a:close/>
                </a:path>
              </a:pathLst>
            </a:custGeom>
            <a:solidFill>
              <a:srgbClr val="0F73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888;p34">
              <a:extLst>
                <a:ext uri="{FF2B5EF4-FFF2-40B4-BE49-F238E27FC236}">
                  <a16:creationId xmlns:a16="http://schemas.microsoft.com/office/drawing/2014/main" id="{FB92D827-F2A7-4FA2-A5AD-D29822494C2F}"/>
                </a:ext>
              </a:extLst>
            </p:cNvPr>
            <p:cNvSpPr/>
            <p:nvPr/>
          </p:nvSpPr>
          <p:spPr>
            <a:xfrm>
              <a:off x="3229175" y="2219237"/>
              <a:ext cx="995465" cy="1419476"/>
            </a:xfrm>
            <a:custGeom>
              <a:avLst/>
              <a:gdLst/>
              <a:ahLst/>
              <a:cxnLst/>
              <a:rect l="l" t="t" r="r" b="b"/>
              <a:pathLst>
                <a:path w="45269" h="64551" extrusionOk="0">
                  <a:moveTo>
                    <a:pt x="23339" y="1"/>
                  </a:moveTo>
                  <a:cubicBezTo>
                    <a:pt x="23186" y="1"/>
                    <a:pt x="23031" y="59"/>
                    <a:pt x="22908" y="185"/>
                  </a:cubicBezTo>
                  <a:lnTo>
                    <a:pt x="21825" y="1281"/>
                  </a:lnTo>
                  <a:cubicBezTo>
                    <a:pt x="20214" y="2917"/>
                    <a:pt x="18036" y="3795"/>
                    <a:pt x="15815" y="3795"/>
                  </a:cubicBezTo>
                  <a:cubicBezTo>
                    <a:pt x="14949" y="3795"/>
                    <a:pt x="14077" y="3662"/>
                    <a:pt x="13229" y="3388"/>
                  </a:cubicBezTo>
                  <a:lnTo>
                    <a:pt x="7740" y="1602"/>
                  </a:lnTo>
                  <a:lnTo>
                    <a:pt x="7740" y="1602"/>
                  </a:lnTo>
                  <a:cubicBezTo>
                    <a:pt x="1" y="25403"/>
                    <a:pt x="8966" y="50608"/>
                    <a:pt x="28183" y="64550"/>
                  </a:cubicBezTo>
                  <a:lnTo>
                    <a:pt x="45268" y="41036"/>
                  </a:lnTo>
                  <a:cubicBezTo>
                    <a:pt x="35970" y="34285"/>
                    <a:pt x="31636" y="22093"/>
                    <a:pt x="35374" y="10579"/>
                  </a:cubicBezTo>
                  <a:lnTo>
                    <a:pt x="29885" y="8793"/>
                  </a:lnTo>
                  <a:cubicBezTo>
                    <a:pt x="26849" y="7805"/>
                    <a:pt x="24635" y="5198"/>
                    <a:pt x="24159" y="2043"/>
                  </a:cubicBezTo>
                  <a:lnTo>
                    <a:pt x="23932" y="507"/>
                  </a:lnTo>
                  <a:cubicBezTo>
                    <a:pt x="23886" y="192"/>
                    <a:pt x="23617" y="1"/>
                    <a:pt x="23339" y="1"/>
                  </a:cubicBezTo>
                  <a:close/>
                </a:path>
              </a:pathLst>
            </a:custGeom>
            <a:solidFill>
              <a:srgbClr val="D0AD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889;p34">
              <a:extLst>
                <a:ext uri="{FF2B5EF4-FFF2-40B4-BE49-F238E27FC236}">
                  <a16:creationId xmlns:a16="http://schemas.microsoft.com/office/drawing/2014/main" id="{A0DBBBD3-9C62-4466-8872-59DDC2914158}"/>
                </a:ext>
              </a:extLst>
            </p:cNvPr>
            <p:cNvSpPr/>
            <p:nvPr/>
          </p:nvSpPr>
          <p:spPr>
            <a:xfrm>
              <a:off x="3848851" y="3120741"/>
              <a:ext cx="1455474" cy="753575"/>
            </a:xfrm>
            <a:custGeom>
              <a:avLst/>
              <a:gdLst/>
              <a:ahLst/>
              <a:cxnLst/>
              <a:rect l="l" t="t" r="r" b="b"/>
              <a:pathLst>
                <a:path w="66188" h="34269" extrusionOk="0">
                  <a:moveTo>
                    <a:pt x="17074" y="1"/>
                  </a:moveTo>
                  <a:lnTo>
                    <a:pt x="13681" y="4680"/>
                  </a:lnTo>
                  <a:cubicBezTo>
                    <a:pt x="12087" y="6874"/>
                    <a:pt x="9548" y="8140"/>
                    <a:pt x="6878" y="8140"/>
                  </a:cubicBezTo>
                  <a:cubicBezTo>
                    <a:pt x="6418" y="8140"/>
                    <a:pt x="5954" y="8103"/>
                    <a:pt x="5490" y="8026"/>
                  </a:cubicBezTo>
                  <a:lnTo>
                    <a:pt x="3966" y="7776"/>
                  </a:lnTo>
                  <a:cubicBezTo>
                    <a:pt x="3930" y="7770"/>
                    <a:pt x="3895" y="7767"/>
                    <a:pt x="3861" y="7767"/>
                  </a:cubicBezTo>
                  <a:cubicBezTo>
                    <a:pt x="3427" y="7767"/>
                    <a:pt x="3125" y="8236"/>
                    <a:pt x="3335" y="8645"/>
                  </a:cubicBezTo>
                  <a:lnTo>
                    <a:pt x="4049" y="10014"/>
                  </a:lnTo>
                  <a:cubicBezTo>
                    <a:pt x="5513" y="12848"/>
                    <a:pt x="5263" y="16265"/>
                    <a:pt x="3394" y="18848"/>
                  </a:cubicBezTo>
                  <a:lnTo>
                    <a:pt x="1" y="23516"/>
                  </a:lnTo>
                  <a:cubicBezTo>
                    <a:pt x="9991" y="30773"/>
                    <a:pt x="21565" y="34269"/>
                    <a:pt x="33034" y="34269"/>
                  </a:cubicBezTo>
                  <a:cubicBezTo>
                    <a:pt x="44803" y="34269"/>
                    <a:pt x="56462" y="30588"/>
                    <a:pt x="66188" y="23516"/>
                  </a:cubicBezTo>
                  <a:lnTo>
                    <a:pt x="49102" y="13"/>
                  </a:lnTo>
                  <a:cubicBezTo>
                    <a:pt x="44401" y="3430"/>
                    <a:pt x="38763" y="5209"/>
                    <a:pt x="33070" y="5209"/>
                  </a:cubicBezTo>
                  <a:cubicBezTo>
                    <a:pt x="27518" y="5209"/>
                    <a:pt x="21913" y="3516"/>
                    <a:pt x="17074" y="1"/>
                  </a:cubicBezTo>
                  <a:close/>
                </a:path>
              </a:pathLst>
            </a:custGeom>
            <a:solidFill>
              <a:srgbClr val="A97C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890;p34">
              <a:extLst>
                <a:ext uri="{FF2B5EF4-FFF2-40B4-BE49-F238E27FC236}">
                  <a16:creationId xmlns:a16="http://schemas.microsoft.com/office/drawing/2014/main" id="{2A77AF17-E22A-425A-BB4D-F119AEE04ABB}"/>
                </a:ext>
              </a:extLst>
            </p:cNvPr>
            <p:cNvSpPr/>
            <p:nvPr/>
          </p:nvSpPr>
          <p:spPr>
            <a:xfrm>
              <a:off x="4927734" y="2253671"/>
              <a:ext cx="987087" cy="1384249"/>
            </a:xfrm>
            <a:custGeom>
              <a:avLst/>
              <a:gdLst/>
              <a:ahLst/>
              <a:cxnLst/>
              <a:rect l="l" t="t" r="r" b="b"/>
              <a:pathLst>
                <a:path w="44888" h="62949" extrusionOk="0">
                  <a:moveTo>
                    <a:pt x="37541" y="0"/>
                  </a:moveTo>
                  <a:lnTo>
                    <a:pt x="9895" y="8978"/>
                  </a:lnTo>
                  <a:cubicBezTo>
                    <a:pt x="13455" y="19908"/>
                    <a:pt x="9799" y="32326"/>
                    <a:pt x="1" y="39434"/>
                  </a:cubicBezTo>
                  <a:lnTo>
                    <a:pt x="3394" y="44113"/>
                  </a:lnTo>
                  <a:cubicBezTo>
                    <a:pt x="5263" y="46685"/>
                    <a:pt x="5525" y="50102"/>
                    <a:pt x="4061" y="52935"/>
                  </a:cubicBezTo>
                  <a:lnTo>
                    <a:pt x="3346" y="54305"/>
                  </a:lnTo>
                  <a:cubicBezTo>
                    <a:pt x="3125" y="54713"/>
                    <a:pt x="3437" y="55183"/>
                    <a:pt x="3872" y="55183"/>
                  </a:cubicBezTo>
                  <a:cubicBezTo>
                    <a:pt x="3907" y="55183"/>
                    <a:pt x="3942" y="55180"/>
                    <a:pt x="3977" y="55174"/>
                  </a:cubicBezTo>
                  <a:lnTo>
                    <a:pt x="5501" y="54924"/>
                  </a:lnTo>
                  <a:cubicBezTo>
                    <a:pt x="5963" y="54847"/>
                    <a:pt x="6426" y="54809"/>
                    <a:pt x="6884" y="54809"/>
                  </a:cubicBezTo>
                  <a:cubicBezTo>
                    <a:pt x="9548" y="54809"/>
                    <a:pt x="12088" y="56077"/>
                    <a:pt x="13693" y="58281"/>
                  </a:cubicBezTo>
                  <a:lnTo>
                    <a:pt x="17086" y="62949"/>
                  </a:lnTo>
                  <a:cubicBezTo>
                    <a:pt x="37327" y="48244"/>
                    <a:pt x="44887" y="22575"/>
                    <a:pt x="37541" y="0"/>
                  </a:cubicBezTo>
                  <a:close/>
                </a:path>
              </a:pathLst>
            </a:custGeom>
            <a:solidFill>
              <a:srgbClr val="0F73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891;p34">
              <a:extLst>
                <a:ext uri="{FF2B5EF4-FFF2-40B4-BE49-F238E27FC236}">
                  <a16:creationId xmlns:a16="http://schemas.microsoft.com/office/drawing/2014/main" id="{17BBBD53-C313-422A-9329-C9DCFC1EBB23}"/>
                </a:ext>
              </a:extLst>
            </p:cNvPr>
            <p:cNvSpPr/>
            <p:nvPr/>
          </p:nvSpPr>
          <p:spPr>
            <a:xfrm>
              <a:off x="4575348" y="1398893"/>
              <a:ext cx="1177674" cy="1088197"/>
            </a:xfrm>
            <a:custGeom>
              <a:avLst/>
              <a:gdLst/>
              <a:ahLst/>
              <a:cxnLst/>
              <a:rect l="l" t="t" r="r" b="b"/>
              <a:pathLst>
                <a:path w="53555" h="49486" extrusionOk="0">
                  <a:moveTo>
                    <a:pt x="29" y="1"/>
                  </a:moveTo>
                  <a:cubicBezTo>
                    <a:pt x="19" y="1"/>
                    <a:pt x="10" y="1"/>
                    <a:pt x="1" y="1"/>
                  </a:cubicBezTo>
                  <a:lnTo>
                    <a:pt x="1" y="29064"/>
                  </a:lnTo>
                  <a:cubicBezTo>
                    <a:pt x="10" y="29064"/>
                    <a:pt x="19" y="29064"/>
                    <a:pt x="29" y="29064"/>
                  </a:cubicBezTo>
                  <a:cubicBezTo>
                    <a:pt x="11508" y="29064"/>
                    <a:pt x="22173" y="36383"/>
                    <a:pt x="25909" y="47887"/>
                  </a:cubicBezTo>
                  <a:lnTo>
                    <a:pt x="31397" y="46101"/>
                  </a:lnTo>
                  <a:cubicBezTo>
                    <a:pt x="32251" y="45824"/>
                    <a:pt x="33128" y="45689"/>
                    <a:pt x="33997" y="45689"/>
                  </a:cubicBezTo>
                  <a:cubicBezTo>
                    <a:pt x="36221" y="45689"/>
                    <a:pt x="38396" y="46571"/>
                    <a:pt x="40006" y="48197"/>
                  </a:cubicBezTo>
                  <a:lnTo>
                    <a:pt x="41089" y="49304"/>
                  </a:lnTo>
                  <a:cubicBezTo>
                    <a:pt x="41210" y="49429"/>
                    <a:pt x="41361" y="49485"/>
                    <a:pt x="41509" y="49485"/>
                  </a:cubicBezTo>
                  <a:cubicBezTo>
                    <a:pt x="41786" y="49485"/>
                    <a:pt x="42055" y="49289"/>
                    <a:pt x="42101" y="48971"/>
                  </a:cubicBezTo>
                  <a:lnTo>
                    <a:pt x="42339" y="47447"/>
                  </a:lnTo>
                  <a:cubicBezTo>
                    <a:pt x="42816" y="44292"/>
                    <a:pt x="45030" y="41672"/>
                    <a:pt x="48054" y="40696"/>
                  </a:cubicBezTo>
                  <a:lnTo>
                    <a:pt x="53555" y="38910"/>
                  </a:lnTo>
                  <a:cubicBezTo>
                    <a:pt x="45819" y="15119"/>
                    <a:pt x="23759" y="1"/>
                    <a:pt x="29" y="1"/>
                  </a:cubicBezTo>
                  <a:close/>
                </a:path>
              </a:pathLst>
            </a:custGeom>
            <a:solidFill>
              <a:srgbClr val="A97C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892;p34">
              <a:extLst>
                <a:ext uri="{FF2B5EF4-FFF2-40B4-BE49-F238E27FC236}">
                  <a16:creationId xmlns:a16="http://schemas.microsoft.com/office/drawing/2014/main" id="{B127C7A2-DDC9-4C54-B8D8-6A58F46A6400}"/>
                </a:ext>
              </a:extLst>
            </p:cNvPr>
            <p:cNvSpPr/>
            <p:nvPr/>
          </p:nvSpPr>
          <p:spPr>
            <a:xfrm>
              <a:off x="4463823" y="1399421"/>
              <a:ext cx="254776" cy="649585"/>
            </a:xfrm>
            <a:custGeom>
              <a:avLst/>
              <a:gdLst/>
              <a:ahLst/>
              <a:cxnLst/>
              <a:rect l="l" t="t" r="r" b="b"/>
              <a:pathLst>
                <a:path w="11586" h="29540" extrusionOk="0">
                  <a:moveTo>
                    <a:pt x="5061" y="0"/>
                  </a:moveTo>
                  <a:cubicBezTo>
                    <a:pt x="3418" y="0"/>
                    <a:pt x="1679" y="84"/>
                    <a:pt x="1" y="227"/>
                  </a:cubicBezTo>
                  <a:lnTo>
                    <a:pt x="1" y="29540"/>
                  </a:lnTo>
                  <a:cubicBezTo>
                    <a:pt x="1656" y="29218"/>
                    <a:pt x="3418" y="29063"/>
                    <a:pt x="5061" y="29063"/>
                  </a:cubicBezTo>
                  <a:lnTo>
                    <a:pt x="5061" y="23289"/>
                  </a:lnTo>
                  <a:cubicBezTo>
                    <a:pt x="5061" y="20098"/>
                    <a:pt x="6882" y="17181"/>
                    <a:pt x="9728" y="15764"/>
                  </a:cubicBezTo>
                  <a:lnTo>
                    <a:pt x="11133" y="15062"/>
                  </a:lnTo>
                  <a:cubicBezTo>
                    <a:pt x="11574" y="14847"/>
                    <a:pt x="11585" y="14216"/>
                    <a:pt x="11145" y="13990"/>
                  </a:cubicBezTo>
                  <a:lnTo>
                    <a:pt x="9728" y="13300"/>
                  </a:lnTo>
                  <a:cubicBezTo>
                    <a:pt x="6882" y="11871"/>
                    <a:pt x="5061" y="8966"/>
                    <a:pt x="5061" y="5775"/>
                  </a:cubicBezTo>
                  <a:lnTo>
                    <a:pt x="5061" y="0"/>
                  </a:lnTo>
                  <a:close/>
                </a:path>
              </a:pathLst>
            </a:custGeom>
            <a:solidFill>
              <a:srgbClr val="0F73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4" name="مربع نص 13">
            <a:extLst>
              <a:ext uri="{FF2B5EF4-FFF2-40B4-BE49-F238E27FC236}">
                <a16:creationId xmlns:a16="http://schemas.microsoft.com/office/drawing/2014/main" id="{A98D79C6-DDD4-4AC5-AFBC-E72BA001770C}"/>
              </a:ext>
            </a:extLst>
          </p:cNvPr>
          <p:cNvSpPr txBox="1"/>
          <p:nvPr/>
        </p:nvSpPr>
        <p:spPr>
          <a:xfrm>
            <a:off x="5073921" y="2222481"/>
            <a:ext cx="6155266"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تحديد مستوى المخزون الآمن</a:t>
            </a:r>
            <a:endParaRPr lang="ar-EG" dirty="0"/>
          </a:p>
        </p:txBody>
      </p:sp>
      <p:sp>
        <p:nvSpPr>
          <p:cNvPr id="16" name="مربع نص 15">
            <a:extLst>
              <a:ext uri="{FF2B5EF4-FFF2-40B4-BE49-F238E27FC236}">
                <a16:creationId xmlns:a16="http://schemas.microsoft.com/office/drawing/2014/main" id="{34E30238-8187-4DD5-BCB9-75FB1D2C164F}"/>
              </a:ext>
            </a:extLst>
          </p:cNvPr>
          <p:cNvSpPr txBox="1"/>
          <p:nvPr/>
        </p:nvSpPr>
        <p:spPr>
          <a:xfrm>
            <a:off x="4855634" y="3896856"/>
            <a:ext cx="6155266"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تحديد الموقع الأمثل</a:t>
            </a:r>
            <a:endParaRPr lang="ar-EG" dirty="0"/>
          </a:p>
        </p:txBody>
      </p:sp>
      <p:sp>
        <p:nvSpPr>
          <p:cNvPr id="18" name="مربع نص 17">
            <a:extLst>
              <a:ext uri="{FF2B5EF4-FFF2-40B4-BE49-F238E27FC236}">
                <a16:creationId xmlns:a16="http://schemas.microsoft.com/office/drawing/2014/main" id="{A83A5185-F2FE-4B2E-AA64-C29EBBFE9085}"/>
              </a:ext>
            </a:extLst>
          </p:cNvPr>
          <p:cNvSpPr txBox="1"/>
          <p:nvPr/>
        </p:nvSpPr>
        <p:spPr>
          <a:xfrm>
            <a:off x="2887536" y="5237251"/>
            <a:ext cx="6155266" cy="369332"/>
          </a:xfrm>
          <a:prstGeom prst="rect">
            <a:avLst/>
          </a:prstGeom>
          <a:noFill/>
        </p:spPr>
        <p:txBody>
          <a:bodyPr wrap="square">
            <a:spAutoFit/>
          </a:bodyPr>
          <a:lstStyle/>
          <a:p>
            <a:pPr algn="ctr"/>
            <a:r>
              <a:rPr lang="ar-SA" sz="1800" dirty="0">
                <a:effectLst/>
                <a:ea typeface="Calibri" panose="020F0502020204030204" pitchFamily="34" charset="0"/>
                <a:cs typeface="Arial" panose="020B0604020202020204" pitchFamily="34" charset="0"/>
              </a:rPr>
              <a:t>إنشاء مستويات المخزون المختلفة</a:t>
            </a:r>
            <a:endParaRPr lang="ar-EG" dirty="0"/>
          </a:p>
        </p:txBody>
      </p:sp>
      <p:sp>
        <p:nvSpPr>
          <p:cNvPr id="20" name="مربع نص 19">
            <a:extLst>
              <a:ext uri="{FF2B5EF4-FFF2-40B4-BE49-F238E27FC236}">
                <a16:creationId xmlns:a16="http://schemas.microsoft.com/office/drawing/2014/main" id="{E3F60137-9CF9-4008-81E2-29F749768742}"/>
              </a:ext>
            </a:extLst>
          </p:cNvPr>
          <p:cNvSpPr txBox="1"/>
          <p:nvPr/>
        </p:nvSpPr>
        <p:spPr>
          <a:xfrm>
            <a:off x="1181100" y="3937911"/>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إعداد ميزانيات الجرد</a:t>
            </a:r>
            <a:endParaRPr lang="ar-EG" dirty="0"/>
          </a:p>
        </p:txBody>
      </p:sp>
      <p:sp>
        <p:nvSpPr>
          <p:cNvPr id="22" name="مربع نص 21">
            <a:extLst>
              <a:ext uri="{FF2B5EF4-FFF2-40B4-BE49-F238E27FC236}">
                <a16:creationId xmlns:a16="http://schemas.microsoft.com/office/drawing/2014/main" id="{4C9BF90D-8743-41DD-BF83-7C5DDC45BDEA}"/>
              </a:ext>
            </a:extLst>
          </p:cNvPr>
          <p:cNvSpPr txBox="1"/>
          <p:nvPr/>
        </p:nvSpPr>
        <p:spPr>
          <a:xfrm>
            <a:off x="1033475" y="2256153"/>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الحفاظ على نظام الجرد الدائم</a:t>
            </a:r>
            <a:endParaRPr lang="ar-EG" dirty="0"/>
          </a:p>
        </p:txBody>
      </p:sp>
      <p:sp>
        <p:nvSpPr>
          <p:cNvPr id="2" name="مربع نص 1">
            <a:extLst>
              <a:ext uri="{FF2B5EF4-FFF2-40B4-BE49-F238E27FC236}">
                <a16:creationId xmlns:a16="http://schemas.microsoft.com/office/drawing/2014/main" id="{B356D269-D6FE-829B-4EEA-D432905DE769}"/>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1224358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E59D19E0-5600-4735-9135-99A945515CDF}"/>
              </a:ext>
            </a:extLst>
          </p:cNvPr>
          <p:cNvSpPr txBox="1"/>
          <p:nvPr/>
        </p:nvSpPr>
        <p:spPr>
          <a:xfrm>
            <a:off x="3018367" y="418652"/>
            <a:ext cx="6155266" cy="555986"/>
          </a:xfrm>
          <a:prstGeom prst="rect">
            <a:avLst/>
          </a:prstGeom>
          <a:noFill/>
        </p:spPr>
        <p:txBody>
          <a:bodyPr wrap="square">
            <a:spAutoFit/>
          </a:bodyPr>
          <a:lstStyle/>
          <a:p>
            <a:pPr algn="ctr" rtl="1">
              <a:lnSpc>
                <a:spcPct val="115000"/>
              </a:lnSpc>
              <a:spcAft>
                <a:spcPts val="500"/>
              </a:spcAft>
            </a:pPr>
            <a:r>
              <a:rPr lang="ar-SA" sz="2800" b="1" dirty="0">
                <a:effectLst/>
                <a:latin typeface="Calibri" panose="020F0502020204030204" pitchFamily="34" charset="0"/>
                <a:ea typeface="Calibri" panose="020F0502020204030204" pitchFamily="34" charset="0"/>
                <a:cs typeface="Arial" panose="020B0604020202020204" pitchFamily="34" charset="0"/>
              </a:rPr>
              <a:t>العوامل المحددة لمستويات المخزون</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مربع نص 6">
            <a:extLst>
              <a:ext uri="{FF2B5EF4-FFF2-40B4-BE49-F238E27FC236}">
                <a16:creationId xmlns:a16="http://schemas.microsoft.com/office/drawing/2014/main" id="{F322493C-BA60-4A54-98F2-9833884DFD29}"/>
              </a:ext>
            </a:extLst>
          </p:cNvPr>
          <p:cNvSpPr txBox="1"/>
          <p:nvPr/>
        </p:nvSpPr>
        <p:spPr>
          <a:xfrm>
            <a:off x="2950633" y="1017289"/>
            <a:ext cx="6155266" cy="782778"/>
          </a:xfrm>
          <a:prstGeom prst="rect">
            <a:avLst/>
          </a:prstGeom>
          <a:noFill/>
        </p:spPr>
        <p:txBody>
          <a:bodyPr wrap="square">
            <a:spAutoFit/>
          </a:bodyPr>
          <a:lstStyle/>
          <a:p>
            <a:pPr lvl="0" algn="ctr" rtl="1">
              <a:lnSpc>
                <a:spcPct val="115000"/>
              </a:lnSpc>
              <a:spcAft>
                <a:spcPts val="500"/>
              </a:spcAft>
            </a:pPr>
            <a:r>
              <a:rPr lang="ar-SA" sz="1800" b="1" dirty="0">
                <a:effectLst/>
                <a:latin typeface="Calibri" panose="020F0502020204030204" pitchFamily="34" charset="0"/>
                <a:ea typeface="Calibri" panose="020F0502020204030204" pitchFamily="34" charset="0"/>
                <a:cs typeface="Arial" panose="020B0604020202020204" pitchFamily="34" charset="0"/>
              </a:rPr>
              <a:t>تنقسم إلى مجموعتين هما: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2000" b="1" dirty="0">
                <a:solidFill>
                  <a:srgbClr val="17848A"/>
                </a:solidFill>
                <a:effectLst/>
                <a:ea typeface="Calibri" panose="020F0502020204030204" pitchFamily="34" charset="0"/>
                <a:cs typeface="Arial" panose="020B0604020202020204" pitchFamily="34" charset="0"/>
              </a:rPr>
              <a:t>العوامل التسويقية</a:t>
            </a:r>
            <a:endParaRPr lang="ar-EG" sz="2000" dirty="0">
              <a:solidFill>
                <a:srgbClr val="17848A"/>
              </a:solidFill>
            </a:endParaRPr>
          </a:p>
        </p:txBody>
      </p:sp>
      <p:grpSp>
        <p:nvGrpSpPr>
          <p:cNvPr id="8" name="مجموعة 7">
            <a:extLst>
              <a:ext uri="{FF2B5EF4-FFF2-40B4-BE49-F238E27FC236}">
                <a16:creationId xmlns:a16="http://schemas.microsoft.com/office/drawing/2014/main" id="{1CA78E08-36D1-49F1-97E9-DDABEFB9B9DA}"/>
              </a:ext>
            </a:extLst>
          </p:cNvPr>
          <p:cNvGrpSpPr/>
          <p:nvPr/>
        </p:nvGrpSpPr>
        <p:grpSpPr>
          <a:xfrm>
            <a:off x="4722018" y="2817356"/>
            <a:ext cx="2747963" cy="2187575"/>
            <a:chOff x="4029075" y="1344612"/>
            <a:chExt cx="4165600" cy="4170363"/>
          </a:xfrm>
        </p:grpSpPr>
        <p:sp>
          <p:nvSpPr>
            <p:cNvPr id="9" name="Google Shape;1196;p54">
              <a:extLst>
                <a:ext uri="{FF2B5EF4-FFF2-40B4-BE49-F238E27FC236}">
                  <a16:creationId xmlns:a16="http://schemas.microsoft.com/office/drawing/2014/main" id="{2C7CD5DE-EB1B-4883-A3DD-EB185A180044}"/>
                </a:ext>
              </a:extLst>
            </p:cNvPr>
            <p:cNvSpPr/>
            <p:nvPr/>
          </p:nvSpPr>
          <p:spPr>
            <a:xfrm>
              <a:off x="6148388" y="3530600"/>
              <a:ext cx="2046287" cy="1936749"/>
            </a:xfrm>
            <a:custGeom>
              <a:avLst/>
              <a:gdLst/>
              <a:ahLst/>
              <a:cxnLst/>
              <a:rect l="l" t="t" r="r" b="b"/>
              <a:pathLst>
                <a:path w="476" h="450" extrusionOk="0">
                  <a:moveTo>
                    <a:pt x="476" y="411"/>
                  </a:moveTo>
                  <a:cubicBezTo>
                    <a:pt x="476" y="411"/>
                    <a:pt x="416" y="385"/>
                    <a:pt x="384" y="300"/>
                  </a:cubicBezTo>
                  <a:cubicBezTo>
                    <a:pt x="347" y="201"/>
                    <a:pt x="383" y="133"/>
                    <a:pt x="319" y="66"/>
                  </a:cubicBezTo>
                  <a:cubicBezTo>
                    <a:pt x="256" y="0"/>
                    <a:pt x="141" y="12"/>
                    <a:pt x="80" y="23"/>
                  </a:cubicBezTo>
                  <a:cubicBezTo>
                    <a:pt x="82" y="25"/>
                    <a:pt x="83" y="27"/>
                    <a:pt x="84" y="29"/>
                  </a:cubicBezTo>
                  <a:cubicBezTo>
                    <a:pt x="95" y="47"/>
                    <a:pt x="103" y="63"/>
                    <a:pt x="109" y="79"/>
                  </a:cubicBezTo>
                  <a:cubicBezTo>
                    <a:pt x="116" y="95"/>
                    <a:pt x="122" y="111"/>
                    <a:pt x="128" y="125"/>
                  </a:cubicBezTo>
                  <a:cubicBezTo>
                    <a:pt x="135" y="140"/>
                    <a:pt x="142" y="154"/>
                    <a:pt x="150" y="167"/>
                  </a:cubicBezTo>
                  <a:cubicBezTo>
                    <a:pt x="167" y="193"/>
                    <a:pt x="190" y="218"/>
                    <a:pt x="215" y="240"/>
                  </a:cubicBezTo>
                  <a:cubicBezTo>
                    <a:pt x="240" y="263"/>
                    <a:pt x="268" y="283"/>
                    <a:pt x="296" y="302"/>
                  </a:cubicBezTo>
                  <a:cubicBezTo>
                    <a:pt x="266" y="288"/>
                    <a:pt x="235" y="273"/>
                    <a:pt x="205" y="255"/>
                  </a:cubicBezTo>
                  <a:cubicBezTo>
                    <a:pt x="175" y="236"/>
                    <a:pt x="147" y="214"/>
                    <a:pt x="122" y="187"/>
                  </a:cubicBezTo>
                  <a:cubicBezTo>
                    <a:pt x="109" y="174"/>
                    <a:pt x="98" y="159"/>
                    <a:pt x="88" y="144"/>
                  </a:cubicBezTo>
                  <a:cubicBezTo>
                    <a:pt x="78" y="129"/>
                    <a:pt x="69" y="114"/>
                    <a:pt x="60" y="100"/>
                  </a:cubicBezTo>
                  <a:cubicBezTo>
                    <a:pt x="51" y="87"/>
                    <a:pt x="42" y="74"/>
                    <a:pt x="33" y="64"/>
                  </a:cubicBezTo>
                  <a:cubicBezTo>
                    <a:pt x="19" y="126"/>
                    <a:pt x="0" y="263"/>
                    <a:pt x="83" y="336"/>
                  </a:cubicBezTo>
                  <a:cubicBezTo>
                    <a:pt x="211" y="450"/>
                    <a:pt x="476" y="411"/>
                    <a:pt x="476" y="411"/>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0" name="Google Shape;1197;p54">
              <a:extLst>
                <a:ext uri="{FF2B5EF4-FFF2-40B4-BE49-F238E27FC236}">
                  <a16:creationId xmlns:a16="http://schemas.microsoft.com/office/drawing/2014/main" id="{CE918722-21A6-4F91-B5FD-5C2EBA541544}"/>
                </a:ext>
              </a:extLst>
            </p:cNvPr>
            <p:cNvSpPr/>
            <p:nvPr/>
          </p:nvSpPr>
          <p:spPr>
            <a:xfrm>
              <a:off x="4075112" y="3470275"/>
              <a:ext cx="1931987" cy="2044700"/>
            </a:xfrm>
            <a:custGeom>
              <a:avLst/>
              <a:gdLst/>
              <a:ahLst/>
              <a:cxnLst/>
              <a:rect l="l" t="t" r="r" b="b"/>
              <a:pathLst>
                <a:path w="449" h="475" extrusionOk="0">
                  <a:moveTo>
                    <a:pt x="39" y="475"/>
                  </a:moveTo>
                  <a:cubicBezTo>
                    <a:pt x="39" y="475"/>
                    <a:pt x="65" y="416"/>
                    <a:pt x="150" y="383"/>
                  </a:cubicBezTo>
                  <a:cubicBezTo>
                    <a:pt x="249" y="346"/>
                    <a:pt x="316" y="383"/>
                    <a:pt x="384" y="318"/>
                  </a:cubicBezTo>
                  <a:cubicBezTo>
                    <a:pt x="449" y="256"/>
                    <a:pt x="438" y="140"/>
                    <a:pt x="427" y="79"/>
                  </a:cubicBezTo>
                  <a:cubicBezTo>
                    <a:pt x="425" y="81"/>
                    <a:pt x="422" y="82"/>
                    <a:pt x="420" y="84"/>
                  </a:cubicBezTo>
                  <a:cubicBezTo>
                    <a:pt x="403" y="94"/>
                    <a:pt x="386" y="102"/>
                    <a:pt x="370" y="109"/>
                  </a:cubicBezTo>
                  <a:cubicBezTo>
                    <a:pt x="354" y="115"/>
                    <a:pt x="339" y="121"/>
                    <a:pt x="324" y="128"/>
                  </a:cubicBezTo>
                  <a:cubicBezTo>
                    <a:pt x="310" y="134"/>
                    <a:pt x="296" y="141"/>
                    <a:pt x="283" y="150"/>
                  </a:cubicBezTo>
                  <a:cubicBezTo>
                    <a:pt x="256" y="167"/>
                    <a:pt x="232" y="189"/>
                    <a:pt x="209" y="214"/>
                  </a:cubicBezTo>
                  <a:cubicBezTo>
                    <a:pt x="187" y="240"/>
                    <a:pt x="167" y="267"/>
                    <a:pt x="147" y="296"/>
                  </a:cubicBezTo>
                  <a:cubicBezTo>
                    <a:pt x="161" y="265"/>
                    <a:pt x="177" y="234"/>
                    <a:pt x="195" y="204"/>
                  </a:cubicBezTo>
                  <a:cubicBezTo>
                    <a:pt x="213" y="175"/>
                    <a:pt x="235" y="146"/>
                    <a:pt x="262" y="121"/>
                  </a:cubicBezTo>
                  <a:cubicBezTo>
                    <a:pt x="276" y="108"/>
                    <a:pt x="291" y="97"/>
                    <a:pt x="306" y="87"/>
                  </a:cubicBezTo>
                  <a:cubicBezTo>
                    <a:pt x="321" y="77"/>
                    <a:pt x="336" y="68"/>
                    <a:pt x="349" y="59"/>
                  </a:cubicBezTo>
                  <a:cubicBezTo>
                    <a:pt x="363" y="50"/>
                    <a:pt x="376" y="42"/>
                    <a:pt x="386" y="32"/>
                  </a:cubicBezTo>
                  <a:cubicBezTo>
                    <a:pt x="324" y="18"/>
                    <a:pt x="187" y="0"/>
                    <a:pt x="114" y="82"/>
                  </a:cubicBezTo>
                  <a:cubicBezTo>
                    <a:pt x="0" y="210"/>
                    <a:pt x="39" y="475"/>
                    <a:pt x="39" y="475"/>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1" name="Google Shape;1198;p54">
              <a:extLst>
                <a:ext uri="{FF2B5EF4-FFF2-40B4-BE49-F238E27FC236}">
                  <a16:creationId xmlns:a16="http://schemas.microsoft.com/office/drawing/2014/main" id="{72D82516-4027-45E0-8E55-A30122BB5147}"/>
                </a:ext>
              </a:extLst>
            </p:cNvPr>
            <p:cNvSpPr/>
            <p:nvPr/>
          </p:nvSpPr>
          <p:spPr>
            <a:xfrm>
              <a:off x="4029075" y="1392237"/>
              <a:ext cx="2041525" cy="1936750"/>
            </a:xfrm>
            <a:custGeom>
              <a:avLst/>
              <a:gdLst/>
              <a:ahLst/>
              <a:cxnLst/>
              <a:rect l="l" t="t" r="r" b="b"/>
              <a:pathLst>
                <a:path w="475" h="450" extrusionOk="0">
                  <a:moveTo>
                    <a:pt x="0" y="39"/>
                  </a:moveTo>
                  <a:cubicBezTo>
                    <a:pt x="0" y="39"/>
                    <a:pt x="59" y="65"/>
                    <a:pt x="91" y="150"/>
                  </a:cubicBezTo>
                  <a:cubicBezTo>
                    <a:pt x="129" y="249"/>
                    <a:pt x="92" y="317"/>
                    <a:pt x="157" y="384"/>
                  </a:cubicBezTo>
                  <a:cubicBezTo>
                    <a:pt x="219" y="450"/>
                    <a:pt x="335" y="438"/>
                    <a:pt x="395" y="427"/>
                  </a:cubicBezTo>
                  <a:cubicBezTo>
                    <a:pt x="394" y="425"/>
                    <a:pt x="393" y="423"/>
                    <a:pt x="391" y="421"/>
                  </a:cubicBezTo>
                  <a:cubicBezTo>
                    <a:pt x="380" y="403"/>
                    <a:pt x="373" y="387"/>
                    <a:pt x="366" y="371"/>
                  </a:cubicBezTo>
                  <a:cubicBezTo>
                    <a:pt x="359" y="355"/>
                    <a:pt x="353" y="339"/>
                    <a:pt x="347" y="325"/>
                  </a:cubicBezTo>
                  <a:cubicBezTo>
                    <a:pt x="341" y="310"/>
                    <a:pt x="334" y="296"/>
                    <a:pt x="325" y="283"/>
                  </a:cubicBezTo>
                  <a:cubicBezTo>
                    <a:pt x="308" y="257"/>
                    <a:pt x="285" y="232"/>
                    <a:pt x="260" y="210"/>
                  </a:cubicBezTo>
                  <a:cubicBezTo>
                    <a:pt x="235" y="187"/>
                    <a:pt x="207" y="167"/>
                    <a:pt x="179" y="148"/>
                  </a:cubicBezTo>
                  <a:cubicBezTo>
                    <a:pt x="210" y="162"/>
                    <a:pt x="241" y="177"/>
                    <a:pt x="270" y="195"/>
                  </a:cubicBezTo>
                  <a:cubicBezTo>
                    <a:pt x="300" y="214"/>
                    <a:pt x="329" y="236"/>
                    <a:pt x="354" y="263"/>
                  </a:cubicBezTo>
                  <a:cubicBezTo>
                    <a:pt x="366" y="276"/>
                    <a:pt x="378" y="291"/>
                    <a:pt x="388" y="306"/>
                  </a:cubicBezTo>
                  <a:cubicBezTo>
                    <a:pt x="398" y="321"/>
                    <a:pt x="407" y="336"/>
                    <a:pt x="416" y="350"/>
                  </a:cubicBezTo>
                  <a:cubicBezTo>
                    <a:pt x="424" y="363"/>
                    <a:pt x="433" y="376"/>
                    <a:pt x="443" y="386"/>
                  </a:cubicBezTo>
                  <a:cubicBezTo>
                    <a:pt x="456" y="324"/>
                    <a:pt x="475" y="187"/>
                    <a:pt x="393" y="114"/>
                  </a:cubicBezTo>
                  <a:cubicBezTo>
                    <a:pt x="265" y="0"/>
                    <a:pt x="0" y="39"/>
                    <a:pt x="0" y="39"/>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2" name="Google Shape;1199;p54">
              <a:extLst>
                <a:ext uri="{FF2B5EF4-FFF2-40B4-BE49-F238E27FC236}">
                  <a16:creationId xmlns:a16="http://schemas.microsoft.com/office/drawing/2014/main" id="{12804D66-D140-4D54-B10D-64A42D9AE961}"/>
                </a:ext>
              </a:extLst>
            </p:cNvPr>
            <p:cNvSpPr/>
            <p:nvPr/>
          </p:nvSpPr>
          <p:spPr>
            <a:xfrm>
              <a:off x="6213475" y="1344612"/>
              <a:ext cx="1930401" cy="2044700"/>
            </a:xfrm>
            <a:custGeom>
              <a:avLst/>
              <a:gdLst/>
              <a:ahLst/>
              <a:cxnLst/>
              <a:rect l="l" t="t" r="r" b="b"/>
              <a:pathLst>
                <a:path w="449" h="475" extrusionOk="0">
                  <a:moveTo>
                    <a:pt x="410" y="0"/>
                  </a:moveTo>
                  <a:cubicBezTo>
                    <a:pt x="410" y="0"/>
                    <a:pt x="385" y="59"/>
                    <a:pt x="299" y="92"/>
                  </a:cubicBezTo>
                  <a:cubicBezTo>
                    <a:pt x="201" y="129"/>
                    <a:pt x="133" y="92"/>
                    <a:pt x="65" y="157"/>
                  </a:cubicBezTo>
                  <a:cubicBezTo>
                    <a:pt x="0" y="219"/>
                    <a:pt x="11" y="335"/>
                    <a:pt x="23" y="396"/>
                  </a:cubicBezTo>
                  <a:cubicBezTo>
                    <a:pt x="25" y="394"/>
                    <a:pt x="27" y="393"/>
                    <a:pt x="29" y="391"/>
                  </a:cubicBezTo>
                  <a:cubicBezTo>
                    <a:pt x="46" y="381"/>
                    <a:pt x="63" y="373"/>
                    <a:pt x="79" y="366"/>
                  </a:cubicBezTo>
                  <a:cubicBezTo>
                    <a:pt x="95" y="360"/>
                    <a:pt x="111" y="354"/>
                    <a:pt x="125" y="347"/>
                  </a:cubicBezTo>
                  <a:cubicBezTo>
                    <a:pt x="140" y="341"/>
                    <a:pt x="153" y="334"/>
                    <a:pt x="167" y="325"/>
                  </a:cubicBezTo>
                  <a:cubicBezTo>
                    <a:pt x="193" y="308"/>
                    <a:pt x="218" y="286"/>
                    <a:pt x="240" y="261"/>
                  </a:cubicBezTo>
                  <a:cubicBezTo>
                    <a:pt x="262" y="235"/>
                    <a:pt x="283" y="208"/>
                    <a:pt x="302" y="179"/>
                  </a:cubicBezTo>
                  <a:cubicBezTo>
                    <a:pt x="288" y="210"/>
                    <a:pt x="273" y="241"/>
                    <a:pt x="254" y="271"/>
                  </a:cubicBezTo>
                  <a:cubicBezTo>
                    <a:pt x="236" y="300"/>
                    <a:pt x="214" y="329"/>
                    <a:pt x="187" y="354"/>
                  </a:cubicBezTo>
                  <a:cubicBezTo>
                    <a:pt x="174" y="367"/>
                    <a:pt x="158" y="378"/>
                    <a:pt x="144" y="388"/>
                  </a:cubicBezTo>
                  <a:cubicBezTo>
                    <a:pt x="129" y="398"/>
                    <a:pt x="114" y="407"/>
                    <a:pt x="100" y="416"/>
                  </a:cubicBezTo>
                  <a:cubicBezTo>
                    <a:pt x="86" y="425"/>
                    <a:pt x="74" y="433"/>
                    <a:pt x="64" y="443"/>
                  </a:cubicBezTo>
                  <a:cubicBezTo>
                    <a:pt x="125" y="457"/>
                    <a:pt x="263" y="475"/>
                    <a:pt x="336" y="393"/>
                  </a:cubicBezTo>
                  <a:cubicBezTo>
                    <a:pt x="449" y="265"/>
                    <a:pt x="410" y="0"/>
                    <a:pt x="410" y="0"/>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sp>
        <p:nvSpPr>
          <p:cNvPr id="14" name="مربع نص 13">
            <a:extLst>
              <a:ext uri="{FF2B5EF4-FFF2-40B4-BE49-F238E27FC236}">
                <a16:creationId xmlns:a16="http://schemas.microsoft.com/office/drawing/2014/main" id="{DE9758B0-DEC0-4BDE-A44B-A66B0C70899A}"/>
              </a:ext>
            </a:extLst>
          </p:cNvPr>
          <p:cNvSpPr txBox="1"/>
          <p:nvPr/>
        </p:nvSpPr>
        <p:spPr>
          <a:xfrm>
            <a:off x="4358837" y="2665735"/>
            <a:ext cx="6155266"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حجم الطلب ومعدل تكراره</a:t>
            </a:r>
            <a:endParaRPr lang="ar-EG" dirty="0"/>
          </a:p>
        </p:txBody>
      </p:sp>
      <p:sp>
        <p:nvSpPr>
          <p:cNvPr id="16" name="مربع نص 15">
            <a:extLst>
              <a:ext uri="{FF2B5EF4-FFF2-40B4-BE49-F238E27FC236}">
                <a16:creationId xmlns:a16="http://schemas.microsoft.com/office/drawing/2014/main" id="{660FE0C3-E850-4063-9D44-046D9D851E15}"/>
              </a:ext>
            </a:extLst>
          </p:cNvPr>
          <p:cNvSpPr txBox="1"/>
          <p:nvPr/>
        </p:nvSpPr>
        <p:spPr>
          <a:xfrm>
            <a:off x="4752388" y="4449532"/>
            <a:ext cx="6155266"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درجة التأكد و مدى التشابه في مكوناته</a:t>
            </a:r>
            <a:endParaRPr lang="ar-EG" dirty="0"/>
          </a:p>
        </p:txBody>
      </p:sp>
      <p:sp>
        <p:nvSpPr>
          <p:cNvPr id="18" name="مربع نص 17">
            <a:extLst>
              <a:ext uri="{FF2B5EF4-FFF2-40B4-BE49-F238E27FC236}">
                <a16:creationId xmlns:a16="http://schemas.microsoft.com/office/drawing/2014/main" id="{8571BE98-08DE-48A9-AC09-9199716AE545}"/>
              </a:ext>
            </a:extLst>
          </p:cNvPr>
          <p:cNvSpPr txBox="1"/>
          <p:nvPr/>
        </p:nvSpPr>
        <p:spPr>
          <a:xfrm>
            <a:off x="639767" y="4407063"/>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مدى التأخر المسموح به عند إعداد الطلبيات</a:t>
            </a:r>
            <a:endParaRPr lang="ar-EG" dirty="0"/>
          </a:p>
        </p:txBody>
      </p:sp>
      <p:sp>
        <p:nvSpPr>
          <p:cNvPr id="20" name="مربع نص 19">
            <a:extLst>
              <a:ext uri="{FF2B5EF4-FFF2-40B4-BE49-F238E27FC236}">
                <a16:creationId xmlns:a16="http://schemas.microsoft.com/office/drawing/2014/main" id="{8037D82E-1B5B-49A0-AD92-F9C21672A866}"/>
              </a:ext>
            </a:extLst>
          </p:cNvPr>
          <p:cNvSpPr txBox="1"/>
          <p:nvPr/>
        </p:nvSpPr>
        <p:spPr>
          <a:xfrm>
            <a:off x="1674755" y="2656203"/>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هيكل التوزيع</a:t>
            </a:r>
            <a:endParaRPr lang="ar-EG" dirty="0"/>
          </a:p>
        </p:txBody>
      </p:sp>
      <p:sp>
        <p:nvSpPr>
          <p:cNvPr id="2" name="مربع نص 1">
            <a:extLst>
              <a:ext uri="{FF2B5EF4-FFF2-40B4-BE49-F238E27FC236}">
                <a16:creationId xmlns:a16="http://schemas.microsoft.com/office/drawing/2014/main" id="{D487B457-F12C-1A60-E027-188C92153509}"/>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1693635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CA25AA1B-D693-4121-B5CC-98F5201D1322}"/>
              </a:ext>
            </a:extLst>
          </p:cNvPr>
          <p:cNvSpPr txBox="1"/>
          <p:nvPr/>
        </p:nvSpPr>
        <p:spPr>
          <a:xfrm>
            <a:off x="3018367" y="767834"/>
            <a:ext cx="6155266" cy="461665"/>
          </a:xfrm>
          <a:prstGeom prst="rect">
            <a:avLst/>
          </a:prstGeom>
          <a:noFill/>
        </p:spPr>
        <p:txBody>
          <a:bodyPr wrap="square">
            <a:spAutoFit/>
          </a:bodyPr>
          <a:lstStyle/>
          <a:p>
            <a:pPr algn="ctr"/>
            <a:r>
              <a:rPr lang="ar-SA" sz="2400" b="1" dirty="0">
                <a:solidFill>
                  <a:srgbClr val="17848A"/>
                </a:solidFill>
                <a:effectLst/>
                <a:ea typeface="Calibri" panose="020F0502020204030204" pitchFamily="34" charset="0"/>
                <a:cs typeface="Arial" panose="020B0604020202020204" pitchFamily="34" charset="0"/>
              </a:rPr>
              <a:t>العوامل الإنتاجية</a:t>
            </a:r>
            <a:endParaRPr lang="ar-EG" sz="2400" dirty="0">
              <a:solidFill>
                <a:srgbClr val="17848A"/>
              </a:solidFill>
            </a:endParaRPr>
          </a:p>
        </p:txBody>
      </p:sp>
      <p:grpSp>
        <p:nvGrpSpPr>
          <p:cNvPr id="7" name="Group 2">
            <a:extLst>
              <a:ext uri="{FF2B5EF4-FFF2-40B4-BE49-F238E27FC236}">
                <a16:creationId xmlns:a16="http://schemas.microsoft.com/office/drawing/2014/main" id="{285C101A-6197-4368-B19E-B7FB281D340B}"/>
              </a:ext>
            </a:extLst>
          </p:cNvPr>
          <p:cNvGrpSpPr/>
          <p:nvPr/>
        </p:nvGrpSpPr>
        <p:grpSpPr>
          <a:xfrm>
            <a:off x="764260" y="1913897"/>
            <a:ext cx="10298117" cy="3434537"/>
            <a:chOff x="1169121" y="2203304"/>
            <a:chExt cx="10298117" cy="3434537"/>
          </a:xfrm>
        </p:grpSpPr>
        <p:grpSp>
          <p:nvGrpSpPr>
            <p:cNvPr id="8" name="Group 3">
              <a:extLst>
                <a:ext uri="{FF2B5EF4-FFF2-40B4-BE49-F238E27FC236}">
                  <a16:creationId xmlns:a16="http://schemas.microsoft.com/office/drawing/2014/main" id="{BADD89E2-C4FB-4A7F-813C-ABF1B75A89D2}"/>
                </a:ext>
              </a:extLst>
            </p:cNvPr>
            <p:cNvGrpSpPr/>
            <p:nvPr/>
          </p:nvGrpSpPr>
          <p:grpSpPr>
            <a:xfrm>
              <a:off x="4626758" y="2203304"/>
              <a:ext cx="3341922" cy="3434537"/>
              <a:chOff x="4620675" y="2386304"/>
              <a:chExt cx="3341922" cy="3434537"/>
            </a:xfrm>
          </p:grpSpPr>
          <p:grpSp>
            <p:nvGrpSpPr>
              <p:cNvPr id="12" name="Group 7">
                <a:extLst>
                  <a:ext uri="{FF2B5EF4-FFF2-40B4-BE49-F238E27FC236}">
                    <a16:creationId xmlns:a16="http://schemas.microsoft.com/office/drawing/2014/main" id="{536EABE7-C2C8-4853-8AB5-6FA75B6DC0D3}"/>
                  </a:ext>
                </a:extLst>
              </p:cNvPr>
              <p:cNvGrpSpPr/>
              <p:nvPr/>
            </p:nvGrpSpPr>
            <p:grpSpPr>
              <a:xfrm>
                <a:off x="4620675" y="2386304"/>
                <a:ext cx="3341922" cy="3434537"/>
                <a:chOff x="7485767" y="1929265"/>
                <a:chExt cx="3387158" cy="3481026"/>
              </a:xfrm>
            </p:grpSpPr>
            <p:grpSp>
              <p:nvGrpSpPr>
                <p:cNvPr id="16" name="Group 11">
                  <a:extLst>
                    <a:ext uri="{FF2B5EF4-FFF2-40B4-BE49-F238E27FC236}">
                      <a16:creationId xmlns:a16="http://schemas.microsoft.com/office/drawing/2014/main" id="{28357EB8-6006-4F52-903D-CAEF6485E378}"/>
                    </a:ext>
                  </a:extLst>
                </p:cNvPr>
                <p:cNvGrpSpPr/>
                <p:nvPr/>
              </p:nvGrpSpPr>
              <p:grpSpPr>
                <a:xfrm rot="19785619">
                  <a:off x="8890769" y="1929265"/>
                  <a:ext cx="1982156" cy="1513826"/>
                  <a:chOff x="6012998" y="2086371"/>
                  <a:chExt cx="2599198" cy="1985077"/>
                </a:xfrm>
              </p:grpSpPr>
              <p:sp>
                <p:nvSpPr>
                  <p:cNvPr id="23" name="Freeform: Shape 168">
                    <a:extLst>
                      <a:ext uri="{FF2B5EF4-FFF2-40B4-BE49-F238E27FC236}">
                        <a16:creationId xmlns:a16="http://schemas.microsoft.com/office/drawing/2014/main" id="{5B6473EB-9E49-4D24-8BAA-3B9BBC3E7398}"/>
                      </a:ext>
                    </a:extLst>
                  </p:cNvPr>
                  <p:cNvSpPr/>
                  <p:nvPr/>
                </p:nvSpPr>
                <p:spPr>
                  <a:xfrm rot="3145599">
                    <a:off x="6320058" y="1779311"/>
                    <a:ext cx="1985077" cy="2599198"/>
                  </a:xfrm>
                  <a:custGeom>
                    <a:avLst/>
                    <a:gdLst>
                      <a:gd name="connsiteX0" fmla="*/ 1834520 w 2459338"/>
                      <a:gd name="connsiteY0" fmla="*/ 0 h 3368623"/>
                      <a:gd name="connsiteX1" fmla="*/ 2051652 w 2459338"/>
                      <a:gd name="connsiteY1" fmla="*/ 2320171 h 3368623"/>
                      <a:gd name="connsiteX2" fmla="*/ 2042963 w 2459338"/>
                      <a:gd name="connsiteY2" fmla="*/ 2318636 h 3368623"/>
                      <a:gd name="connsiteX3" fmla="*/ 2042535 w 2459338"/>
                      <a:gd name="connsiteY3" fmla="*/ 2327751 h 3368623"/>
                      <a:gd name="connsiteX4" fmla="*/ 2037284 w 2459338"/>
                      <a:gd name="connsiteY4" fmla="*/ 2349981 h 3368623"/>
                      <a:gd name="connsiteX5" fmla="*/ 1018642 w 2459338"/>
                      <a:gd name="connsiteY5" fmla="*/ 3368623 h 3368623"/>
                      <a:gd name="connsiteX6" fmla="*/ 0 w 2459338"/>
                      <a:gd name="connsiteY6" fmla="*/ 2349981 h 3368623"/>
                      <a:gd name="connsiteX7" fmla="*/ 1 w 2459338"/>
                      <a:gd name="connsiteY7" fmla="*/ 2349981 h 3368623"/>
                      <a:gd name="connsiteX8" fmla="*/ 370692 w 2459338"/>
                      <a:gd name="connsiteY8" fmla="*/ 1563948 h 3368623"/>
                      <a:gd name="connsiteX9" fmla="*/ 433402 w 2459338"/>
                      <a:gd name="connsiteY9" fmla="*/ 1517054 h 3368623"/>
                      <a:gd name="connsiteX10" fmla="*/ 411810 w 2459338"/>
                      <a:gd name="connsiteY10" fmla="*/ 1508195 h 3368623"/>
                      <a:gd name="connsiteX11" fmla="*/ 463348 w 2459338"/>
                      <a:gd name="connsiteY11" fmla="*/ 1496658 h 3368623"/>
                      <a:gd name="connsiteX12" fmla="*/ 533098 w 2459338"/>
                      <a:gd name="connsiteY12" fmla="*/ 1454284 h 3368623"/>
                      <a:gd name="connsiteX13" fmla="*/ 1018643 w 2459338"/>
                      <a:gd name="connsiteY13" fmla="*/ 1331339 h 3368623"/>
                      <a:gd name="connsiteX14" fmla="*/ 1082495 w 2459338"/>
                      <a:gd name="connsiteY14" fmla="*/ 1331339 h 3368623"/>
                      <a:gd name="connsiteX15" fmla="*/ 1110233 w 2459338"/>
                      <a:gd name="connsiteY15" fmla="*/ 1322351 h 3368623"/>
                      <a:gd name="connsiteX16" fmla="*/ 1834520 w 2459338"/>
                      <a:gd name="connsiteY16" fmla="*/ 0 h 3368623"/>
                      <a:gd name="connsiteX0" fmla="*/ 1834520 w 2459338"/>
                      <a:gd name="connsiteY0" fmla="*/ 0 h 3368623"/>
                      <a:gd name="connsiteX1" fmla="*/ 2051652 w 2459338"/>
                      <a:gd name="connsiteY1" fmla="*/ 2320171 h 3368623"/>
                      <a:gd name="connsiteX2" fmla="*/ 2042963 w 2459338"/>
                      <a:gd name="connsiteY2" fmla="*/ 2318636 h 3368623"/>
                      <a:gd name="connsiteX3" fmla="*/ 2042535 w 2459338"/>
                      <a:gd name="connsiteY3" fmla="*/ 2327751 h 3368623"/>
                      <a:gd name="connsiteX4" fmla="*/ 2037284 w 2459338"/>
                      <a:gd name="connsiteY4" fmla="*/ 2349981 h 3368623"/>
                      <a:gd name="connsiteX5" fmla="*/ 1018642 w 2459338"/>
                      <a:gd name="connsiteY5" fmla="*/ 3368623 h 3368623"/>
                      <a:gd name="connsiteX6" fmla="*/ 0 w 2459338"/>
                      <a:gd name="connsiteY6" fmla="*/ 2349981 h 3368623"/>
                      <a:gd name="connsiteX7" fmla="*/ 1 w 2459338"/>
                      <a:gd name="connsiteY7" fmla="*/ 2349981 h 3368623"/>
                      <a:gd name="connsiteX8" fmla="*/ 370692 w 2459338"/>
                      <a:gd name="connsiteY8" fmla="*/ 1563948 h 3368623"/>
                      <a:gd name="connsiteX9" fmla="*/ 433402 w 2459338"/>
                      <a:gd name="connsiteY9" fmla="*/ 1517054 h 3368623"/>
                      <a:gd name="connsiteX10" fmla="*/ 411810 w 2459338"/>
                      <a:gd name="connsiteY10" fmla="*/ 1508195 h 3368623"/>
                      <a:gd name="connsiteX11" fmla="*/ 463348 w 2459338"/>
                      <a:gd name="connsiteY11" fmla="*/ 1496658 h 3368623"/>
                      <a:gd name="connsiteX12" fmla="*/ 533098 w 2459338"/>
                      <a:gd name="connsiteY12" fmla="*/ 1454284 h 3368623"/>
                      <a:gd name="connsiteX13" fmla="*/ 1018643 w 2459338"/>
                      <a:gd name="connsiteY13" fmla="*/ 1331339 h 3368623"/>
                      <a:gd name="connsiteX14" fmla="*/ 1082495 w 2459338"/>
                      <a:gd name="connsiteY14" fmla="*/ 1331339 h 3368623"/>
                      <a:gd name="connsiteX15" fmla="*/ 1110233 w 2459338"/>
                      <a:gd name="connsiteY15" fmla="*/ 1322351 h 3368623"/>
                      <a:gd name="connsiteX16" fmla="*/ 1834520 w 2459338"/>
                      <a:gd name="connsiteY16" fmla="*/ 0 h 3368623"/>
                      <a:gd name="connsiteX0" fmla="*/ 1834520 w 2465715"/>
                      <a:gd name="connsiteY0" fmla="*/ 0 h 3368623"/>
                      <a:gd name="connsiteX1" fmla="*/ 2051652 w 2465715"/>
                      <a:gd name="connsiteY1" fmla="*/ 2320171 h 3368623"/>
                      <a:gd name="connsiteX2" fmla="*/ 2042963 w 2465715"/>
                      <a:gd name="connsiteY2" fmla="*/ 2318636 h 3368623"/>
                      <a:gd name="connsiteX3" fmla="*/ 2042535 w 2465715"/>
                      <a:gd name="connsiteY3" fmla="*/ 2327751 h 3368623"/>
                      <a:gd name="connsiteX4" fmla="*/ 2037284 w 2465715"/>
                      <a:gd name="connsiteY4" fmla="*/ 2349981 h 3368623"/>
                      <a:gd name="connsiteX5" fmla="*/ 1018642 w 2465715"/>
                      <a:gd name="connsiteY5" fmla="*/ 3368623 h 3368623"/>
                      <a:gd name="connsiteX6" fmla="*/ 0 w 2465715"/>
                      <a:gd name="connsiteY6" fmla="*/ 2349981 h 3368623"/>
                      <a:gd name="connsiteX7" fmla="*/ 1 w 2465715"/>
                      <a:gd name="connsiteY7" fmla="*/ 2349981 h 3368623"/>
                      <a:gd name="connsiteX8" fmla="*/ 370692 w 2465715"/>
                      <a:gd name="connsiteY8" fmla="*/ 1563948 h 3368623"/>
                      <a:gd name="connsiteX9" fmla="*/ 433402 w 2465715"/>
                      <a:gd name="connsiteY9" fmla="*/ 1517054 h 3368623"/>
                      <a:gd name="connsiteX10" fmla="*/ 411810 w 2465715"/>
                      <a:gd name="connsiteY10" fmla="*/ 1508195 h 3368623"/>
                      <a:gd name="connsiteX11" fmla="*/ 463348 w 2465715"/>
                      <a:gd name="connsiteY11" fmla="*/ 1496658 h 3368623"/>
                      <a:gd name="connsiteX12" fmla="*/ 533098 w 2465715"/>
                      <a:gd name="connsiteY12" fmla="*/ 1454284 h 3368623"/>
                      <a:gd name="connsiteX13" fmla="*/ 1018643 w 2465715"/>
                      <a:gd name="connsiteY13" fmla="*/ 1331339 h 3368623"/>
                      <a:gd name="connsiteX14" fmla="*/ 1082495 w 2465715"/>
                      <a:gd name="connsiteY14" fmla="*/ 1331339 h 3368623"/>
                      <a:gd name="connsiteX15" fmla="*/ 1110233 w 2465715"/>
                      <a:gd name="connsiteY15" fmla="*/ 1322351 h 3368623"/>
                      <a:gd name="connsiteX16" fmla="*/ 1834520 w 2465715"/>
                      <a:gd name="connsiteY16" fmla="*/ 0 h 3368623"/>
                      <a:gd name="connsiteX0" fmla="*/ 1834520 w 2465715"/>
                      <a:gd name="connsiteY0" fmla="*/ 0 h 3368623"/>
                      <a:gd name="connsiteX1" fmla="*/ 2051652 w 2465715"/>
                      <a:gd name="connsiteY1" fmla="*/ 2320171 h 3368623"/>
                      <a:gd name="connsiteX2" fmla="*/ 2042963 w 2465715"/>
                      <a:gd name="connsiteY2" fmla="*/ 2318636 h 3368623"/>
                      <a:gd name="connsiteX3" fmla="*/ 2042535 w 2465715"/>
                      <a:gd name="connsiteY3" fmla="*/ 2327751 h 3368623"/>
                      <a:gd name="connsiteX4" fmla="*/ 2037284 w 2465715"/>
                      <a:gd name="connsiteY4" fmla="*/ 2349981 h 3368623"/>
                      <a:gd name="connsiteX5" fmla="*/ 1018642 w 2465715"/>
                      <a:gd name="connsiteY5" fmla="*/ 3368623 h 3368623"/>
                      <a:gd name="connsiteX6" fmla="*/ 0 w 2465715"/>
                      <a:gd name="connsiteY6" fmla="*/ 2349981 h 3368623"/>
                      <a:gd name="connsiteX7" fmla="*/ 1 w 2465715"/>
                      <a:gd name="connsiteY7" fmla="*/ 2349981 h 3368623"/>
                      <a:gd name="connsiteX8" fmla="*/ 370692 w 2465715"/>
                      <a:gd name="connsiteY8" fmla="*/ 1563948 h 3368623"/>
                      <a:gd name="connsiteX9" fmla="*/ 433402 w 2465715"/>
                      <a:gd name="connsiteY9" fmla="*/ 1517054 h 3368623"/>
                      <a:gd name="connsiteX10" fmla="*/ 411810 w 2465715"/>
                      <a:gd name="connsiteY10" fmla="*/ 1508195 h 3368623"/>
                      <a:gd name="connsiteX11" fmla="*/ 463348 w 2465715"/>
                      <a:gd name="connsiteY11" fmla="*/ 1496658 h 3368623"/>
                      <a:gd name="connsiteX12" fmla="*/ 533098 w 2465715"/>
                      <a:gd name="connsiteY12" fmla="*/ 1454284 h 3368623"/>
                      <a:gd name="connsiteX13" fmla="*/ 1018643 w 2465715"/>
                      <a:gd name="connsiteY13" fmla="*/ 1331339 h 3368623"/>
                      <a:gd name="connsiteX14" fmla="*/ 1082495 w 2465715"/>
                      <a:gd name="connsiteY14" fmla="*/ 1331339 h 3368623"/>
                      <a:gd name="connsiteX15" fmla="*/ 1110233 w 2465715"/>
                      <a:gd name="connsiteY15" fmla="*/ 1322351 h 3368623"/>
                      <a:gd name="connsiteX16" fmla="*/ 1834520 w 2465715"/>
                      <a:gd name="connsiteY16" fmla="*/ 0 h 3368623"/>
                      <a:gd name="connsiteX0" fmla="*/ 1834520 w 2465715"/>
                      <a:gd name="connsiteY0" fmla="*/ 0 h 3368623"/>
                      <a:gd name="connsiteX1" fmla="*/ 2051652 w 2465715"/>
                      <a:gd name="connsiteY1" fmla="*/ 2320171 h 3368623"/>
                      <a:gd name="connsiteX2" fmla="*/ 2042963 w 2465715"/>
                      <a:gd name="connsiteY2" fmla="*/ 2318636 h 3368623"/>
                      <a:gd name="connsiteX3" fmla="*/ 2042535 w 2465715"/>
                      <a:gd name="connsiteY3" fmla="*/ 2327751 h 3368623"/>
                      <a:gd name="connsiteX4" fmla="*/ 2037284 w 2465715"/>
                      <a:gd name="connsiteY4" fmla="*/ 2349981 h 3368623"/>
                      <a:gd name="connsiteX5" fmla="*/ 1018642 w 2465715"/>
                      <a:gd name="connsiteY5" fmla="*/ 3368623 h 3368623"/>
                      <a:gd name="connsiteX6" fmla="*/ 0 w 2465715"/>
                      <a:gd name="connsiteY6" fmla="*/ 2349981 h 3368623"/>
                      <a:gd name="connsiteX7" fmla="*/ 1 w 2465715"/>
                      <a:gd name="connsiteY7" fmla="*/ 2349981 h 3368623"/>
                      <a:gd name="connsiteX8" fmla="*/ 370692 w 2465715"/>
                      <a:gd name="connsiteY8" fmla="*/ 1563948 h 3368623"/>
                      <a:gd name="connsiteX9" fmla="*/ 433402 w 2465715"/>
                      <a:gd name="connsiteY9" fmla="*/ 1517054 h 3368623"/>
                      <a:gd name="connsiteX10" fmla="*/ 411810 w 2465715"/>
                      <a:gd name="connsiteY10" fmla="*/ 1508195 h 3368623"/>
                      <a:gd name="connsiteX11" fmla="*/ 463348 w 2465715"/>
                      <a:gd name="connsiteY11" fmla="*/ 1496658 h 3368623"/>
                      <a:gd name="connsiteX12" fmla="*/ 533098 w 2465715"/>
                      <a:gd name="connsiteY12" fmla="*/ 1454284 h 3368623"/>
                      <a:gd name="connsiteX13" fmla="*/ 1018643 w 2465715"/>
                      <a:gd name="connsiteY13" fmla="*/ 1331339 h 3368623"/>
                      <a:gd name="connsiteX14" fmla="*/ 1082495 w 2465715"/>
                      <a:gd name="connsiteY14" fmla="*/ 1331339 h 3368623"/>
                      <a:gd name="connsiteX15" fmla="*/ 1110233 w 2465715"/>
                      <a:gd name="connsiteY15" fmla="*/ 1322351 h 3368623"/>
                      <a:gd name="connsiteX16" fmla="*/ 1834520 w 2465715"/>
                      <a:gd name="connsiteY16" fmla="*/ 0 h 3368623"/>
                      <a:gd name="connsiteX0" fmla="*/ 1904721 w 2535916"/>
                      <a:gd name="connsiteY0" fmla="*/ 0 h 3368623"/>
                      <a:gd name="connsiteX1" fmla="*/ 2121853 w 2535916"/>
                      <a:gd name="connsiteY1" fmla="*/ 2320171 h 3368623"/>
                      <a:gd name="connsiteX2" fmla="*/ 2113164 w 2535916"/>
                      <a:gd name="connsiteY2" fmla="*/ 2318636 h 3368623"/>
                      <a:gd name="connsiteX3" fmla="*/ 2112736 w 2535916"/>
                      <a:gd name="connsiteY3" fmla="*/ 2327751 h 3368623"/>
                      <a:gd name="connsiteX4" fmla="*/ 2107485 w 2535916"/>
                      <a:gd name="connsiteY4" fmla="*/ 2349981 h 3368623"/>
                      <a:gd name="connsiteX5" fmla="*/ 1088843 w 2535916"/>
                      <a:gd name="connsiteY5" fmla="*/ 3368623 h 3368623"/>
                      <a:gd name="connsiteX6" fmla="*/ 70201 w 2535916"/>
                      <a:gd name="connsiteY6" fmla="*/ 2349981 h 3368623"/>
                      <a:gd name="connsiteX7" fmla="*/ 70202 w 2535916"/>
                      <a:gd name="connsiteY7" fmla="*/ 2349981 h 3368623"/>
                      <a:gd name="connsiteX8" fmla="*/ 440893 w 2535916"/>
                      <a:gd name="connsiteY8" fmla="*/ 1563948 h 3368623"/>
                      <a:gd name="connsiteX9" fmla="*/ 503603 w 2535916"/>
                      <a:gd name="connsiteY9" fmla="*/ 1517054 h 3368623"/>
                      <a:gd name="connsiteX10" fmla="*/ 482011 w 2535916"/>
                      <a:gd name="connsiteY10" fmla="*/ 1508195 h 3368623"/>
                      <a:gd name="connsiteX11" fmla="*/ 533549 w 2535916"/>
                      <a:gd name="connsiteY11" fmla="*/ 1496658 h 3368623"/>
                      <a:gd name="connsiteX12" fmla="*/ 603299 w 2535916"/>
                      <a:gd name="connsiteY12" fmla="*/ 1454284 h 3368623"/>
                      <a:gd name="connsiteX13" fmla="*/ 1088844 w 2535916"/>
                      <a:gd name="connsiteY13" fmla="*/ 1331339 h 3368623"/>
                      <a:gd name="connsiteX14" fmla="*/ 1152696 w 2535916"/>
                      <a:gd name="connsiteY14" fmla="*/ 1331339 h 3368623"/>
                      <a:gd name="connsiteX15" fmla="*/ 1180434 w 2535916"/>
                      <a:gd name="connsiteY15" fmla="*/ 1322351 h 3368623"/>
                      <a:gd name="connsiteX16" fmla="*/ 1904721 w 2535916"/>
                      <a:gd name="connsiteY16" fmla="*/ 0 h 3368623"/>
                      <a:gd name="connsiteX0" fmla="*/ 1941512 w 2572707"/>
                      <a:gd name="connsiteY0" fmla="*/ 0 h 3368623"/>
                      <a:gd name="connsiteX1" fmla="*/ 2158644 w 2572707"/>
                      <a:gd name="connsiteY1" fmla="*/ 2320171 h 3368623"/>
                      <a:gd name="connsiteX2" fmla="*/ 2149955 w 2572707"/>
                      <a:gd name="connsiteY2" fmla="*/ 2318636 h 3368623"/>
                      <a:gd name="connsiteX3" fmla="*/ 2149527 w 2572707"/>
                      <a:gd name="connsiteY3" fmla="*/ 2327751 h 3368623"/>
                      <a:gd name="connsiteX4" fmla="*/ 2144276 w 2572707"/>
                      <a:gd name="connsiteY4" fmla="*/ 2349981 h 3368623"/>
                      <a:gd name="connsiteX5" fmla="*/ 1125634 w 2572707"/>
                      <a:gd name="connsiteY5" fmla="*/ 3368623 h 3368623"/>
                      <a:gd name="connsiteX6" fmla="*/ 106992 w 2572707"/>
                      <a:gd name="connsiteY6" fmla="*/ 2349981 h 3368623"/>
                      <a:gd name="connsiteX7" fmla="*/ 106993 w 2572707"/>
                      <a:gd name="connsiteY7" fmla="*/ 2349981 h 3368623"/>
                      <a:gd name="connsiteX8" fmla="*/ 477684 w 2572707"/>
                      <a:gd name="connsiteY8" fmla="*/ 1563948 h 3368623"/>
                      <a:gd name="connsiteX9" fmla="*/ 540394 w 2572707"/>
                      <a:gd name="connsiteY9" fmla="*/ 1517054 h 3368623"/>
                      <a:gd name="connsiteX10" fmla="*/ 518802 w 2572707"/>
                      <a:gd name="connsiteY10" fmla="*/ 1508195 h 3368623"/>
                      <a:gd name="connsiteX11" fmla="*/ 570340 w 2572707"/>
                      <a:gd name="connsiteY11" fmla="*/ 1496658 h 3368623"/>
                      <a:gd name="connsiteX12" fmla="*/ 640090 w 2572707"/>
                      <a:gd name="connsiteY12" fmla="*/ 1454284 h 3368623"/>
                      <a:gd name="connsiteX13" fmla="*/ 1125635 w 2572707"/>
                      <a:gd name="connsiteY13" fmla="*/ 1331339 h 3368623"/>
                      <a:gd name="connsiteX14" fmla="*/ 1189487 w 2572707"/>
                      <a:gd name="connsiteY14" fmla="*/ 1331339 h 3368623"/>
                      <a:gd name="connsiteX15" fmla="*/ 1217225 w 2572707"/>
                      <a:gd name="connsiteY15" fmla="*/ 1322351 h 3368623"/>
                      <a:gd name="connsiteX16" fmla="*/ 1941512 w 2572707"/>
                      <a:gd name="connsiteY16" fmla="*/ 0 h 3368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2707" h="3368623">
                        <a:moveTo>
                          <a:pt x="1941512" y="0"/>
                        </a:moveTo>
                        <a:cubicBezTo>
                          <a:pt x="2046927" y="1013198"/>
                          <a:pt x="3158468" y="511149"/>
                          <a:pt x="2158644" y="2320171"/>
                        </a:cubicBezTo>
                        <a:lnTo>
                          <a:pt x="2149955" y="2318636"/>
                        </a:lnTo>
                        <a:cubicBezTo>
                          <a:pt x="2149812" y="2321674"/>
                          <a:pt x="2149670" y="2324713"/>
                          <a:pt x="2149527" y="2327751"/>
                        </a:cubicBezTo>
                        <a:cubicBezTo>
                          <a:pt x="2148277" y="2345171"/>
                          <a:pt x="2146562" y="2353296"/>
                          <a:pt x="2144276" y="2349981"/>
                        </a:cubicBezTo>
                        <a:cubicBezTo>
                          <a:pt x="2131948" y="2959382"/>
                          <a:pt x="1688214" y="3368623"/>
                          <a:pt x="1125634" y="3368623"/>
                        </a:cubicBezTo>
                        <a:cubicBezTo>
                          <a:pt x="563054" y="3368623"/>
                          <a:pt x="106992" y="2912561"/>
                          <a:pt x="106992" y="2349981"/>
                        </a:cubicBezTo>
                        <a:lnTo>
                          <a:pt x="106993" y="2349981"/>
                        </a:lnTo>
                        <a:cubicBezTo>
                          <a:pt x="-208166" y="-2123"/>
                          <a:pt x="251294" y="1750782"/>
                          <a:pt x="477684" y="1563948"/>
                        </a:cubicBezTo>
                        <a:lnTo>
                          <a:pt x="540394" y="1517054"/>
                        </a:lnTo>
                        <a:lnTo>
                          <a:pt x="518802" y="1508195"/>
                        </a:lnTo>
                        <a:lnTo>
                          <a:pt x="570340" y="1496658"/>
                        </a:lnTo>
                        <a:lnTo>
                          <a:pt x="640090" y="1454284"/>
                        </a:lnTo>
                        <a:cubicBezTo>
                          <a:pt x="784425" y="1375876"/>
                          <a:pt x="949829" y="1331339"/>
                          <a:pt x="1125635" y="1331339"/>
                        </a:cubicBezTo>
                        <a:lnTo>
                          <a:pt x="1189487" y="1331339"/>
                        </a:lnTo>
                        <a:lnTo>
                          <a:pt x="1217225" y="1322351"/>
                        </a:lnTo>
                        <a:cubicBezTo>
                          <a:pt x="2479749" y="884153"/>
                          <a:pt x="1324635" y="472269"/>
                          <a:pt x="1941512" y="0"/>
                        </a:cubicBezTo>
                        <a:close/>
                      </a:path>
                    </a:pathLst>
                  </a:cu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solidFill>
                        <a:srgbClr val="A97C39"/>
                      </a:solidFill>
                    </a:endParaRPr>
                  </a:p>
                </p:txBody>
              </p:sp>
              <p:sp>
                <p:nvSpPr>
                  <p:cNvPr id="24" name="Oval 19">
                    <a:extLst>
                      <a:ext uri="{FF2B5EF4-FFF2-40B4-BE49-F238E27FC236}">
                        <a16:creationId xmlns:a16="http://schemas.microsoft.com/office/drawing/2014/main" id="{F79424F2-2FDA-4B24-BCAB-85723A08F3D7}"/>
                      </a:ext>
                    </a:extLst>
                  </p:cNvPr>
                  <p:cNvSpPr/>
                  <p:nvPr/>
                </p:nvSpPr>
                <p:spPr>
                  <a:xfrm rot="1996599">
                    <a:off x="6194893" y="2723878"/>
                    <a:ext cx="1181213" cy="1181213"/>
                  </a:xfrm>
                  <a:prstGeom prst="ellipse">
                    <a:avLst/>
                  </a:prstGeom>
                  <a:solidFill>
                    <a:schemeClr val="bg2"/>
                  </a:solidFill>
                  <a:ln>
                    <a:noFill/>
                  </a:ln>
                  <a:effectLst>
                    <a:outerShdw blurRad="448792" dist="137063" dir="4740000" sx="99000" sy="99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2"/>
                      </a:solidFill>
                    </a:endParaRPr>
                  </a:p>
                </p:txBody>
              </p:sp>
            </p:grpSp>
            <p:grpSp>
              <p:nvGrpSpPr>
                <p:cNvPr id="17" name="Group 12">
                  <a:extLst>
                    <a:ext uri="{FF2B5EF4-FFF2-40B4-BE49-F238E27FC236}">
                      <a16:creationId xmlns:a16="http://schemas.microsoft.com/office/drawing/2014/main" id="{73C3A7DA-6963-4768-87B4-589F6106EE26}"/>
                    </a:ext>
                  </a:extLst>
                </p:cNvPr>
                <p:cNvGrpSpPr/>
                <p:nvPr/>
              </p:nvGrpSpPr>
              <p:grpSpPr>
                <a:xfrm rot="10056493">
                  <a:off x="7485767" y="3428135"/>
                  <a:ext cx="1539847" cy="1982156"/>
                  <a:chOff x="4924926" y="916701"/>
                  <a:chExt cx="3126204" cy="4024181"/>
                </a:xfrm>
              </p:grpSpPr>
              <p:sp>
                <p:nvSpPr>
                  <p:cNvPr id="21" name="Freeform: Shape 189">
                    <a:extLst>
                      <a:ext uri="{FF2B5EF4-FFF2-40B4-BE49-F238E27FC236}">
                        <a16:creationId xmlns:a16="http://schemas.microsoft.com/office/drawing/2014/main" id="{0D43A72A-C266-4283-927E-6E00CB4B296D}"/>
                      </a:ext>
                    </a:extLst>
                  </p:cNvPr>
                  <p:cNvSpPr/>
                  <p:nvPr/>
                </p:nvSpPr>
                <p:spPr>
                  <a:xfrm rot="2493496">
                    <a:off x="4977755" y="916701"/>
                    <a:ext cx="3073375" cy="4024181"/>
                  </a:xfrm>
                  <a:custGeom>
                    <a:avLst/>
                    <a:gdLst>
                      <a:gd name="connsiteX0" fmla="*/ 1834520 w 2459338"/>
                      <a:gd name="connsiteY0" fmla="*/ 0 h 3368623"/>
                      <a:gd name="connsiteX1" fmla="*/ 2051652 w 2459338"/>
                      <a:gd name="connsiteY1" fmla="*/ 2320171 h 3368623"/>
                      <a:gd name="connsiteX2" fmla="*/ 2042963 w 2459338"/>
                      <a:gd name="connsiteY2" fmla="*/ 2318636 h 3368623"/>
                      <a:gd name="connsiteX3" fmla="*/ 2042535 w 2459338"/>
                      <a:gd name="connsiteY3" fmla="*/ 2327751 h 3368623"/>
                      <a:gd name="connsiteX4" fmla="*/ 2037284 w 2459338"/>
                      <a:gd name="connsiteY4" fmla="*/ 2349981 h 3368623"/>
                      <a:gd name="connsiteX5" fmla="*/ 1018642 w 2459338"/>
                      <a:gd name="connsiteY5" fmla="*/ 3368623 h 3368623"/>
                      <a:gd name="connsiteX6" fmla="*/ 0 w 2459338"/>
                      <a:gd name="connsiteY6" fmla="*/ 2349981 h 3368623"/>
                      <a:gd name="connsiteX7" fmla="*/ 1 w 2459338"/>
                      <a:gd name="connsiteY7" fmla="*/ 2349981 h 3368623"/>
                      <a:gd name="connsiteX8" fmla="*/ 370692 w 2459338"/>
                      <a:gd name="connsiteY8" fmla="*/ 1563948 h 3368623"/>
                      <a:gd name="connsiteX9" fmla="*/ 433402 w 2459338"/>
                      <a:gd name="connsiteY9" fmla="*/ 1517054 h 3368623"/>
                      <a:gd name="connsiteX10" fmla="*/ 411810 w 2459338"/>
                      <a:gd name="connsiteY10" fmla="*/ 1508195 h 3368623"/>
                      <a:gd name="connsiteX11" fmla="*/ 463348 w 2459338"/>
                      <a:gd name="connsiteY11" fmla="*/ 1496658 h 3368623"/>
                      <a:gd name="connsiteX12" fmla="*/ 533098 w 2459338"/>
                      <a:gd name="connsiteY12" fmla="*/ 1454284 h 3368623"/>
                      <a:gd name="connsiteX13" fmla="*/ 1018643 w 2459338"/>
                      <a:gd name="connsiteY13" fmla="*/ 1331339 h 3368623"/>
                      <a:gd name="connsiteX14" fmla="*/ 1082495 w 2459338"/>
                      <a:gd name="connsiteY14" fmla="*/ 1331339 h 3368623"/>
                      <a:gd name="connsiteX15" fmla="*/ 1110233 w 2459338"/>
                      <a:gd name="connsiteY15" fmla="*/ 1322351 h 3368623"/>
                      <a:gd name="connsiteX16" fmla="*/ 1834520 w 2459338"/>
                      <a:gd name="connsiteY16" fmla="*/ 0 h 3368623"/>
                      <a:gd name="connsiteX0" fmla="*/ 1834520 w 2459338"/>
                      <a:gd name="connsiteY0" fmla="*/ 0 h 3368623"/>
                      <a:gd name="connsiteX1" fmla="*/ 2051652 w 2459338"/>
                      <a:gd name="connsiteY1" fmla="*/ 2320171 h 3368623"/>
                      <a:gd name="connsiteX2" fmla="*/ 2042963 w 2459338"/>
                      <a:gd name="connsiteY2" fmla="*/ 2318636 h 3368623"/>
                      <a:gd name="connsiteX3" fmla="*/ 2042535 w 2459338"/>
                      <a:gd name="connsiteY3" fmla="*/ 2327751 h 3368623"/>
                      <a:gd name="connsiteX4" fmla="*/ 2037284 w 2459338"/>
                      <a:gd name="connsiteY4" fmla="*/ 2349981 h 3368623"/>
                      <a:gd name="connsiteX5" fmla="*/ 1018642 w 2459338"/>
                      <a:gd name="connsiteY5" fmla="*/ 3368623 h 3368623"/>
                      <a:gd name="connsiteX6" fmla="*/ 0 w 2459338"/>
                      <a:gd name="connsiteY6" fmla="*/ 2349981 h 3368623"/>
                      <a:gd name="connsiteX7" fmla="*/ 1 w 2459338"/>
                      <a:gd name="connsiteY7" fmla="*/ 2349981 h 3368623"/>
                      <a:gd name="connsiteX8" fmla="*/ 370692 w 2459338"/>
                      <a:gd name="connsiteY8" fmla="*/ 1563948 h 3368623"/>
                      <a:gd name="connsiteX9" fmla="*/ 433402 w 2459338"/>
                      <a:gd name="connsiteY9" fmla="*/ 1517054 h 3368623"/>
                      <a:gd name="connsiteX10" fmla="*/ 411810 w 2459338"/>
                      <a:gd name="connsiteY10" fmla="*/ 1508195 h 3368623"/>
                      <a:gd name="connsiteX11" fmla="*/ 463348 w 2459338"/>
                      <a:gd name="connsiteY11" fmla="*/ 1496658 h 3368623"/>
                      <a:gd name="connsiteX12" fmla="*/ 533098 w 2459338"/>
                      <a:gd name="connsiteY12" fmla="*/ 1454284 h 3368623"/>
                      <a:gd name="connsiteX13" fmla="*/ 1018643 w 2459338"/>
                      <a:gd name="connsiteY13" fmla="*/ 1331339 h 3368623"/>
                      <a:gd name="connsiteX14" fmla="*/ 1082495 w 2459338"/>
                      <a:gd name="connsiteY14" fmla="*/ 1331339 h 3368623"/>
                      <a:gd name="connsiteX15" fmla="*/ 1110233 w 2459338"/>
                      <a:gd name="connsiteY15" fmla="*/ 1322351 h 3368623"/>
                      <a:gd name="connsiteX16" fmla="*/ 1834520 w 2459338"/>
                      <a:gd name="connsiteY16" fmla="*/ 0 h 3368623"/>
                      <a:gd name="connsiteX0" fmla="*/ 1834520 w 2465715"/>
                      <a:gd name="connsiteY0" fmla="*/ 0 h 3368623"/>
                      <a:gd name="connsiteX1" fmla="*/ 2051652 w 2465715"/>
                      <a:gd name="connsiteY1" fmla="*/ 2320171 h 3368623"/>
                      <a:gd name="connsiteX2" fmla="*/ 2042963 w 2465715"/>
                      <a:gd name="connsiteY2" fmla="*/ 2318636 h 3368623"/>
                      <a:gd name="connsiteX3" fmla="*/ 2042535 w 2465715"/>
                      <a:gd name="connsiteY3" fmla="*/ 2327751 h 3368623"/>
                      <a:gd name="connsiteX4" fmla="*/ 2037284 w 2465715"/>
                      <a:gd name="connsiteY4" fmla="*/ 2349981 h 3368623"/>
                      <a:gd name="connsiteX5" fmla="*/ 1018642 w 2465715"/>
                      <a:gd name="connsiteY5" fmla="*/ 3368623 h 3368623"/>
                      <a:gd name="connsiteX6" fmla="*/ 0 w 2465715"/>
                      <a:gd name="connsiteY6" fmla="*/ 2349981 h 3368623"/>
                      <a:gd name="connsiteX7" fmla="*/ 1 w 2465715"/>
                      <a:gd name="connsiteY7" fmla="*/ 2349981 h 3368623"/>
                      <a:gd name="connsiteX8" fmla="*/ 370692 w 2465715"/>
                      <a:gd name="connsiteY8" fmla="*/ 1563948 h 3368623"/>
                      <a:gd name="connsiteX9" fmla="*/ 433402 w 2465715"/>
                      <a:gd name="connsiteY9" fmla="*/ 1517054 h 3368623"/>
                      <a:gd name="connsiteX10" fmla="*/ 411810 w 2465715"/>
                      <a:gd name="connsiteY10" fmla="*/ 1508195 h 3368623"/>
                      <a:gd name="connsiteX11" fmla="*/ 463348 w 2465715"/>
                      <a:gd name="connsiteY11" fmla="*/ 1496658 h 3368623"/>
                      <a:gd name="connsiteX12" fmla="*/ 533098 w 2465715"/>
                      <a:gd name="connsiteY12" fmla="*/ 1454284 h 3368623"/>
                      <a:gd name="connsiteX13" fmla="*/ 1018643 w 2465715"/>
                      <a:gd name="connsiteY13" fmla="*/ 1331339 h 3368623"/>
                      <a:gd name="connsiteX14" fmla="*/ 1082495 w 2465715"/>
                      <a:gd name="connsiteY14" fmla="*/ 1331339 h 3368623"/>
                      <a:gd name="connsiteX15" fmla="*/ 1110233 w 2465715"/>
                      <a:gd name="connsiteY15" fmla="*/ 1322351 h 3368623"/>
                      <a:gd name="connsiteX16" fmla="*/ 1834520 w 2465715"/>
                      <a:gd name="connsiteY16" fmla="*/ 0 h 3368623"/>
                      <a:gd name="connsiteX0" fmla="*/ 1834520 w 2465715"/>
                      <a:gd name="connsiteY0" fmla="*/ 0 h 3368623"/>
                      <a:gd name="connsiteX1" fmla="*/ 2051652 w 2465715"/>
                      <a:gd name="connsiteY1" fmla="*/ 2320171 h 3368623"/>
                      <a:gd name="connsiteX2" fmla="*/ 2042963 w 2465715"/>
                      <a:gd name="connsiteY2" fmla="*/ 2318636 h 3368623"/>
                      <a:gd name="connsiteX3" fmla="*/ 2042535 w 2465715"/>
                      <a:gd name="connsiteY3" fmla="*/ 2327751 h 3368623"/>
                      <a:gd name="connsiteX4" fmla="*/ 2037284 w 2465715"/>
                      <a:gd name="connsiteY4" fmla="*/ 2349981 h 3368623"/>
                      <a:gd name="connsiteX5" fmla="*/ 1018642 w 2465715"/>
                      <a:gd name="connsiteY5" fmla="*/ 3368623 h 3368623"/>
                      <a:gd name="connsiteX6" fmla="*/ 0 w 2465715"/>
                      <a:gd name="connsiteY6" fmla="*/ 2349981 h 3368623"/>
                      <a:gd name="connsiteX7" fmla="*/ 1 w 2465715"/>
                      <a:gd name="connsiteY7" fmla="*/ 2349981 h 3368623"/>
                      <a:gd name="connsiteX8" fmla="*/ 370692 w 2465715"/>
                      <a:gd name="connsiteY8" fmla="*/ 1563948 h 3368623"/>
                      <a:gd name="connsiteX9" fmla="*/ 433402 w 2465715"/>
                      <a:gd name="connsiteY9" fmla="*/ 1517054 h 3368623"/>
                      <a:gd name="connsiteX10" fmla="*/ 411810 w 2465715"/>
                      <a:gd name="connsiteY10" fmla="*/ 1508195 h 3368623"/>
                      <a:gd name="connsiteX11" fmla="*/ 463348 w 2465715"/>
                      <a:gd name="connsiteY11" fmla="*/ 1496658 h 3368623"/>
                      <a:gd name="connsiteX12" fmla="*/ 533098 w 2465715"/>
                      <a:gd name="connsiteY12" fmla="*/ 1454284 h 3368623"/>
                      <a:gd name="connsiteX13" fmla="*/ 1018643 w 2465715"/>
                      <a:gd name="connsiteY13" fmla="*/ 1331339 h 3368623"/>
                      <a:gd name="connsiteX14" fmla="*/ 1082495 w 2465715"/>
                      <a:gd name="connsiteY14" fmla="*/ 1331339 h 3368623"/>
                      <a:gd name="connsiteX15" fmla="*/ 1110233 w 2465715"/>
                      <a:gd name="connsiteY15" fmla="*/ 1322351 h 3368623"/>
                      <a:gd name="connsiteX16" fmla="*/ 1834520 w 2465715"/>
                      <a:gd name="connsiteY16" fmla="*/ 0 h 3368623"/>
                      <a:gd name="connsiteX0" fmla="*/ 1834520 w 2465715"/>
                      <a:gd name="connsiteY0" fmla="*/ 0 h 3368623"/>
                      <a:gd name="connsiteX1" fmla="*/ 2051652 w 2465715"/>
                      <a:gd name="connsiteY1" fmla="*/ 2320171 h 3368623"/>
                      <a:gd name="connsiteX2" fmla="*/ 2042963 w 2465715"/>
                      <a:gd name="connsiteY2" fmla="*/ 2318636 h 3368623"/>
                      <a:gd name="connsiteX3" fmla="*/ 2042535 w 2465715"/>
                      <a:gd name="connsiteY3" fmla="*/ 2327751 h 3368623"/>
                      <a:gd name="connsiteX4" fmla="*/ 2037284 w 2465715"/>
                      <a:gd name="connsiteY4" fmla="*/ 2349981 h 3368623"/>
                      <a:gd name="connsiteX5" fmla="*/ 1018642 w 2465715"/>
                      <a:gd name="connsiteY5" fmla="*/ 3368623 h 3368623"/>
                      <a:gd name="connsiteX6" fmla="*/ 0 w 2465715"/>
                      <a:gd name="connsiteY6" fmla="*/ 2349981 h 3368623"/>
                      <a:gd name="connsiteX7" fmla="*/ 1 w 2465715"/>
                      <a:gd name="connsiteY7" fmla="*/ 2349981 h 3368623"/>
                      <a:gd name="connsiteX8" fmla="*/ 370692 w 2465715"/>
                      <a:gd name="connsiteY8" fmla="*/ 1563948 h 3368623"/>
                      <a:gd name="connsiteX9" fmla="*/ 433402 w 2465715"/>
                      <a:gd name="connsiteY9" fmla="*/ 1517054 h 3368623"/>
                      <a:gd name="connsiteX10" fmla="*/ 411810 w 2465715"/>
                      <a:gd name="connsiteY10" fmla="*/ 1508195 h 3368623"/>
                      <a:gd name="connsiteX11" fmla="*/ 463348 w 2465715"/>
                      <a:gd name="connsiteY11" fmla="*/ 1496658 h 3368623"/>
                      <a:gd name="connsiteX12" fmla="*/ 533098 w 2465715"/>
                      <a:gd name="connsiteY12" fmla="*/ 1454284 h 3368623"/>
                      <a:gd name="connsiteX13" fmla="*/ 1018643 w 2465715"/>
                      <a:gd name="connsiteY13" fmla="*/ 1331339 h 3368623"/>
                      <a:gd name="connsiteX14" fmla="*/ 1082495 w 2465715"/>
                      <a:gd name="connsiteY14" fmla="*/ 1331339 h 3368623"/>
                      <a:gd name="connsiteX15" fmla="*/ 1110233 w 2465715"/>
                      <a:gd name="connsiteY15" fmla="*/ 1322351 h 3368623"/>
                      <a:gd name="connsiteX16" fmla="*/ 1834520 w 2465715"/>
                      <a:gd name="connsiteY16" fmla="*/ 0 h 3368623"/>
                      <a:gd name="connsiteX0" fmla="*/ 1904721 w 2535916"/>
                      <a:gd name="connsiteY0" fmla="*/ 0 h 3368623"/>
                      <a:gd name="connsiteX1" fmla="*/ 2121853 w 2535916"/>
                      <a:gd name="connsiteY1" fmla="*/ 2320171 h 3368623"/>
                      <a:gd name="connsiteX2" fmla="*/ 2113164 w 2535916"/>
                      <a:gd name="connsiteY2" fmla="*/ 2318636 h 3368623"/>
                      <a:gd name="connsiteX3" fmla="*/ 2112736 w 2535916"/>
                      <a:gd name="connsiteY3" fmla="*/ 2327751 h 3368623"/>
                      <a:gd name="connsiteX4" fmla="*/ 2107485 w 2535916"/>
                      <a:gd name="connsiteY4" fmla="*/ 2349981 h 3368623"/>
                      <a:gd name="connsiteX5" fmla="*/ 1088843 w 2535916"/>
                      <a:gd name="connsiteY5" fmla="*/ 3368623 h 3368623"/>
                      <a:gd name="connsiteX6" fmla="*/ 70201 w 2535916"/>
                      <a:gd name="connsiteY6" fmla="*/ 2349981 h 3368623"/>
                      <a:gd name="connsiteX7" fmla="*/ 70202 w 2535916"/>
                      <a:gd name="connsiteY7" fmla="*/ 2349981 h 3368623"/>
                      <a:gd name="connsiteX8" fmla="*/ 440893 w 2535916"/>
                      <a:gd name="connsiteY8" fmla="*/ 1563948 h 3368623"/>
                      <a:gd name="connsiteX9" fmla="*/ 503603 w 2535916"/>
                      <a:gd name="connsiteY9" fmla="*/ 1517054 h 3368623"/>
                      <a:gd name="connsiteX10" fmla="*/ 482011 w 2535916"/>
                      <a:gd name="connsiteY10" fmla="*/ 1508195 h 3368623"/>
                      <a:gd name="connsiteX11" fmla="*/ 533549 w 2535916"/>
                      <a:gd name="connsiteY11" fmla="*/ 1496658 h 3368623"/>
                      <a:gd name="connsiteX12" fmla="*/ 603299 w 2535916"/>
                      <a:gd name="connsiteY12" fmla="*/ 1454284 h 3368623"/>
                      <a:gd name="connsiteX13" fmla="*/ 1088844 w 2535916"/>
                      <a:gd name="connsiteY13" fmla="*/ 1331339 h 3368623"/>
                      <a:gd name="connsiteX14" fmla="*/ 1152696 w 2535916"/>
                      <a:gd name="connsiteY14" fmla="*/ 1331339 h 3368623"/>
                      <a:gd name="connsiteX15" fmla="*/ 1180434 w 2535916"/>
                      <a:gd name="connsiteY15" fmla="*/ 1322351 h 3368623"/>
                      <a:gd name="connsiteX16" fmla="*/ 1904721 w 2535916"/>
                      <a:gd name="connsiteY16" fmla="*/ 0 h 3368623"/>
                      <a:gd name="connsiteX0" fmla="*/ 1941512 w 2572707"/>
                      <a:gd name="connsiteY0" fmla="*/ 0 h 3368623"/>
                      <a:gd name="connsiteX1" fmla="*/ 2158644 w 2572707"/>
                      <a:gd name="connsiteY1" fmla="*/ 2320171 h 3368623"/>
                      <a:gd name="connsiteX2" fmla="*/ 2149955 w 2572707"/>
                      <a:gd name="connsiteY2" fmla="*/ 2318636 h 3368623"/>
                      <a:gd name="connsiteX3" fmla="*/ 2149527 w 2572707"/>
                      <a:gd name="connsiteY3" fmla="*/ 2327751 h 3368623"/>
                      <a:gd name="connsiteX4" fmla="*/ 2144276 w 2572707"/>
                      <a:gd name="connsiteY4" fmla="*/ 2349981 h 3368623"/>
                      <a:gd name="connsiteX5" fmla="*/ 1125634 w 2572707"/>
                      <a:gd name="connsiteY5" fmla="*/ 3368623 h 3368623"/>
                      <a:gd name="connsiteX6" fmla="*/ 106992 w 2572707"/>
                      <a:gd name="connsiteY6" fmla="*/ 2349981 h 3368623"/>
                      <a:gd name="connsiteX7" fmla="*/ 106993 w 2572707"/>
                      <a:gd name="connsiteY7" fmla="*/ 2349981 h 3368623"/>
                      <a:gd name="connsiteX8" fmla="*/ 477684 w 2572707"/>
                      <a:gd name="connsiteY8" fmla="*/ 1563948 h 3368623"/>
                      <a:gd name="connsiteX9" fmla="*/ 540394 w 2572707"/>
                      <a:gd name="connsiteY9" fmla="*/ 1517054 h 3368623"/>
                      <a:gd name="connsiteX10" fmla="*/ 518802 w 2572707"/>
                      <a:gd name="connsiteY10" fmla="*/ 1508195 h 3368623"/>
                      <a:gd name="connsiteX11" fmla="*/ 570340 w 2572707"/>
                      <a:gd name="connsiteY11" fmla="*/ 1496658 h 3368623"/>
                      <a:gd name="connsiteX12" fmla="*/ 640090 w 2572707"/>
                      <a:gd name="connsiteY12" fmla="*/ 1454284 h 3368623"/>
                      <a:gd name="connsiteX13" fmla="*/ 1125635 w 2572707"/>
                      <a:gd name="connsiteY13" fmla="*/ 1331339 h 3368623"/>
                      <a:gd name="connsiteX14" fmla="*/ 1189487 w 2572707"/>
                      <a:gd name="connsiteY14" fmla="*/ 1331339 h 3368623"/>
                      <a:gd name="connsiteX15" fmla="*/ 1217225 w 2572707"/>
                      <a:gd name="connsiteY15" fmla="*/ 1322351 h 3368623"/>
                      <a:gd name="connsiteX16" fmla="*/ 1941512 w 2572707"/>
                      <a:gd name="connsiteY16" fmla="*/ 0 h 3368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2707" h="3368623">
                        <a:moveTo>
                          <a:pt x="1941512" y="0"/>
                        </a:moveTo>
                        <a:cubicBezTo>
                          <a:pt x="2046927" y="1013198"/>
                          <a:pt x="3158468" y="511149"/>
                          <a:pt x="2158644" y="2320171"/>
                        </a:cubicBezTo>
                        <a:lnTo>
                          <a:pt x="2149955" y="2318636"/>
                        </a:lnTo>
                        <a:cubicBezTo>
                          <a:pt x="2149812" y="2321674"/>
                          <a:pt x="2149670" y="2324713"/>
                          <a:pt x="2149527" y="2327751"/>
                        </a:cubicBezTo>
                        <a:cubicBezTo>
                          <a:pt x="2148277" y="2345171"/>
                          <a:pt x="2146562" y="2353296"/>
                          <a:pt x="2144276" y="2349981"/>
                        </a:cubicBezTo>
                        <a:cubicBezTo>
                          <a:pt x="2131948" y="2959382"/>
                          <a:pt x="1688214" y="3368623"/>
                          <a:pt x="1125634" y="3368623"/>
                        </a:cubicBezTo>
                        <a:cubicBezTo>
                          <a:pt x="563054" y="3368623"/>
                          <a:pt x="106992" y="2912561"/>
                          <a:pt x="106992" y="2349981"/>
                        </a:cubicBezTo>
                        <a:lnTo>
                          <a:pt x="106993" y="2349981"/>
                        </a:lnTo>
                        <a:cubicBezTo>
                          <a:pt x="-208166" y="-2123"/>
                          <a:pt x="251294" y="1750782"/>
                          <a:pt x="477684" y="1563948"/>
                        </a:cubicBezTo>
                        <a:lnTo>
                          <a:pt x="540394" y="1517054"/>
                        </a:lnTo>
                        <a:lnTo>
                          <a:pt x="518802" y="1508195"/>
                        </a:lnTo>
                        <a:lnTo>
                          <a:pt x="570340" y="1496658"/>
                        </a:lnTo>
                        <a:lnTo>
                          <a:pt x="640090" y="1454284"/>
                        </a:lnTo>
                        <a:cubicBezTo>
                          <a:pt x="784425" y="1375876"/>
                          <a:pt x="949829" y="1331339"/>
                          <a:pt x="1125635" y="1331339"/>
                        </a:cubicBezTo>
                        <a:lnTo>
                          <a:pt x="1189487" y="1331339"/>
                        </a:lnTo>
                        <a:lnTo>
                          <a:pt x="1217225" y="1322351"/>
                        </a:lnTo>
                        <a:cubicBezTo>
                          <a:pt x="2479749" y="884153"/>
                          <a:pt x="1324635" y="472269"/>
                          <a:pt x="1941512" y="0"/>
                        </a:cubicBezTo>
                        <a:close/>
                      </a:path>
                    </a:pathLst>
                  </a:cu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rgbClr val="A97C39"/>
                      </a:solidFill>
                    </a:endParaRPr>
                  </a:p>
                </p:txBody>
              </p:sp>
              <p:sp>
                <p:nvSpPr>
                  <p:cNvPr id="22" name="Oval 17">
                    <a:extLst>
                      <a:ext uri="{FF2B5EF4-FFF2-40B4-BE49-F238E27FC236}">
                        <a16:creationId xmlns:a16="http://schemas.microsoft.com/office/drawing/2014/main" id="{9DDC6641-FC5F-48B7-961A-2B9615C12581}"/>
                      </a:ext>
                    </a:extLst>
                  </p:cNvPr>
                  <p:cNvSpPr/>
                  <p:nvPr/>
                </p:nvSpPr>
                <p:spPr>
                  <a:xfrm rot="674578">
                    <a:off x="4924926" y="2514602"/>
                    <a:ext cx="1828800" cy="1828799"/>
                  </a:xfrm>
                  <a:prstGeom prst="ellipse">
                    <a:avLst/>
                  </a:prstGeom>
                  <a:solidFill>
                    <a:schemeClr val="bg2"/>
                  </a:solidFill>
                  <a:ln>
                    <a:noFill/>
                  </a:ln>
                  <a:effectLst>
                    <a:outerShdw blurRad="448792" dist="137063" dir="4740000" sx="99000" sy="99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2"/>
                      </a:solidFill>
                    </a:endParaRPr>
                  </a:p>
                </p:txBody>
              </p:sp>
            </p:grpSp>
            <p:grpSp>
              <p:nvGrpSpPr>
                <p:cNvPr id="18" name="Group 13">
                  <a:extLst>
                    <a:ext uri="{FF2B5EF4-FFF2-40B4-BE49-F238E27FC236}">
                      <a16:creationId xmlns:a16="http://schemas.microsoft.com/office/drawing/2014/main" id="{6EB1FF45-B0C0-4841-A0BA-B5B008515DC0}"/>
                    </a:ext>
                  </a:extLst>
                </p:cNvPr>
                <p:cNvGrpSpPr/>
                <p:nvPr/>
              </p:nvGrpSpPr>
              <p:grpSpPr>
                <a:xfrm rot="13597676" flipH="1" flipV="1">
                  <a:off x="9111500" y="3634726"/>
                  <a:ext cx="1982156" cy="1513826"/>
                  <a:chOff x="8456747" y="3214708"/>
                  <a:chExt cx="2599198" cy="1985077"/>
                </a:xfrm>
              </p:grpSpPr>
              <p:sp>
                <p:nvSpPr>
                  <p:cNvPr id="19" name="Freeform: Shape 35">
                    <a:extLst>
                      <a:ext uri="{FF2B5EF4-FFF2-40B4-BE49-F238E27FC236}">
                        <a16:creationId xmlns:a16="http://schemas.microsoft.com/office/drawing/2014/main" id="{5AB4E389-2B2D-4D5F-A9D3-F6E04689C823}"/>
                      </a:ext>
                    </a:extLst>
                  </p:cNvPr>
                  <p:cNvSpPr/>
                  <p:nvPr/>
                </p:nvSpPr>
                <p:spPr>
                  <a:xfrm rot="3145599">
                    <a:off x="8763807" y="2907648"/>
                    <a:ext cx="1985077" cy="2599198"/>
                  </a:xfrm>
                  <a:custGeom>
                    <a:avLst/>
                    <a:gdLst>
                      <a:gd name="connsiteX0" fmla="*/ 1834520 w 2459338"/>
                      <a:gd name="connsiteY0" fmla="*/ 0 h 3368623"/>
                      <a:gd name="connsiteX1" fmla="*/ 2051652 w 2459338"/>
                      <a:gd name="connsiteY1" fmla="*/ 2320171 h 3368623"/>
                      <a:gd name="connsiteX2" fmla="*/ 2042963 w 2459338"/>
                      <a:gd name="connsiteY2" fmla="*/ 2318636 h 3368623"/>
                      <a:gd name="connsiteX3" fmla="*/ 2042535 w 2459338"/>
                      <a:gd name="connsiteY3" fmla="*/ 2327751 h 3368623"/>
                      <a:gd name="connsiteX4" fmla="*/ 2037284 w 2459338"/>
                      <a:gd name="connsiteY4" fmla="*/ 2349981 h 3368623"/>
                      <a:gd name="connsiteX5" fmla="*/ 1018642 w 2459338"/>
                      <a:gd name="connsiteY5" fmla="*/ 3368623 h 3368623"/>
                      <a:gd name="connsiteX6" fmla="*/ 0 w 2459338"/>
                      <a:gd name="connsiteY6" fmla="*/ 2349981 h 3368623"/>
                      <a:gd name="connsiteX7" fmla="*/ 1 w 2459338"/>
                      <a:gd name="connsiteY7" fmla="*/ 2349981 h 3368623"/>
                      <a:gd name="connsiteX8" fmla="*/ 370692 w 2459338"/>
                      <a:gd name="connsiteY8" fmla="*/ 1563948 h 3368623"/>
                      <a:gd name="connsiteX9" fmla="*/ 433402 w 2459338"/>
                      <a:gd name="connsiteY9" fmla="*/ 1517054 h 3368623"/>
                      <a:gd name="connsiteX10" fmla="*/ 411810 w 2459338"/>
                      <a:gd name="connsiteY10" fmla="*/ 1508195 h 3368623"/>
                      <a:gd name="connsiteX11" fmla="*/ 463348 w 2459338"/>
                      <a:gd name="connsiteY11" fmla="*/ 1496658 h 3368623"/>
                      <a:gd name="connsiteX12" fmla="*/ 533098 w 2459338"/>
                      <a:gd name="connsiteY12" fmla="*/ 1454284 h 3368623"/>
                      <a:gd name="connsiteX13" fmla="*/ 1018643 w 2459338"/>
                      <a:gd name="connsiteY13" fmla="*/ 1331339 h 3368623"/>
                      <a:gd name="connsiteX14" fmla="*/ 1082495 w 2459338"/>
                      <a:gd name="connsiteY14" fmla="*/ 1331339 h 3368623"/>
                      <a:gd name="connsiteX15" fmla="*/ 1110233 w 2459338"/>
                      <a:gd name="connsiteY15" fmla="*/ 1322351 h 3368623"/>
                      <a:gd name="connsiteX16" fmla="*/ 1834520 w 2459338"/>
                      <a:gd name="connsiteY16" fmla="*/ 0 h 3368623"/>
                      <a:gd name="connsiteX0" fmla="*/ 1834520 w 2459338"/>
                      <a:gd name="connsiteY0" fmla="*/ 0 h 3368623"/>
                      <a:gd name="connsiteX1" fmla="*/ 2051652 w 2459338"/>
                      <a:gd name="connsiteY1" fmla="*/ 2320171 h 3368623"/>
                      <a:gd name="connsiteX2" fmla="*/ 2042963 w 2459338"/>
                      <a:gd name="connsiteY2" fmla="*/ 2318636 h 3368623"/>
                      <a:gd name="connsiteX3" fmla="*/ 2042535 w 2459338"/>
                      <a:gd name="connsiteY3" fmla="*/ 2327751 h 3368623"/>
                      <a:gd name="connsiteX4" fmla="*/ 2037284 w 2459338"/>
                      <a:gd name="connsiteY4" fmla="*/ 2349981 h 3368623"/>
                      <a:gd name="connsiteX5" fmla="*/ 1018642 w 2459338"/>
                      <a:gd name="connsiteY5" fmla="*/ 3368623 h 3368623"/>
                      <a:gd name="connsiteX6" fmla="*/ 0 w 2459338"/>
                      <a:gd name="connsiteY6" fmla="*/ 2349981 h 3368623"/>
                      <a:gd name="connsiteX7" fmla="*/ 1 w 2459338"/>
                      <a:gd name="connsiteY7" fmla="*/ 2349981 h 3368623"/>
                      <a:gd name="connsiteX8" fmla="*/ 370692 w 2459338"/>
                      <a:gd name="connsiteY8" fmla="*/ 1563948 h 3368623"/>
                      <a:gd name="connsiteX9" fmla="*/ 433402 w 2459338"/>
                      <a:gd name="connsiteY9" fmla="*/ 1517054 h 3368623"/>
                      <a:gd name="connsiteX10" fmla="*/ 411810 w 2459338"/>
                      <a:gd name="connsiteY10" fmla="*/ 1508195 h 3368623"/>
                      <a:gd name="connsiteX11" fmla="*/ 463348 w 2459338"/>
                      <a:gd name="connsiteY11" fmla="*/ 1496658 h 3368623"/>
                      <a:gd name="connsiteX12" fmla="*/ 533098 w 2459338"/>
                      <a:gd name="connsiteY12" fmla="*/ 1454284 h 3368623"/>
                      <a:gd name="connsiteX13" fmla="*/ 1018643 w 2459338"/>
                      <a:gd name="connsiteY13" fmla="*/ 1331339 h 3368623"/>
                      <a:gd name="connsiteX14" fmla="*/ 1082495 w 2459338"/>
                      <a:gd name="connsiteY14" fmla="*/ 1331339 h 3368623"/>
                      <a:gd name="connsiteX15" fmla="*/ 1110233 w 2459338"/>
                      <a:gd name="connsiteY15" fmla="*/ 1322351 h 3368623"/>
                      <a:gd name="connsiteX16" fmla="*/ 1834520 w 2459338"/>
                      <a:gd name="connsiteY16" fmla="*/ 0 h 3368623"/>
                      <a:gd name="connsiteX0" fmla="*/ 1834520 w 2465715"/>
                      <a:gd name="connsiteY0" fmla="*/ 0 h 3368623"/>
                      <a:gd name="connsiteX1" fmla="*/ 2051652 w 2465715"/>
                      <a:gd name="connsiteY1" fmla="*/ 2320171 h 3368623"/>
                      <a:gd name="connsiteX2" fmla="*/ 2042963 w 2465715"/>
                      <a:gd name="connsiteY2" fmla="*/ 2318636 h 3368623"/>
                      <a:gd name="connsiteX3" fmla="*/ 2042535 w 2465715"/>
                      <a:gd name="connsiteY3" fmla="*/ 2327751 h 3368623"/>
                      <a:gd name="connsiteX4" fmla="*/ 2037284 w 2465715"/>
                      <a:gd name="connsiteY4" fmla="*/ 2349981 h 3368623"/>
                      <a:gd name="connsiteX5" fmla="*/ 1018642 w 2465715"/>
                      <a:gd name="connsiteY5" fmla="*/ 3368623 h 3368623"/>
                      <a:gd name="connsiteX6" fmla="*/ 0 w 2465715"/>
                      <a:gd name="connsiteY6" fmla="*/ 2349981 h 3368623"/>
                      <a:gd name="connsiteX7" fmla="*/ 1 w 2465715"/>
                      <a:gd name="connsiteY7" fmla="*/ 2349981 h 3368623"/>
                      <a:gd name="connsiteX8" fmla="*/ 370692 w 2465715"/>
                      <a:gd name="connsiteY8" fmla="*/ 1563948 h 3368623"/>
                      <a:gd name="connsiteX9" fmla="*/ 433402 w 2465715"/>
                      <a:gd name="connsiteY9" fmla="*/ 1517054 h 3368623"/>
                      <a:gd name="connsiteX10" fmla="*/ 411810 w 2465715"/>
                      <a:gd name="connsiteY10" fmla="*/ 1508195 h 3368623"/>
                      <a:gd name="connsiteX11" fmla="*/ 463348 w 2465715"/>
                      <a:gd name="connsiteY11" fmla="*/ 1496658 h 3368623"/>
                      <a:gd name="connsiteX12" fmla="*/ 533098 w 2465715"/>
                      <a:gd name="connsiteY12" fmla="*/ 1454284 h 3368623"/>
                      <a:gd name="connsiteX13" fmla="*/ 1018643 w 2465715"/>
                      <a:gd name="connsiteY13" fmla="*/ 1331339 h 3368623"/>
                      <a:gd name="connsiteX14" fmla="*/ 1082495 w 2465715"/>
                      <a:gd name="connsiteY14" fmla="*/ 1331339 h 3368623"/>
                      <a:gd name="connsiteX15" fmla="*/ 1110233 w 2465715"/>
                      <a:gd name="connsiteY15" fmla="*/ 1322351 h 3368623"/>
                      <a:gd name="connsiteX16" fmla="*/ 1834520 w 2465715"/>
                      <a:gd name="connsiteY16" fmla="*/ 0 h 3368623"/>
                      <a:gd name="connsiteX0" fmla="*/ 1834520 w 2465715"/>
                      <a:gd name="connsiteY0" fmla="*/ 0 h 3368623"/>
                      <a:gd name="connsiteX1" fmla="*/ 2051652 w 2465715"/>
                      <a:gd name="connsiteY1" fmla="*/ 2320171 h 3368623"/>
                      <a:gd name="connsiteX2" fmla="*/ 2042963 w 2465715"/>
                      <a:gd name="connsiteY2" fmla="*/ 2318636 h 3368623"/>
                      <a:gd name="connsiteX3" fmla="*/ 2042535 w 2465715"/>
                      <a:gd name="connsiteY3" fmla="*/ 2327751 h 3368623"/>
                      <a:gd name="connsiteX4" fmla="*/ 2037284 w 2465715"/>
                      <a:gd name="connsiteY4" fmla="*/ 2349981 h 3368623"/>
                      <a:gd name="connsiteX5" fmla="*/ 1018642 w 2465715"/>
                      <a:gd name="connsiteY5" fmla="*/ 3368623 h 3368623"/>
                      <a:gd name="connsiteX6" fmla="*/ 0 w 2465715"/>
                      <a:gd name="connsiteY6" fmla="*/ 2349981 h 3368623"/>
                      <a:gd name="connsiteX7" fmla="*/ 1 w 2465715"/>
                      <a:gd name="connsiteY7" fmla="*/ 2349981 h 3368623"/>
                      <a:gd name="connsiteX8" fmla="*/ 370692 w 2465715"/>
                      <a:gd name="connsiteY8" fmla="*/ 1563948 h 3368623"/>
                      <a:gd name="connsiteX9" fmla="*/ 433402 w 2465715"/>
                      <a:gd name="connsiteY9" fmla="*/ 1517054 h 3368623"/>
                      <a:gd name="connsiteX10" fmla="*/ 411810 w 2465715"/>
                      <a:gd name="connsiteY10" fmla="*/ 1508195 h 3368623"/>
                      <a:gd name="connsiteX11" fmla="*/ 463348 w 2465715"/>
                      <a:gd name="connsiteY11" fmla="*/ 1496658 h 3368623"/>
                      <a:gd name="connsiteX12" fmla="*/ 533098 w 2465715"/>
                      <a:gd name="connsiteY12" fmla="*/ 1454284 h 3368623"/>
                      <a:gd name="connsiteX13" fmla="*/ 1018643 w 2465715"/>
                      <a:gd name="connsiteY13" fmla="*/ 1331339 h 3368623"/>
                      <a:gd name="connsiteX14" fmla="*/ 1082495 w 2465715"/>
                      <a:gd name="connsiteY14" fmla="*/ 1331339 h 3368623"/>
                      <a:gd name="connsiteX15" fmla="*/ 1110233 w 2465715"/>
                      <a:gd name="connsiteY15" fmla="*/ 1322351 h 3368623"/>
                      <a:gd name="connsiteX16" fmla="*/ 1834520 w 2465715"/>
                      <a:gd name="connsiteY16" fmla="*/ 0 h 3368623"/>
                      <a:gd name="connsiteX0" fmla="*/ 1834520 w 2465715"/>
                      <a:gd name="connsiteY0" fmla="*/ 0 h 3368623"/>
                      <a:gd name="connsiteX1" fmla="*/ 2051652 w 2465715"/>
                      <a:gd name="connsiteY1" fmla="*/ 2320171 h 3368623"/>
                      <a:gd name="connsiteX2" fmla="*/ 2042963 w 2465715"/>
                      <a:gd name="connsiteY2" fmla="*/ 2318636 h 3368623"/>
                      <a:gd name="connsiteX3" fmla="*/ 2042535 w 2465715"/>
                      <a:gd name="connsiteY3" fmla="*/ 2327751 h 3368623"/>
                      <a:gd name="connsiteX4" fmla="*/ 2037284 w 2465715"/>
                      <a:gd name="connsiteY4" fmla="*/ 2349981 h 3368623"/>
                      <a:gd name="connsiteX5" fmla="*/ 1018642 w 2465715"/>
                      <a:gd name="connsiteY5" fmla="*/ 3368623 h 3368623"/>
                      <a:gd name="connsiteX6" fmla="*/ 0 w 2465715"/>
                      <a:gd name="connsiteY6" fmla="*/ 2349981 h 3368623"/>
                      <a:gd name="connsiteX7" fmla="*/ 1 w 2465715"/>
                      <a:gd name="connsiteY7" fmla="*/ 2349981 h 3368623"/>
                      <a:gd name="connsiteX8" fmla="*/ 370692 w 2465715"/>
                      <a:gd name="connsiteY8" fmla="*/ 1563948 h 3368623"/>
                      <a:gd name="connsiteX9" fmla="*/ 433402 w 2465715"/>
                      <a:gd name="connsiteY9" fmla="*/ 1517054 h 3368623"/>
                      <a:gd name="connsiteX10" fmla="*/ 411810 w 2465715"/>
                      <a:gd name="connsiteY10" fmla="*/ 1508195 h 3368623"/>
                      <a:gd name="connsiteX11" fmla="*/ 463348 w 2465715"/>
                      <a:gd name="connsiteY11" fmla="*/ 1496658 h 3368623"/>
                      <a:gd name="connsiteX12" fmla="*/ 533098 w 2465715"/>
                      <a:gd name="connsiteY12" fmla="*/ 1454284 h 3368623"/>
                      <a:gd name="connsiteX13" fmla="*/ 1018643 w 2465715"/>
                      <a:gd name="connsiteY13" fmla="*/ 1331339 h 3368623"/>
                      <a:gd name="connsiteX14" fmla="*/ 1082495 w 2465715"/>
                      <a:gd name="connsiteY14" fmla="*/ 1331339 h 3368623"/>
                      <a:gd name="connsiteX15" fmla="*/ 1110233 w 2465715"/>
                      <a:gd name="connsiteY15" fmla="*/ 1322351 h 3368623"/>
                      <a:gd name="connsiteX16" fmla="*/ 1834520 w 2465715"/>
                      <a:gd name="connsiteY16" fmla="*/ 0 h 3368623"/>
                      <a:gd name="connsiteX0" fmla="*/ 1904721 w 2535916"/>
                      <a:gd name="connsiteY0" fmla="*/ 0 h 3368623"/>
                      <a:gd name="connsiteX1" fmla="*/ 2121853 w 2535916"/>
                      <a:gd name="connsiteY1" fmla="*/ 2320171 h 3368623"/>
                      <a:gd name="connsiteX2" fmla="*/ 2113164 w 2535916"/>
                      <a:gd name="connsiteY2" fmla="*/ 2318636 h 3368623"/>
                      <a:gd name="connsiteX3" fmla="*/ 2112736 w 2535916"/>
                      <a:gd name="connsiteY3" fmla="*/ 2327751 h 3368623"/>
                      <a:gd name="connsiteX4" fmla="*/ 2107485 w 2535916"/>
                      <a:gd name="connsiteY4" fmla="*/ 2349981 h 3368623"/>
                      <a:gd name="connsiteX5" fmla="*/ 1088843 w 2535916"/>
                      <a:gd name="connsiteY5" fmla="*/ 3368623 h 3368623"/>
                      <a:gd name="connsiteX6" fmla="*/ 70201 w 2535916"/>
                      <a:gd name="connsiteY6" fmla="*/ 2349981 h 3368623"/>
                      <a:gd name="connsiteX7" fmla="*/ 70202 w 2535916"/>
                      <a:gd name="connsiteY7" fmla="*/ 2349981 h 3368623"/>
                      <a:gd name="connsiteX8" fmla="*/ 440893 w 2535916"/>
                      <a:gd name="connsiteY8" fmla="*/ 1563948 h 3368623"/>
                      <a:gd name="connsiteX9" fmla="*/ 503603 w 2535916"/>
                      <a:gd name="connsiteY9" fmla="*/ 1517054 h 3368623"/>
                      <a:gd name="connsiteX10" fmla="*/ 482011 w 2535916"/>
                      <a:gd name="connsiteY10" fmla="*/ 1508195 h 3368623"/>
                      <a:gd name="connsiteX11" fmla="*/ 533549 w 2535916"/>
                      <a:gd name="connsiteY11" fmla="*/ 1496658 h 3368623"/>
                      <a:gd name="connsiteX12" fmla="*/ 603299 w 2535916"/>
                      <a:gd name="connsiteY12" fmla="*/ 1454284 h 3368623"/>
                      <a:gd name="connsiteX13" fmla="*/ 1088844 w 2535916"/>
                      <a:gd name="connsiteY13" fmla="*/ 1331339 h 3368623"/>
                      <a:gd name="connsiteX14" fmla="*/ 1152696 w 2535916"/>
                      <a:gd name="connsiteY14" fmla="*/ 1331339 h 3368623"/>
                      <a:gd name="connsiteX15" fmla="*/ 1180434 w 2535916"/>
                      <a:gd name="connsiteY15" fmla="*/ 1322351 h 3368623"/>
                      <a:gd name="connsiteX16" fmla="*/ 1904721 w 2535916"/>
                      <a:gd name="connsiteY16" fmla="*/ 0 h 3368623"/>
                      <a:gd name="connsiteX0" fmla="*/ 1941512 w 2572707"/>
                      <a:gd name="connsiteY0" fmla="*/ 0 h 3368623"/>
                      <a:gd name="connsiteX1" fmla="*/ 2158644 w 2572707"/>
                      <a:gd name="connsiteY1" fmla="*/ 2320171 h 3368623"/>
                      <a:gd name="connsiteX2" fmla="*/ 2149955 w 2572707"/>
                      <a:gd name="connsiteY2" fmla="*/ 2318636 h 3368623"/>
                      <a:gd name="connsiteX3" fmla="*/ 2149527 w 2572707"/>
                      <a:gd name="connsiteY3" fmla="*/ 2327751 h 3368623"/>
                      <a:gd name="connsiteX4" fmla="*/ 2144276 w 2572707"/>
                      <a:gd name="connsiteY4" fmla="*/ 2349981 h 3368623"/>
                      <a:gd name="connsiteX5" fmla="*/ 1125634 w 2572707"/>
                      <a:gd name="connsiteY5" fmla="*/ 3368623 h 3368623"/>
                      <a:gd name="connsiteX6" fmla="*/ 106992 w 2572707"/>
                      <a:gd name="connsiteY6" fmla="*/ 2349981 h 3368623"/>
                      <a:gd name="connsiteX7" fmla="*/ 106993 w 2572707"/>
                      <a:gd name="connsiteY7" fmla="*/ 2349981 h 3368623"/>
                      <a:gd name="connsiteX8" fmla="*/ 477684 w 2572707"/>
                      <a:gd name="connsiteY8" fmla="*/ 1563948 h 3368623"/>
                      <a:gd name="connsiteX9" fmla="*/ 540394 w 2572707"/>
                      <a:gd name="connsiteY9" fmla="*/ 1517054 h 3368623"/>
                      <a:gd name="connsiteX10" fmla="*/ 518802 w 2572707"/>
                      <a:gd name="connsiteY10" fmla="*/ 1508195 h 3368623"/>
                      <a:gd name="connsiteX11" fmla="*/ 570340 w 2572707"/>
                      <a:gd name="connsiteY11" fmla="*/ 1496658 h 3368623"/>
                      <a:gd name="connsiteX12" fmla="*/ 640090 w 2572707"/>
                      <a:gd name="connsiteY12" fmla="*/ 1454284 h 3368623"/>
                      <a:gd name="connsiteX13" fmla="*/ 1125635 w 2572707"/>
                      <a:gd name="connsiteY13" fmla="*/ 1331339 h 3368623"/>
                      <a:gd name="connsiteX14" fmla="*/ 1189487 w 2572707"/>
                      <a:gd name="connsiteY14" fmla="*/ 1331339 h 3368623"/>
                      <a:gd name="connsiteX15" fmla="*/ 1217225 w 2572707"/>
                      <a:gd name="connsiteY15" fmla="*/ 1322351 h 3368623"/>
                      <a:gd name="connsiteX16" fmla="*/ 1941512 w 2572707"/>
                      <a:gd name="connsiteY16" fmla="*/ 0 h 3368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2707" h="3368623">
                        <a:moveTo>
                          <a:pt x="1941512" y="0"/>
                        </a:moveTo>
                        <a:cubicBezTo>
                          <a:pt x="2046927" y="1013198"/>
                          <a:pt x="3158468" y="511149"/>
                          <a:pt x="2158644" y="2320171"/>
                        </a:cubicBezTo>
                        <a:lnTo>
                          <a:pt x="2149955" y="2318636"/>
                        </a:lnTo>
                        <a:cubicBezTo>
                          <a:pt x="2149812" y="2321674"/>
                          <a:pt x="2149670" y="2324713"/>
                          <a:pt x="2149527" y="2327751"/>
                        </a:cubicBezTo>
                        <a:cubicBezTo>
                          <a:pt x="2148277" y="2345171"/>
                          <a:pt x="2146562" y="2353296"/>
                          <a:pt x="2144276" y="2349981"/>
                        </a:cubicBezTo>
                        <a:cubicBezTo>
                          <a:pt x="2131948" y="2959382"/>
                          <a:pt x="1688214" y="3368623"/>
                          <a:pt x="1125634" y="3368623"/>
                        </a:cubicBezTo>
                        <a:cubicBezTo>
                          <a:pt x="563054" y="3368623"/>
                          <a:pt x="106992" y="2912561"/>
                          <a:pt x="106992" y="2349981"/>
                        </a:cubicBezTo>
                        <a:lnTo>
                          <a:pt x="106993" y="2349981"/>
                        </a:lnTo>
                        <a:cubicBezTo>
                          <a:pt x="-208166" y="-2123"/>
                          <a:pt x="251294" y="1750782"/>
                          <a:pt x="477684" y="1563948"/>
                        </a:cubicBezTo>
                        <a:lnTo>
                          <a:pt x="540394" y="1517054"/>
                        </a:lnTo>
                        <a:lnTo>
                          <a:pt x="518802" y="1508195"/>
                        </a:lnTo>
                        <a:lnTo>
                          <a:pt x="570340" y="1496658"/>
                        </a:lnTo>
                        <a:lnTo>
                          <a:pt x="640090" y="1454284"/>
                        </a:lnTo>
                        <a:cubicBezTo>
                          <a:pt x="784425" y="1375876"/>
                          <a:pt x="949829" y="1331339"/>
                          <a:pt x="1125635" y="1331339"/>
                        </a:cubicBezTo>
                        <a:lnTo>
                          <a:pt x="1189487" y="1331339"/>
                        </a:lnTo>
                        <a:lnTo>
                          <a:pt x="1217225" y="1322351"/>
                        </a:lnTo>
                        <a:cubicBezTo>
                          <a:pt x="2479749" y="884153"/>
                          <a:pt x="1324635" y="472269"/>
                          <a:pt x="1941512" y="0"/>
                        </a:cubicBezTo>
                        <a:close/>
                      </a:path>
                    </a:pathLst>
                  </a:custGeom>
                  <a:solidFill>
                    <a:srgbClr val="0F718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p>
                </p:txBody>
              </p:sp>
              <p:sp>
                <p:nvSpPr>
                  <p:cNvPr id="20" name="Oval 15">
                    <a:extLst>
                      <a:ext uri="{FF2B5EF4-FFF2-40B4-BE49-F238E27FC236}">
                        <a16:creationId xmlns:a16="http://schemas.microsoft.com/office/drawing/2014/main" id="{DD7AA6BC-7AD0-47DF-BA2E-C0AB77112845}"/>
                      </a:ext>
                    </a:extLst>
                  </p:cNvPr>
                  <p:cNvSpPr/>
                  <p:nvPr/>
                </p:nvSpPr>
                <p:spPr>
                  <a:xfrm rot="18802324">
                    <a:off x="8659364" y="3862560"/>
                    <a:ext cx="1181213" cy="1181213"/>
                  </a:xfrm>
                  <a:prstGeom prst="ellipse">
                    <a:avLst/>
                  </a:prstGeom>
                  <a:solidFill>
                    <a:schemeClr val="bg2"/>
                  </a:solidFill>
                  <a:ln>
                    <a:noFill/>
                  </a:ln>
                  <a:effectLst>
                    <a:outerShdw blurRad="448792" dist="137063" dir="4740000" sx="99000" sy="99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2"/>
                      </a:solidFill>
                    </a:endParaRPr>
                  </a:p>
                </p:txBody>
              </p:sp>
            </p:grpSp>
          </p:grpSp>
          <p:sp>
            <p:nvSpPr>
              <p:cNvPr id="13" name="TextBox 8">
                <a:extLst>
                  <a:ext uri="{FF2B5EF4-FFF2-40B4-BE49-F238E27FC236}">
                    <a16:creationId xmlns:a16="http://schemas.microsoft.com/office/drawing/2014/main" id="{A6E344E4-3BBA-450F-9AE1-3A8350185ECB}"/>
                  </a:ext>
                </a:extLst>
              </p:cNvPr>
              <p:cNvSpPr txBox="1"/>
              <p:nvPr/>
            </p:nvSpPr>
            <p:spPr>
              <a:xfrm>
                <a:off x="6364887" y="3218726"/>
                <a:ext cx="733008" cy="523220"/>
              </a:xfrm>
              <a:prstGeom prst="rect">
                <a:avLst/>
              </a:prstGeom>
              <a:noFill/>
            </p:spPr>
            <p:txBody>
              <a:bodyPr wrap="square" rtlCol="0">
                <a:spAutoFit/>
              </a:bodyPr>
              <a:lstStyle/>
              <a:p>
                <a:pPr algn="ctr"/>
                <a:r>
                  <a:rPr lang="en-US" sz="2800" dirty="0">
                    <a:latin typeface="JF Flat Bold" panose="02000500000000000000" pitchFamily="2" charset="-78"/>
                    <a:cs typeface="JF Flat Bold" panose="02000500000000000000" pitchFamily="2" charset="-78"/>
                  </a:rPr>
                  <a:t>01</a:t>
                </a:r>
              </a:p>
            </p:txBody>
          </p:sp>
          <p:sp>
            <p:nvSpPr>
              <p:cNvPr id="14" name="TextBox 9">
                <a:extLst>
                  <a:ext uri="{FF2B5EF4-FFF2-40B4-BE49-F238E27FC236}">
                    <a16:creationId xmlns:a16="http://schemas.microsoft.com/office/drawing/2014/main" id="{A4BC5711-32E7-427E-B4D6-7EB37702A397}"/>
                  </a:ext>
                </a:extLst>
              </p:cNvPr>
              <p:cNvSpPr txBox="1"/>
              <p:nvPr/>
            </p:nvSpPr>
            <p:spPr>
              <a:xfrm>
                <a:off x="6349383" y="4467899"/>
                <a:ext cx="899595" cy="523220"/>
              </a:xfrm>
              <a:prstGeom prst="rect">
                <a:avLst/>
              </a:prstGeom>
              <a:noFill/>
            </p:spPr>
            <p:txBody>
              <a:bodyPr wrap="square" rtlCol="0">
                <a:spAutoFit/>
              </a:bodyPr>
              <a:lstStyle/>
              <a:p>
                <a:pPr algn="ctr"/>
                <a:r>
                  <a:rPr lang="en-US" sz="2800" dirty="0">
                    <a:latin typeface="JF Flat Bold" panose="02000500000000000000" pitchFamily="2" charset="-78"/>
                    <a:cs typeface="JF Flat Bold" panose="02000500000000000000" pitchFamily="2" charset="-78"/>
                  </a:rPr>
                  <a:t>02</a:t>
                </a:r>
              </a:p>
            </p:txBody>
          </p:sp>
          <p:sp>
            <p:nvSpPr>
              <p:cNvPr id="15" name="TextBox 10">
                <a:extLst>
                  <a:ext uri="{FF2B5EF4-FFF2-40B4-BE49-F238E27FC236}">
                    <a16:creationId xmlns:a16="http://schemas.microsoft.com/office/drawing/2014/main" id="{11DE9F94-7464-44CE-8B8B-4A313FCD1517}"/>
                  </a:ext>
                </a:extLst>
              </p:cNvPr>
              <p:cNvSpPr txBox="1"/>
              <p:nvPr/>
            </p:nvSpPr>
            <p:spPr>
              <a:xfrm>
                <a:off x="5201162" y="4326675"/>
                <a:ext cx="899595" cy="523220"/>
              </a:xfrm>
              <a:prstGeom prst="rect">
                <a:avLst/>
              </a:prstGeom>
              <a:noFill/>
            </p:spPr>
            <p:txBody>
              <a:bodyPr wrap="square" rtlCol="0">
                <a:spAutoFit/>
              </a:bodyPr>
              <a:lstStyle/>
              <a:p>
                <a:pPr algn="ctr"/>
                <a:r>
                  <a:rPr lang="en-US" sz="2800" dirty="0">
                    <a:latin typeface="JF Flat Bold" panose="02000500000000000000" pitchFamily="2" charset="-78"/>
                    <a:cs typeface="JF Flat Bold" panose="02000500000000000000" pitchFamily="2" charset="-78"/>
                  </a:rPr>
                  <a:t>03</a:t>
                </a:r>
              </a:p>
            </p:txBody>
          </p:sp>
        </p:grpSp>
        <p:sp>
          <p:nvSpPr>
            <p:cNvPr id="9" name="TextBox 4">
              <a:extLst>
                <a:ext uri="{FF2B5EF4-FFF2-40B4-BE49-F238E27FC236}">
                  <a16:creationId xmlns:a16="http://schemas.microsoft.com/office/drawing/2014/main" id="{4EC9C36E-ECB9-4D4E-8936-72F956CBF4A6}"/>
                </a:ext>
              </a:extLst>
            </p:cNvPr>
            <p:cNvSpPr txBox="1"/>
            <p:nvPr/>
          </p:nvSpPr>
          <p:spPr>
            <a:xfrm>
              <a:off x="8005719" y="2382698"/>
              <a:ext cx="3461519" cy="369332"/>
            </a:xfrm>
            <a:prstGeom prst="rect">
              <a:avLst/>
            </a:prstGeom>
            <a:noFill/>
          </p:spPr>
          <p:txBody>
            <a:bodyPr wrap="square" rtlCol="0">
              <a:spAutoFit/>
            </a:bodyPr>
            <a:lstStyle/>
            <a:p>
              <a:pPr algn="ctr"/>
              <a:r>
                <a:rPr lang="ar-SA" sz="1800" dirty="0">
                  <a:effectLst/>
                  <a:ea typeface="Calibri" panose="020F0502020204030204" pitchFamily="34" charset="0"/>
                  <a:cs typeface="Arial" panose="020B0604020202020204" pitchFamily="34" charset="0"/>
                </a:rPr>
                <a:t>نظم الإنتاج</a:t>
              </a:r>
              <a:endParaRPr lang="ar-SA" dirty="0">
                <a:latin typeface="Arial" panose="020B0604020202020204" pitchFamily="34" charset="0"/>
                <a:cs typeface="Arial" panose="020B0604020202020204" pitchFamily="34" charset="0"/>
              </a:endParaRPr>
            </a:p>
          </p:txBody>
        </p:sp>
        <p:sp>
          <p:nvSpPr>
            <p:cNvPr id="10" name="TextBox 5">
              <a:extLst>
                <a:ext uri="{FF2B5EF4-FFF2-40B4-BE49-F238E27FC236}">
                  <a16:creationId xmlns:a16="http://schemas.microsoft.com/office/drawing/2014/main" id="{FFAA73E9-5388-46F2-9BA4-76501A569B25}"/>
                </a:ext>
              </a:extLst>
            </p:cNvPr>
            <p:cNvSpPr txBox="1"/>
            <p:nvPr/>
          </p:nvSpPr>
          <p:spPr>
            <a:xfrm>
              <a:off x="8291571" y="4475989"/>
              <a:ext cx="2870790" cy="369332"/>
            </a:xfrm>
            <a:prstGeom prst="rect">
              <a:avLst/>
            </a:prstGeom>
            <a:noFill/>
          </p:spPr>
          <p:txBody>
            <a:bodyPr wrap="square" rtlCol="0">
              <a:spAutoFit/>
            </a:bodyPr>
            <a:lstStyle/>
            <a:p>
              <a:pPr algn="ctr" rtl="1"/>
              <a:r>
                <a:rPr lang="ar-SA" sz="1800" dirty="0">
                  <a:effectLst/>
                  <a:latin typeface="Times New Roman" panose="02020603050405020304" pitchFamily="18" charset="0"/>
                  <a:ea typeface="Times New Roman" panose="02020603050405020304" pitchFamily="18" charset="0"/>
                  <a:cs typeface="Times New Roman" panose="02020603050405020304" pitchFamily="18" charset="0"/>
                </a:rPr>
                <a:t>عدد المراحل الصناعية</a:t>
              </a:r>
              <a:endParaRPr lang="en-US" sz="2000" dirty="0">
                <a:latin typeface="Arial" panose="020B0604020202020204" pitchFamily="34" charset="0"/>
                <a:cs typeface="Arial" panose="020B0604020202020204" pitchFamily="34" charset="0"/>
              </a:endParaRPr>
            </a:p>
          </p:txBody>
        </p:sp>
        <p:sp>
          <p:nvSpPr>
            <p:cNvPr id="11" name="TextBox 6">
              <a:extLst>
                <a:ext uri="{FF2B5EF4-FFF2-40B4-BE49-F238E27FC236}">
                  <a16:creationId xmlns:a16="http://schemas.microsoft.com/office/drawing/2014/main" id="{4ECA466A-0789-4022-9C72-15F0B0040BBB}"/>
                </a:ext>
              </a:extLst>
            </p:cNvPr>
            <p:cNvSpPr txBox="1"/>
            <p:nvPr/>
          </p:nvSpPr>
          <p:spPr>
            <a:xfrm>
              <a:off x="1169121" y="4354915"/>
              <a:ext cx="2604202" cy="708912"/>
            </a:xfrm>
            <a:prstGeom prst="rect">
              <a:avLst/>
            </a:prstGeom>
            <a:noFill/>
          </p:spPr>
          <p:txBody>
            <a:bodyPr wrap="square" rtlCol="0">
              <a:spAutoFit/>
            </a:bodyPr>
            <a:lstStyle/>
            <a:p>
              <a:pPr lvl="0" algn="ctr" rtl="1">
                <a:lnSpc>
                  <a:spcPct val="115000"/>
                </a:lnSpc>
                <a:spcAft>
                  <a:spcPts val="500"/>
                </a:spcAft>
                <a:buClr>
                  <a:srgbClr val="FF0000"/>
                </a:buClr>
              </a:pPr>
              <a:r>
                <a:rPr lang="ar-SA" sz="1800" dirty="0">
                  <a:effectLst/>
                  <a:latin typeface="Calibri" panose="020F0502020204030204" pitchFamily="34" charset="0"/>
                  <a:ea typeface="Calibri" panose="020F0502020204030204" pitchFamily="34" charset="0"/>
                  <a:cs typeface="Arial" panose="020B0604020202020204" pitchFamily="34" charset="0"/>
                </a:rPr>
                <a:t>درجة تخصيص المنتج في المراحل الصناعي      </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 name="مربع نص 1">
            <a:extLst>
              <a:ext uri="{FF2B5EF4-FFF2-40B4-BE49-F238E27FC236}">
                <a16:creationId xmlns:a16="http://schemas.microsoft.com/office/drawing/2014/main" id="{75B93770-67E7-7721-B398-2DF11482BC5C}"/>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90524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21750ACC-C71E-47FF-826F-A4D1952F395A}"/>
              </a:ext>
            </a:extLst>
          </p:cNvPr>
          <p:cNvSpPr txBox="1"/>
          <p:nvPr/>
        </p:nvSpPr>
        <p:spPr>
          <a:xfrm>
            <a:off x="1683657" y="1376749"/>
            <a:ext cx="9869110" cy="3642023"/>
          </a:xfrm>
          <a:prstGeom prst="rect">
            <a:avLst/>
          </a:prstGeom>
          <a:noFill/>
        </p:spPr>
        <p:txBody>
          <a:bodyPr wrap="square">
            <a:spAutoFit/>
          </a:bodyPr>
          <a:lstStyle/>
          <a:p>
            <a:pPr algn="r" rtl="1">
              <a:lnSpc>
                <a:spcPct val="115000"/>
              </a:lnSpc>
              <a:spcAft>
                <a:spcPts val="1000"/>
              </a:spcAft>
            </a:pPr>
            <a:r>
              <a:rPr lang="ar-EG"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حساب الحد الأعلى ونقطة إعادة الطلب</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2801938" algn="just" rtl="1">
              <a:lnSpc>
                <a:spcPct val="115000"/>
              </a:lnSpc>
              <a:spcAft>
                <a:spcPts val="500"/>
              </a:spcAft>
            </a:pPr>
            <a:r>
              <a:rPr lang="ar-SA" sz="1800" b="1" dirty="0">
                <a:effectLst/>
                <a:latin typeface="Calibri" panose="020F0502020204030204" pitchFamily="34" charset="0"/>
                <a:ea typeface="Calibri" panose="020F0502020204030204" pitchFamily="34" charset="0"/>
                <a:cs typeface="Arial" panose="020B0604020202020204" pitchFamily="34" charset="0"/>
              </a:rPr>
              <a:t>الاحتفاظ بمخزون أكثر من رقم الطلب الذي سوف يتحقق، كان معنى ذلك رأس مال عاطل وتكاليف مرتفعة، كما أنّ عدم وجود مخزون كاف يعني ضياع فرصة تحقيق أرباح للمشروع بسبب عدم القدرة على الوفاء بالطلب الفعلي، ومن الأساليب الشائعة لمواجهة مثل هذه المشكلة الاحتفاظ بما يعرف بمخزون الأمان أو احتياطي المخزون.</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lvl="0" algn="r" rtl="1">
              <a:lnSpc>
                <a:spcPct val="115000"/>
              </a:lnSpc>
              <a:spcAft>
                <a:spcPts val="1000"/>
              </a:spcAft>
              <a:buClr>
                <a:srgbClr val="FF0000"/>
              </a:buClr>
              <a:buSzPts val="1800"/>
            </a:pPr>
            <a:r>
              <a:rPr lang="ar-SA" sz="1800" b="1" strike="noStrike" dirty="0">
                <a:solidFill>
                  <a:srgbClr val="17848A"/>
                </a:solidFill>
                <a:effectLst/>
                <a:latin typeface="Calibri" panose="020F0502020204030204" pitchFamily="34" charset="0"/>
                <a:ea typeface="Calibri" panose="020F0502020204030204" pitchFamily="34" charset="0"/>
                <a:cs typeface="Arial" panose="020B0604020202020204" pitchFamily="34" charset="0"/>
              </a:rPr>
              <a:t>الحد الأعلى:</a:t>
            </a:r>
            <a:endParaRPr lang="en-US" sz="1400" strike="noStrike"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2801938" algn="just" rtl="1">
              <a:lnSpc>
                <a:spcPct val="115000"/>
              </a:lnSpc>
              <a:spcAft>
                <a:spcPts val="500"/>
              </a:spcAft>
            </a:pPr>
            <a:r>
              <a:rPr lang="ar-SA" sz="1800" b="1" dirty="0">
                <a:effectLst/>
                <a:latin typeface="Calibri" panose="020F0502020204030204" pitchFamily="34" charset="0"/>
                <a:ea typeface="Calibri" panose="020F0502020204030204" pitchFamily="34" charset="0"/>
                <a:cs typeface="Arial" panose="020B0604020202020204" pitchFamily="34" charset="0"/>
              </a:rPr>
              <a:t>وهو يمثل مجموع كمية الطلب والحد الأدنى للمخزون من الأصناف خلال فترة زمنية، والتي تمثل الحد الأقصى للمخزون الذي يجب الاحتفاظ به وعدم تجاوزه.</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2801938" algn="just" rtl="1">
              <a:lnSpc>
                <a:spcPct val="115000"/>
              </a:lnSpc>
              <a:spcAft>
                <a:spcPts val="500"/>
              </a:spcAft>
            </a:pPr>
            <a:r>
              <a:rPr lang="ar-SA" sz="1800" b="1" dirty="0">
                <a:solidFill>
                  <a:srgbClr val="FF0000"/>
                </a:solidFill>
                <a:effectLst/>
                <a:latin typeface="Calibri" panose="020F0502020204030204" pitchFamily="34" charset="0"/>
                <a:ea typeface="Calibri" panose="020F0502020204030204" pitchFamily="34" charset="0"/>
                <a:cs typeface="Arial" panose="020B0604020202020204" pitchFamily="34" charset="0"/>
              </a:rPr>
              <a:t>نقطة إعادة الطلب = </a:t>
            </a:r>
            <a:r>
              <a:rPr lang="ar-SA" sz="1800" b="1" dirty="0">
                <a:effectLst/>
                <a:latin typeface="Calibri" panose="020F0502020204030204" pitchFamily="34" charset="0"/>
                <a:ea typeface="Calibri" panose="020F0502020204030204" pitchFamily="34" charset="0"/>
                <a:cs typeface="Arial" panose="020B0604020202020204" pitchFamily="34" charset="0"/>
              </a:rPr>
              <a:t>متوسط الاستهلاك × فترة الانتظار + مخزون الأمان اليومي أو الشهري (المدة اللازمة لوصول الطلبية)</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5BF65BD1-5976-EE02-018D-4E3349592B24}"/>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40047086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535DE2AD-3A54-477A-A015-358B579B43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مربع نص 4">
            <a:extLst>
              <a:ext uri="{FF2B5EF4-FFF2-40B4-BE49-F238E27FC236}">
                <a16:creationId xmlns:a16="http://schemas.microsoft.com/office/drawing/2014/main" id="{C09D0847-5693-46EC-A2B7-7D1EBAF87787}"/>
              </a:ext>
            </a:extLst>
          </p:cNvPr>
          <p:cNvSpPr txBox="1"/>
          <p:nvPr/>
        </p:nvSpPr>
        <p:spPr>
          <a:xfrm>
            <a:off x="0" y="2611358"/>
            <a:ext cx="6155266" cy="1855251"/>
          </a:xfrm>
          <a:prstGeom prst="rect">
            <a:avLst/>
          </a:prstGeom>
          <a:noFill/>
        </p:spPr>
        <p:txBody>
          <a:bodyPr wrap="square">
            <a:spAutoFit/>
          </a:bodyPr>
          <a:lstStyle/>
          <a:p>
            <a:pPr algn="ctr" rtl="1">
              <a:lnSpc>
                <a:spcPct val="115000"/>
              </a:lnSpc>
              <a:spcBef>
                <a:spcPts val="800"/>
              </a:spcBef>
              <a:spcAft>
                <a:spcPts val="400"/>
              </a:spcAft>
            </a:pPr>
            <a:r>
              <a:rPr lang="ar-EG" sz="2800" b="1" dirty="0">
                <a:effectLst/>
                <a:latin typeface="Calibri" panose="020F0502020204030204" pitchFamily="34" charset="0"/>
                <a:ea typeface="Times New Roman" panose="02020603050405020304" pitchFamily="18" charset="0"/>
                <a:cs typeface="Times New Roman" panose="02020603050405020304" pitchFamily="18" charset="0"/>
              </a:rPr>
              <a:t>اليوم الثاني </a:t>
            </a:r>
          </a:p>
          <a:p>
            <a:pPr algn="ctr" rtl="1">
              <a:lnSpc>
                <a:spcPct val="115000"/>
              </a:lnSpc>
              <a:spcBef>
                <a:spcPts val="800"/>
              </a:spcBef>
              <a:spcAft>
                <a:spcPts val="400"/>
              </a:spcAft>
            </a:pPr>
            <a:r>
              <a:rPr lang="ar-SA" sz="2800" b="1" dirty="0">
                <a:effectLst/>
                <a:latin typeface="Calibri" panose="020F0502020204030204" pitchFamily="34" charset="0"/>
                <a:ea typeface="Times New Roman" panose="02020603050405020304" pitchFamily="18" charset="0"/>
                <a:cs typeface="Times New Roman" panose="02020603050405020304" pitchFamily="18" charset="0"/>
              </a:rPr>
              <a:t>الجلسة الثانية </a:t>
            </a:r>
            <a:endParaRPr lang="ar-EG" sz="2800" b="1" dirty="0">
              <a:effectLst/>
              <a:latin typeface="Calibri" panose="020F0502020204030204" pitchFamily="34" charset="0"/>
              <a:ea typeface="Times New Roman" panose="02020603050405020304" pitchFamily="18" charset="0"/>
              <a:cs typeface="Times New Roman" panose="02020603050405020304" pitchFamily="18" charset="0"/>
            </a:endParaRPr>
          </a:p>
          <a:p>
            <a:pPr algn="ctr" rtl="1">
              <a:lnSpc>
                <a:spcPct val="115000"/>
              </a:lnSpc>
              <a:spcBef>
                <a:spcPts val="800"/>
              </a:spcBef>
              <a:spcAft>
                <a:spcPts val="400"/>
              </a:spcAft>
            </a:pPr>
            <a:r>
              <a:rPr lang="ar-SA" sz="2800" b="1" dirty="0">
                <a:effectLst/>
                <a:latin typeface="Calibri" panose="020F0502020204030204" pitchFamily="34" charset="0"/>
                <a:ea typeface="Times New Roman" panose="02020603050405020304" pitchFamily="18" charset="0"/>
                <a:cs typeface="Times New Roman" panose="02020603050405020304" pitchFamily="18" charset="0"/>
              </a:rPr>
              <a:t> مؤشرات الأداء وتطوير كفاءة سلسلة الإمداد</a:t>
            </a:r>
            <a:endParaRPr lang="en-US" sz="2800" b="1"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 name="مربع نص 1">
            <a:extLst>
              <a:ext uri="{FF2B5EF4-FFF2-40B4-BE49-F238E27FC236}">
                <a16:creationId xmlns:a16="http://schemas.microsoft.com/office/drawing/2014/main" id="{B0D208D9-5825-F0A0-C90F-146DE6950DD7}"/>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22786529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id="{8C1A3922-1041-40C0-8A77-AC7DF0D43D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مربع نص 3">
            <a:extLst>
              <a:ext uri="{FF2B5EF4-FFF2-40B4-BE49-F238E27FC236}">
                <a16:creationId xmlns:a16="http://schemas.microsoft.com/office/drawing/2014/main" id="{3B16D641-B09E-456C-AA09-D2FC06E2B13D}"/>
              </a:ext>
            </a:extLst>
          </p:cNvPr>
          <p:cNvSpPr txBox="1"/>
          <p:nvPr/>
        </p:nvSpPr>
        <p:spPr>
          <a:xfrm>
            <a:off x="1524000" y="1488469"/>
            <a:ext cx="10096499" cy="3188565"/>
          </a:xfrm>
          <a:prstGeom prst="rect">
            <a:avLst/>
          </a:prstGeom>
          <a:noFill/>
        </p:spPr>
        <p:txBody>
          <a:bodyPr wrap="square">
            <a:spAutoFit/>
          </a:bodyPr>
          <a:lstStyle/>
          <a:p>
            <a:pPr algn="r" rtl="1">
              <a:lnSpc>
                <a:spcPct val="115000"/>
              </a:lnSpc>
              <a:spcAft>
                <a:spcPts val="1000"/>
              </a:spcAft>
            </a:pPr>
            <a:r>
              <a:rPr lang="ar-SA" sz="1800" b="1" dirty="0">
                <a:solidFill>
                  <a:srgbClr val="17848A"/>
                </a:solidFill>
                <a:effectLst/>
                <a:latin typeface="Calibri" panose="020F0502020204030204" pitchFamily="34" charset="0"/>
                <a:ea typeface="Times New Roman" panose="02020603050405020304" pitchFamily="18" charset="0"/>
                <a:cs typeface="Arial" panose="020B0604020202020204" pitchFamily="34" charset="0"/>
              </a:rPr>
              <a:t>مفهوم مؤشرات قياس الأداء</a:t>
            </a:r>
            <a:endParaRPr lang="en-US" sz="12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2176463" algn="just" rtl="1">
              <a:lnSpc>
                <a:spcPct val="250000"/>
              </a:lnSpc>
            </a:pPr>
            <a:r>
              <a:rPr lang="ar-SA" sz="1800" b="1" dirty="0">
                <a:effectLst/>
                <a:ea typeface="Calibri" panose="020F0502020204030204" pitchFamily="34" charset="0"/>
                <a:cs typeface="Arial" panose="020B0604020202020204" pitchFamily="34" charset="0"/>
              </a:rPr>
              <a:t>تمثل مؤشرات قياس الأداء في سلسلة الإمداد منظومة متكاملة من المعايير الكمية والكيفية التي تُستخدم لرصد وتتبع مستوى إنجاز الأنشطة اللوجستية والإنتاجية بالمقارنة مع الأهداف المخططة. ويقصد بها مجموعة من المقاييس الرقمية أو النسب التحليلية التي تعكس مدى كفاءة وفاعلية جميع مكونات سلسلة الإمداد، مثل التخزين، النقل، الشراء، التوزيع، وخدمة العملاء.</a:t>
            </a:r>
            <a:endParaRPr lang="ar-EG" b="1" dirty="0"/>
          </a:p>
        </p:txBody>
      </p:sp>
      <p:sp>
        <p:nvSpPr>
          <p:cNvPr id="3" name="مربع نص 2">
            <a:extLst>
              <a:ext uri="{FF2B5EF4-FFF2-40B4-BE49-F238E27FC236}">
                <a16:creationId xmlns:a16="http://schemas.microsoft.com/office/drawing/2014/main" id="{D9975866-0F21-B53D-0979-C1596D0AF618}"/>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667553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E10E27AF-EF6F-4FAD-9E3C-A71C053FAA17}"/>
              </a:ext>
            </a:extLst>
          </p:cNvPr>
          <p:cNvSpPr txBox="1"/>
          <p:nvPr/>
        </p:nvSpPr>
        <p:spPr>
          <a:xfrm>
            <a:off x="5578325" y="280695"/>
            <a:ext cx="5427134" cy="746358"/>
          </a:xfrm>
          <a:prstGeom prst="rect">
            <a:avLst/>
          </a:prstGeom>
          <a:noFill/>
        </p:spPr>
        <p:txBody>
          <a:bodyPr wrap="square">
            <a:spAutoFit/>
          </a:bodyPr>
          <a:lstStyle/>
          <a:p>
            <a:pPr algn="r" rtl="1">
              <a:lnSpc>
                <a:spcPct val="250000"/>
              </a:lnSpc>
              <a:spcAft>
                <a:spcPts val="1000"/>
              </a:spcAft>
            </a:pPr>
            <a:r>
              <a:rPr lang="ar-EG" sz="2000" b="1" dirty="0">
                <a:solidFill>
                  <a:srgbClr val="17848A"/>
                </a:solidFill>
                <a:effectLst/>
                <a:latin typeface="Calibri" panose="020F0502020204030204" pitchFamily="34" charset="0"/>
                <a:ea typeface="Calibri" panose="020F0502020204030204" pitchFamily="34" charset="0"/>
                <a:cs typeface="Simplified Arabic" panose="02020603050405020304" pitchFamily="18" charset="-78"/>
              </a:rPr>
              <a:t>مفهوم إدارة سلاسل الإمداد وأهميتها في بيئة الأعمال الحديثة.</a:t>
            </a:r>
            <a:endParaRPr lang="en-US" sz="1600" b="1"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D515D12C-E3B4-F50C-19E1-2E74B78ADEA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
        <p:nvSpPr>
          <p:cNvPr id="4" name="مربع نص 3">
            <a:extLst>
              <a:ext uri="{FF2B5EF4-FFF2-40B4-BE49-F238E27FC236}">
                <a16:creationId xmlns:a16="http://schemas.microsoft.com/office/drawing/2014/main" id="{0CB2067B-0E3D-C718-6E99-44245132CD49}"/>
              </a:ext>
            </a:extLst>
          </p:cNvPr>
          <p:cNvSpPr txBox="1"/>
          <p:nvPr/>
        </p:nvSpPr>
        <p:spPr>
          <a:xfrm>
            <a:off x="2798558" y="1064466"/>
            <a:ext cx="5427134" cy="2758447"/>
          </a:xfrm>
          <a:prstGeom prst="rect">
            <a:avLst/>
          </a:prstGeom>
          <a:noFill/>
        </p:spPr>
        <p:txBody>
          <a:bodyPr wrap="square">
            <a:spAutoFit/>
          </a:bodyPr>
          <a:lstStyle/>
          <a:p>
            <a:pPr algn="r" rtl="1">
              <a:lnSpc>
                <a:spcPct val="250000"/>
              </a:lnSpc>
              <a:spcAft>
                <a:spcPts val="1000"/>
              </a:spcAft>
            </a:pPr>
            <a:r>
              <a:rPr lang="ar-EG" sz="1800" dirty="0">
                <a:effectLst/>
                <a:latin typeface="Calibri" panose="020F0502020204030204" pitchFamily="34" charset="0"/>
                <a:ea typeface="Calibri" panose="020F0502020204030204" pitchFamily="34" charset="0"/>
                <a:cs typeface="Simplified Arabic" panose="02020603050405020304" pitchFamily="18" charset="-78"/>
              </a:rPr>
              <a:t>إدارة سلسلة التوريد هي التعامل مع تدفق الإنتاج الكامل لسلعة أو خدمة - بدءًا من المكونات الخام وصولاً إلى تسليم المنتج النهائي للمستهلك. تنشئ الشركة شبكة من الموردين ("الروابط" في السلسلة) تنقل المنتج من موردي المواد الخام إلى تلك المنظمات التي تتعامل مباشرة مع المستخدمين.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809102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id="{8C1A3922-1041-40C0-8A77-AC7DF0D43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مربع نص 3">
            <a:extLst>
              <a:ext uri="{FF2B5EF4-FFF2-40B4-BE49-F238E27FC236}">
                <a16:creationId xmlns:a16="http://schemas.microsoft.com/office/drawing/2014/main" id="{26C007DB-11BD-4C1A-8DD4-6829F181BA5C}"/>
              </a:ext>
            </a:extLst>
          </p:cNvPr>
          <p:cNvSpPr txBox="1"/>
          <p:nvPr/>
        </p:nvSpPr>
        <p:spPr>
          <a:xfrm>
            <a:off x="3018367" y="420700"/>
            <a:ext cx="6155266" cy="954107"/>
          </a:xfrm>
          <a:prstGeom prst="rect">
            <a:avLst/>
          </a:prstGeom>
          <a:noFill/>
        </p:spPr>
        <p:txBody>
          <a:bodyPr wrap="square">
            <a:spAutoFit/>
          </a:bodyPr>
          <a:lstStyle/>
          <a:p>
            <a:pPr algn="ctr"/>
            <a:r>
              <a:rPr lang="ar-SA" sz="2800" b="1" dirty="0">
                <a:effectLst/>
                <a:ea typeface="Calibri" panose="020F0502020204030204" pitchFamily="34" charset="0"/>
                <a:cs typeface="Arial" panose="020B0604020202020204" pitchFamily="34" charset="0"/>
              </a:rPr>
              <a:t>أبرز الخصائص التي تميز مؤشرات الأداء في سلاسل الإمداد</a:t>
            </a:r>
            <a:endParaRPr lang="ar-EG" sz="2800" b="1" dirty="0"/>
          </a:p>
        </p:txBody>
      </p:sp>
      <p:grpSp>
        <p:nvGrpSpPr>
          <p:cNvPr id="5" name="مجموعة 4">
            <a:extLst>
              <a:ext uri="{FF2B5EF4-FFF2-40B4-BE49-F238E27FC236}">
                <a16:creationId xmlns:a16="http://schemas.microsoft.com/office/drawing/2014/main" id="{37D536B8-7E6F-432A-AFC8-88CAA1CE008F}"/>
              </a:ext>
            </a:extLst>
          </p:cNvPr>
          <p:cNvGrpSpPr/>
          <p:nvPr/>
        </p:nvGrpSpPr>
        <p:grpSpPr>
          <a:xfrm>
            <a:off x="4440237" y="2353733"/>
            <a:ext cx="3311525" cy="2873375"/>
            <a:chOff x="4029075" y="1344612"/>
            <a:chExt cx="4165600" cy="4170363"/>
          </a:xfrm>
        </p:grpSpPr>
        <p:sp>
          <p:nvSpPr>
            <p:cNvPr id="6" name="Google Shape;1196;p54">
              <a:extLst>
                <a:ext uri="{FF2B5EF4-FFF2-40B4-BE49-F238E27FC236}">
                  <a16:creationId xmlns:a16="http://schemas.microsoft.com/office/drawing/2014/main" id="{7F8930B8-FE6D-4CE1-9C43-22B4C63FEF0A}"/>
                </a:ext>
              </a:extLst>
            </p:cNvPr>
            <p:cNvSpPr/>
            <p:nvPr/>
          </p:nvSpPr>
          <p:spPr>
            <a:xfrm>
              <a:off x="6148388" y="3530600"/>
              <a:ext cx="2046287" cy="1936749"/>
            </a:xfrm>
            <a:custGeom>
              <a:avLst/>
              <a:gdLst/>
              <a:ahLst/>
              <a:cxnLst/>
              <a:rect l="l" t="t" r="r" b="b"/>
              <a:pathLst>
                <a:path w="476" h="450" extrusionOk="0">
                  <a:moveTo>
                    <a:pt x="476" y="411"/>
                  </a:moveTo>
                  <a:cubicBezTo>
                    <a:pt x="476" y="411"/>
                    <a:pt x="416" y="385"/>
                    <a:pt x="384" y="300"/>
                  </a:cubicBezTo>
                  <a:cubicBezTo>
                    <a:pt x="347" y="201"/>
                    <a:pt x="383" y="133"/>
                    <a:pt x="319" y="66"/>
                  </a:cubicBezTo>
                  <a:cubicBezTo>
                    <a:pt x="256" y="0"/>
                    <a:pt x="141" y="12"/>
                    <a:pt x="80" y="23"/>
                  </a:cubicBezTo>
                  <a:cubicBezTo>
                    <a:pt x="82" y="25"/>
                    <a:pt x="83" y="27"/>
                    <a:pt x="84" y="29"/>
                  </a:cubicBezTo>
                  <a:cubicBezTo>
                    <a:pt x="95" y="47"/>
                    <a:pt x="103" y="63"/>
                    <a:pt x="109" y="79"/>
                  </a:cubicBezTo>
                  <a:cubicBezTo>
                    <a:pt x="116" y="95"/>
                    <a:pt x="122" y="111"/>
                    <a:pt x="128" y="125"/>
                  </a:cubicBezTo>
                  <a:cubicBezTo>
                    <a:pt x="135" y="140"/>
                    <a:pt x="142" y="154"/>
                    <a:pt x="150" y="167"/>
                  </a:cubicBezTo>
                  <a:cubicBezTo>
                    <a:pt x="167" y="193"/>
                    <a:pt x="190" y="218"/>
                    <a:pt x="215" y="240"/>
                  </a:cubicBezTo>
                  <a:cubicBezTo>
                    <a:pt x="240" y="263"/>
                    <a:pt x="268" y="283"/>
                    <a:pt x="296" y="302"/>
                  </a:cubicBezTo>
                  <a:cubicBezTo>
                    <a:pt x="266" y="288"/>
                    <a:pt x="235" y="273"/>
                    <a:pt x="205" y="255"/>
                  </a:cubicBezTo>
                  <a:cubicBezTo>
                    <a:pt x="175" y="236"/>
                    <a:pt x="147" y="214"/>
                    <a:pt x="122" y="187"/>
                  </a:cubicBezTo>
                  <a:cubicBezTo>
                    <a:pt x="109" y="174"/>
                    <a:pt x="98" y="159"/>
                    <a:pt x="88" y="144"/>
                  </a:cubicBezTo>
                  <a:cubicBezTo>
                    <a:pt x="78" y="129"/>
                    <a:pt x="69" y="114"/>
                    <a:pt x="60" y="100"/>
                  </a:cubicBezTo>
                  <a:cubicBezTo>
                    <a:pt x="51" y="87"/>
                    <a:pt x="42" y="74"/>
                    <a:pt x="33" y="64"/>
                  </a:cubicBezTo>
                  <a:cubicBezTo>
                    <a:pt x="19" y="126"/>
                    <a:pt x="0" y="263"/>
                    <a:pt x="83" y="336"/>
                  </a:cubicBezTo>
                  <a:cubicBezTo>
                    <a:pt x="211" y="450"/>
                    <a:pt x="476" y="411"/>
                    <a:pt x="476" y="411"/>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7" name="Google Shape;1197;p54">
              <a:extLst>
                <a:ext uri="{FF2B5EF4-FFF2-40B4-BE49-F238E27FC236}">
                  <a16:creationId xmlns:a16="http://schemas.microsoft.com/office/drawing/2014/main" id="{04781C19-EE35-4187-A03E-9437F48BC2F8}"/>
                </a:ext>
              </a:extLst>
            </p:cNvPr>
            <p:cNvSpPr/>
            <p:nvPr/>
          </p:nvSpPr>
          <p:spPr>
            <a:xfrm>
              <a:off x="4075112" y="3470275"/>
              <a:ext cx="1931987" cy="2044700"/>
            </a:xfrm>
            <a:custGeom>
              <a:avLst/>
              <a:gdLst/>
              <a:ahLst/>
              <a:cxnLst/>
              <a:rect l="l" t="t" r="r" b="b"/>
              <a:pathLst>
                <a:path w="449" h="475" extrusionOk="0">
                  <a:moveTo>
                    <a:pt x="39" y="475"/>
                  </a:moveTo>
                  <a:cubicBezTo>
                    <a:pt x="39" y="475"/>
                    <a:pt x="65" y="416"/>
                    <a:pt x="150" y="383"/>
                  </a:cubicBezTo>
                  <a:cubicBezTo>
                    <a:pt x="249" y="346"/>
                    <a:pt x="316" y="383"/>
                    <a:pt x="384" y="318"/>
                  </a:cubicBezTo>
                  <a:cubicBezTo>
                    <a:pt x="449" y="256"/>
                    <a:pt x="438" y="140"/>
                    <a:pt x="427" y="79"/>
                  </a:cubicBezTo>
                  <a:cubicBezTo>
                    <a:pt x="425" y="81"/>
                    <a:pt x="422" y="82"/>
                    <a:pt x="420" y="84"/>
                  </a:cubicBezTo>
                  <a:cubicBezTo>
                    <a:pt x="403" y="94"/>
                    <a:pt x="386" y="102"/>
                    <a:pt x="370" y="109"/>
                  </a:cubicBezTo>
                  <a:cubicBezTo>
                    <a:pt x="354" y="115"/>
                    <a:pt x="339" y="121"/>
                    <a:pt x="324" y="128"/>
                  </a:cubicBezTo>
                  <a:cubicBezTo>
                    <a:pt x="310" y="134"/>
                    <a:pt x="296" y="141"/>
                    <a:pt x="283" y="150"/>
                  </a:cubicBezTo>
                  <a:cubicBezTo>
                    <a:pt x="256" y="167"/>
                    <a:pt x="232" y="189"/>
                    <a:pt x="209" y="214"/>
                  </a:cubicBezTo>
                  <a:cubicBezTo>
                    <a:pt x="187" y="240"/>
                    <a:pt x="167" y="267"/>
                    <a:pt x="147" y="296"/>
                  </a:cubicBezTo>
                  <a:cubicBezTo>
                    <a:pt x="161" y="265"/>
                    <a:pt x="177" y="234"/>
                    <a:pt x="195" y="204"/>
                  </a:cubicBezTo>
                  <a:cubicBezTo>
                    <a:pt x="213" y="175"/>
                    <a:pt x="235" y="146"/>
                    <a:pt x="262" y="121"/>
                  </a:cubicBezTo>
                  <a:cubicBezTo>
                    <a:pt x="276" y="108"/>
                    <a:pt x="291" y="97"/>
                    <a:pt x="306" y="87"/>
                  </a:cubicBezTo>
                  <a:cubicBezTo>
                    <a:pt x="321" y="77"/>
                    <a:pt x="336" y="68"/>
                    <a:pt x="349" y="59"/>
                  </a:cubicBezTo>
                  <a:cubicBezTo>
                    <a:pt x="363" y="50"/>
                    <a:pt x="376" y="42"/>
                    <a:pt x="386" y="32"/>
                  </a:cubicBezTo>
                  <a:cubicBezTo>
                    <a:pt x="324" y="18"/>
                    <a:pt x="187" y="0"/>
                    <a:pt x="114" y="82"/>
                  </a:cubicBezTo>
                  <a:cubicBezTo>
                    <a:pt x="0" y="210"/>
                    <a:pt x="39" y="475"/>
                    <a:pt x="39" y="475"/>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8" name="Google Shape;1198;p54">
              <a:extLst>
                <a:ext uri="{FF2B5EF4-FFF2-40B4-BE49-F238E27FC236}">
                  <a16:creationId xmlns:a16="http://schemas.microsoft.com/office/drawing/2014/main" id="{5AF8DFF2-7D14-4589-8F94-90976F843071}"/>
                </a:ext>
              </a:extLst>
            </p:cNvPr>
            <p:cNvSpPr/>
            <p:nvPr/>
          </p:nvSpPr>
          <p:spPr>
            <a:xfrm>
              <a:off x="4029075" y="1392237"/>
              <a:ext cx="2041525" cy="1936750"/>
            </a:xfrm>
            <a:custGeom>
              <a:avLst/>
              <a:gdLst/>
              <a:ahLst/>
              <a:cxnLst/>
              <a:rect l="l" t="t" r="r" b="b"/>
              <a:pathLst>
                <a:path w="475" h="450" extrusionOk="0">
                  <a:moveTo>
                    <a:pt x="0" y="39"/>
                  </a:moveTo>
                  <a:cubicBezTo>
                    <a:pt x="0" y="39"/>
                    <a:pt x="59" y="65"/>
                    <a:pt x="91" y="150"/>
                  </a:cubicBezTo>
                  <a:cubicBezTo>
                    <a:pt x="129" y="249"/>
                    <a:pt x="92" y="317"/>
                    <a:pt x="157" y="384"/>
                  </a:cubicBezTo>
                  <a:cubicBezTo>
                    <a:pt x="219" y="450"/>
                    <a:pt x="335" y="438"/>
                    <a:pt x="395" y="427"/>
                  </a:cubicBezTo>
                  <a:cubicBezTo>
                    <a:pt x="394" y="425"/>
                    <a:pt x="393" y="423"/>
                    <a:pt x="391" y="421"/>
                  </a:cubicBezTo>
                  <a:cubicBezTo>
                    <a:pt x="380" y="403"/>
                    <a:pt x="373" y="387"/>
                    <a:pt x="366" y="371"/>
                  </a:cubicBezTo>
                  <a:cubicBezTo>
                    <a:pt x="359" y="355"/>
                    <a:pt x="353" y="339"/>
                    <a:pt x="347" y="325"/>
                  </a:cubicBezTo>
                  <a:cubicBezTo>
                    <a:pt x="341" y="310"/>
                    <a:pt x="334" y="296"/>
                    <a:pt x="325" y="283"/>
                  </a:cubicBezTo>
                  <a:cubicBezTo>
                    <a:pt x="308" y="257"/>
                    <a:pt x="285" y="232"/>
                    <a:pt x="260" y="210"/>
                  </a:cubicBezTo>
                  <a:cubicBezTo>
                    <a:pt x="235" y="187"/>
                    <a:pt x="207" y="167"/>
                    <a:pt x="179" y="148"/>
                  </a:cubicBezTo>
                  <a:cubicBezTo>
                    <a:pt x="210" y="162"/>
                    <a:pt x="241" y="177"/>
                    <a:pt x="270" y="195"/>
                  </a:cubicBezTo>
                  <a:cubicBezTo>
                    <a:pt x="300" y="214"/>
                    <a:pt x="329" y="236"/>
                    <a:pt x="354" y="263"/>
                  </a:cubicBezTo>
                  <a:cubicBezTo>
                    <a:pt x="366" y="276"/>
                    <a:pt x="378" y="291"/>
                    <a:pt x="388" y="306"/>
                  </a:cubicBezTo>
                  <a:cubicBezTo>
                    <a:pt x="398" y="321"/>
                    <a:pt x="407" y="336"/>
                    <a:pt x="416" y="350"/>
                  </a:cubicBezTo>
                  <a:cubicBezTo>
                    <a:pt x="424" y="363"/>
                    <a:pt x="433" y="376"/>
                    <a:pt x="443" y="386"/>
                  </a:cubicBezTo>
                  <a:cubicBezTo>
                    <a:pt x="456" y="324"/>
                    <a:pt x="475" y="187"/>
                    <a:pt x="393" y="114"/>
                  </a:cubicBezTo>
                  <a:cubicBezTo>
                    <a:pt x="265" y="0"/>
                    <a:pt x="0" y="39"/>
                    <a:pt x="0" y="39"/>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9" name="Google Shape;1199;p54">
              <a:extLst>
                <a:ext uri="{FF2B5EF4-FFF2-40B4-BE49-F238E27FC236}">
                  <a16:creationId xmlns:a16="http://schemas.microsoft.com/office/drawing/2014/main" id="{786E5A26-0A97-44DA-81C4-805E90651BB0}"/>
                </a:ext>
              </a:extLst>
            </p:cNvPr>
            <p:cNvSpPr/>
            <p:nvPr/>
          </p:nvSpPr>
          <p:spPr>
            <a:xfrm>
              <a:off x="6213475" y="1344612"/>
              <a:ext cx="1930401" cy="2044700"/>
            </a:xfrm>
            <a:custGeom>
              <a:avLst/>
              <a:gdLst/>
              <a:ahLst/>
              <a:cxnLst/>
              <a:rect l="l" t="t" r="r" b="b"/>
              <a:pathLst>
                <a:path w="449" h="475" extrusionOk="0">
                  <a:moveTo>
                    <a:pt x="410" y="0"/>
                  </a:moveTo>
                  <a:cubicBezTo>
                    <a:pt x="410" y="0"/>
                    <a:pt x="385" y="59"/>
                    <a:pt x="299" y="92"/>
                  </a:cubicBezTo>
                  <a:cubicBezTo>
                    <a:pt x="201" y="129"/>
                    <a:pt x="133" y="92"/>
                    <a:pt x="65" y="157"/>
                  </a:cubicBezTo>
                  <a:cubicBezTo>
                    <a:pt x="0" y="219"/>
                    <a:pt x="11" y="335"/>
                    <a:pt x="23" y="396"/>
                  </a:cubicBezTo>
                  <a:cubicBezTo>
                    <a:pt x="25" y="394"/>
                    <a:pt x="27" y="393"/>
                    <a:pt x="29" y="391"/>
                  </a:cubicBezTo>
                  <a:cubicBezTo>
                    <a:pt x="46" y="381"/>
                    <a:pt x="63" y="373"/>
                    <a:pt x="79" y="366"/>
                  </a:cubicBezTo>
                  <a:cubicBezTo>
                    <a:pt x="95" y="360"/>
                    <a:pt x="111" y="354"/>
                    <a:pt x="125" y="347"/>
                  </a:cubicBezTo>
                  <a:cubicBezTo>
                    <a:pt x="140" y="341"/>
                    <a:pt x="153" y="334"/>
                    <a:pt x="167" y="325"/>
                  </a:cubicBezTo>
                  <a:cubicBezTo>
                    <a:pt x="193" y="308"/>
                    <a:pt x="218" y="286"/>
                    <a:pt x="240" y="261"/>
                  </a:cubicBezTo>
                  <a:cubicBezTo>
                    <a:pt x="262" y="235"/>
                    <a:pt x="283" y="208"/>
                    <a:pt x="302" y="179"/>
                  </a:cubicBezTo>
                  <a:cubicBezTo>
                    <a:pt x="288" y="210"/>
                    <a:pt x="273" y="241"/>
                    <a:pt x="254" y="271"/>
                  </a:cubicBezTo>
                  <a:cubicBezTo>
                    <a:pt x="236" y="300"/>
                    <a:pt x="214" y="329"/>
                    <a:pt x="187" y="354"/>
                  </a:cubicBezTo>
                  <a:cubicBezTo>
                    <a:pt x="174" y="367"/>
                    <a:pt x="158" y="378"/>
                    <a:pt x="144" y="388"/>
                  </a:cubicBezTo>
                  <a:cubicBezTo>
                    <a:pt x="129" y="398"/>
                    <a:pt x="114" y="407"/>
                    <a:pt x="100" y="416"/>
                  </a:cubicBezTo>
                  <a:cubicBezTo>
                    <a:pt x="86" y="425"/>
                    <a:pt x="74" y="433"/>
                    <a:pt x="64" y="443"/>
                  </a:cubicBezTo>
                  <a:cubicBezTo>
                    <a:pt x="125" y="457"/>
                    <a:pt x="263" y="475"/>
                    <a:pt x="336" y="393"/>
                  </a:cubicBezTo>
                  <a:cubicBezTo>
                    <a:pt x="449" y="265"/>
                    <a:pt x="410" y="0"/>
                    <a:pt x="410" y="0"/>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sp>
        <p:nvSpPr>
          <p:cNvPr id="11" name="مربع نص 10">
            <a:extLst>
              <a:ext uri="{FF2B5EF4-FFF2-40B4-BE49-F238E27FC236}">
                <a16:creationId xmlns:a16="http://schemas.microsoft.com/office/drawing/2014/main" id="{988A3B0D-9867-4189-8467-D31607995F02}"/>
              </a:ext>
            </a:extLst>
          </p:cNvPr>
          <p:cNvSpPr txBox="1"/>
          <p:nvPr/>
        </p:nvSpPr>
        <p:spPr>
          <a:xfrm>
            <a:off x="5321301" y="2239453"/>
            <a:ext cx="6155266" cy="369332"/>
          </a:xfrm>
          <a:prstGeom prst="rect">
            <a:avLst/>
          </a:prstGeom>
          <a:noFill/>
        </p:spPr>
        <p:txBody>
          <a:bodyPr wrap="square">
            <a:spAutoFit/>
          </a:bodyPr>
          <a:lstStyle/>
          <a:p>
            <a:pPr algn="r"/>
            <a:r>
              <a:rPr lang="ar-SA" sz="1800" dirty="0">
                <a:effectLst/>
                <a:ea typeface="Times New Roman" panose="02020603050405020304" pitchFamily="18" charset="0"/>
                <a:cs typeface="Arial" panose="020B0604020202020204" pitchFamily="34" charset="0"/>
              </a:rPr>
              <a:t>الارتباط المباشر بالأهداف الاستراتيجية</a:t>
            </a:r>
            <a:endParaRPr lang="ar-EG" dirty="0"/>
          </a:p>
        </p:txBody>
      </p:sp>
      <p:sp>
        <p:nvSpPr>
          <p:cNvPr id="13" name="مربع نص 12">
            <a:extLst>
              <a:ext uri="{FF2B5EF4-FFF2-40B4-BE49-F238E27FC236}">
                <a16:creationId xmlns:a16="http://schemas.microsoft.com/office/drawing/2014/main" id="{AD6C2E4B-7F93-4104-BFE6-B9B01066D309}"/>
              </a:ext>
            </a:extLst>
          </p:cNvPr>
          <p:cNvSpPr txBox="1"/>
          <p:nvPr/>
        </p:nvSpPr>
        <p:spPr>
          <a:xfrm>
            <a:off x="4872567" y="4548726"/>
            <a:ext cx="6155266" cy="369332"/>
          </a:xfrm>
          <a:prstGeom prst="rect">
            <a:avLst/>
          </a:prstGeom>
          <a:noFill/>
        </p:spPr>
        <p:txBody>
          <a:bodyPr wrap="square">
            <a:spAutoFit/>
          </a:bodyPr>
          <a:lstStyle/>
          <a:p>
            <a:pPr algn="r" rtl="1"/>
            <a:r>
              <a:rPr lang="ar-SA" sz="1800" dirty="0">
                <a:effectLst/>
                <a:ea typeface="Times New Roman" panose="02020603050405020304" pitchFamily="18" charset="0"/>
                <a:cs typeface="Arial" panose="020B0604020202020204" pitchFamily="34" charset="0"/>
              </a:rPr>
              <a:t>إمكانية القياس الكمي</a:t>
            </a:r>
            <a:endParaRPr lang="ar-EG" dirty="0"/>
          </a:p>
        </p:txBody>
      </p:sp>
      <p:sp>
        <p:nvSpPr>
          <p:cNvPr id="15" name="مربع نص 14">
            <a:extLst>
              <a:ext uri="{FF2B5EF4-FFF2-40B4-BE49-F238E27FC236}">
                <a16:creationId xmlns:a16="http://schemas.microsoft.com/office/drawing/2014/main" id="{8AD7D5A1-980F-4515-973C-2454C21E0B3C}"/>
              </a:ext>
            </a:extLst>
          </p:cNvPr>
          <p:cNvSpPr txBox="1"/>
          <p:nvPr/>
        </p:nvSpPr>
        <p:spPr>
          <a:xfrm>
            <a:off x="537634" y="2239453"/>
            <a:ext cx="6155266" cy="369332"/>
          </a:xfrm>
          <a:prstGeom prst="rect">
            <a:avLst/>
          </a:prstGeom>
          <a:noFill/>
        </p:spPr>
        <p:txBody>
          <a:bodyPr wrap="square">
            <a:spAutoFit/>
          </a:bodyPr>
          <a:lstStyle/>
          <a:p>
            <a:r>
              <a:rPr lang="ar-SA" sz="1800" dirty="0">
                <a:effectLst/>
                <a:ea typeface="Times New Roman" panose="02020603050405020304" pitchFamily="18" charset="0"/>
                <a:cs typeface="Arial" panose="020B0604020202020204" pitchFamily="34" charset="0"/>
              </a:rPr>
              <a:t>القدرة على المقارنة والمتابعة المستمرة</a:t>
            </a:r>
            <a:endParaRPr lang="ar-EG" dirty="0"/>
          </a:p>
        </p:txBody>
      </p:sp>
      <p:sp>
        <p:nvSpPr>
          <p:cNvPr id="17" name="مربع نص 16">
            <a:extLst>
              <a:ext uri="{FF2B5EF4-FFF2-40B4-BE49-F238E27FC236}">
                <a16:creationId xmlns:a16="http://schemas.microsoft.com/office/drawing/2014/main" id="{9BB7A698-11AC-4EB0-95EA-393A4ECEFC28}"/>
              </a:ext>
            </a:extLst>
          </p:cNvPr>
          <p:cNvSpPr txBox="1"/>
          <p:nvPr/>
        </p:nvSpPr>
        <p:spPr>
          <a:xfrm>
            <a:off x="1282700" y="4417512"/>
            <a:ext cx="6155266" cy="369332"/>
          </a:xfrm>
          <a:prstGeom prst="rect">
            <a:avLst/>
          </a:prstGeom>
          <a:noFill/>
        </p:spPr>
        <p:txBody>
          <a:bodyPr wrap="square">
            <a:spAutoFit/>
          </a:bodyPr>
          <a:lstStyle/>
          <a:p>
            <a:r>
              <a:rPr lang="ar-SA" sz="1800" dirty="0">
                <a:effectLst/>
                <a:ea typeface="Times New Roman" panose="02020603050405020304" pitchFamily="18" charset="0"/>
                <a:cs typeface="Arial" panose="020B0604020202020204" pitchFamily="34" charset="0"/>
              </a:rPr>
              <a:t>الترابط الوظيفي</a:t>
            </a:r>
            <a:endParaRPr lang="ar-EG" dirty="0"/>
          </a:p>
        </p:txBody>
      </p:sp>
      <p:sp>
        <p:nvSpPr>
          <p:cNvPr id="3" name="مربع نص 2">
            <a:extLst>
              <a:ext uri="{FF2B5EF4-FFF2-40B4-BE49-F238E27FC236}">
                <a16:creationId xmlns:a16="http://schemas.microsoft.com/office/drawing/2014/main" id="{4F248E32-C2DB-A9DB-5778-FB1885E8912B}"/>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40266878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id="{8C1A3922-1041-40C0-8A77-AC7DF0D43D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مربع نص 3">
            <a:extLst>
              <a:ext uri="{FF2B5EF4-FFF2-40B4-BE49-F238E27FC236}">
                <a16:creationId xmlns:a16="http://schemas.microsoft.com/office/drawing/2014/main" id="{5EE2CE41-9CC1-4A6B-BFA0-EF2FF00310CC}"/>
              </a:ext>
            </a:extLst>
          </p:cNvPr>
          <p:cNvSpPr txBox="1"/>
          <p:nvPr/>
        </p:nvSpPr>
        <p:spPr>
          <a:xfrm>
            <a:off x="3018367" y="455789"/>
            <a:ext cx="6155266" cy="545727"/>
          </a:xfrm>
          <a:prstGeom prst="rect">
            <a:avLst/>
          </a:prstGeom>
          <a:noFill/>
        </p:spPr>
        <p:txBody>
          <a:bodyPr wrap="square">
            <a:spAutoFit/>
          </a:bodyPr>
          <a:lstStyle/>
          <a:p>
            <a:pPr algn="ctr" rtl="1">
              <a:lnSpc>
                <a:spcPct val="115000"/>
              </a:lnSpc>
              <a:spcBef>
                <a:spcPts val="800"/>
              </a:spcBef>
              <a:spcAft>
                <a:spcPts val="400"/>
              </a:spcAft>
            </a:pPr>
            <a:r>
              <a:rPr lang="ar-SA" sz="2800" b="1" dirty="0">
                <a:effectLst/>
                <a:latin typeface="Cambria" panose="02040503050406030204" pitchFamily="18" charset="0"/>
                <a:ea typeface="Times New Roman" panose="02020603050405020304" pitchFamily="18" charset="0"/>
                <a:cs typeface="Arial" panose="020B0604020202020204" pitchFamily="34" charset="0"/>
              </a:rPr>
              <a:t>أهمية مؤشرات قياس الأداء في سلسلة الإمداد</a:t>
            </a:r>
            <a:endParaRPr lang="en-US" sz="2800" b="1" dirty="0">
              <a:effectLst/>
              <a:latin typeface="Cambria" panose="02040503050406030204" pitchFamily="18" charset="0"/>
              <a:ea typeface="Times New Roman" panose="02020603050405020304" pitchFamily="18" charset="0"/>
              <a:cs typeface="Times New Roman" panose="02020603050405020304" pitchFamily="18" charset="0"/>
            </a:endParaRPr>
          </a:p>
        </p:txBody>
      </p:sp>
      <p:grpSp>
        <p:nvGrpSpPr>
          <p:cNvPr id="5" name="Group 3">
            <a:extLst>
              <a:ext uri="{FF2B5EF4-FFF2-40B4-BE49-F238E27FC236}">
                <a16:creationId xmlns:a16="http://schemas.microsoft.com/office/drawing/2014/main" id="{D0339F16-B42C-4967-BB44-8E11DC55D0F0}"/>
              </a:ext>
            </a:extLst>
          </p:cNvPr>
          <p:cNvGrpSpPr/>
          <p:nvPr/>
        </p:nvGrpSpPr>
        <p:grpSpPr>
          <a:xfrm>
            <a:off x="4538052" y="2336800"/>
            <a:ext cx="3115896" cy="2908958"/>
            <a:chOff x="3810001" y="1144588"/>
            <a:chExt cx="4567238" cy="5267324"/>
          </a:xfrm>
        </p:grpSpPr>
        <p:sp>
          <p:nvSpPr>
            <p:cNvPr id="6" name="Freeform 963">
              <a:extLst>
                <a:ext uri="{FF2B5EF4-FFF2-40B4-BE49-F238E27FC236}">
                  <a16:creationId xmlns:a16="http://schemas.microsoft.com/office/drawing/2014/main" id="{B56ABEFB-D5FB-4BEB-81AB-1EFF419AD439}"/>
                </a:ext>
              </a:extLst>
            </p:cNvPr>
            <p:cNvSpPr>
              <a:spLocks/>
            </p:cNvSpPr>
            <p:nvPr/>
          </p:nvSpPr>
          <p:spPr bwMode="auto">
            <a:xfrm>
              <a:off x="5241926" y="1144588"/>
              <a:ext cx="1773238" cy="2532062"/>
            </a:xfrm>
            <a:custGeom>
              <a:avLst/>
              <a:gdLst>
                <a:gd name="T0" fmla="*/ 230 w 466"/>
                <a:gd name="T1" fmla="*/ 643 h 665"/>
                <a:gd name="T2" fmla="*/ 208 w 466"/>
                <a:gd name="T3" fmla="*/ 529 h 665"/>
                <a:gd name="T4" fmla="*/ 50 w 466"/>
                <a:gd name="T5" fmla="*/ 289 h 665"/>
                <a:gd name="T6" fmla="*/ 23 w 466"/>
                <a:gd name="T7" fmla="*/ 276 h 665"/>
                <a:gd name="T8" fmla="*/ 6 w 466"/>
                <a:gd name="T9" fmla="*/ 237 h 665"/>
                <a:gd name="T10" fmla="*/ 222 w 466"/>
                <a:gd name="T11" fmla="*/ 1 h 665"/>
                <a:gd name="T12" fmla="*/ 224 w 466"/>
                <a:gd name="T13" fmla="*/ 0 h 665"/>
                <a:gd name="T14" fmla="*/ 227 w 466"/>
                <a:gd name="T15" fmla="*/ 1 h 665"/>
                <a:gd name="T16" fmla="*/ 466 w 466"/>
                <a:gd name="T17" fmla="*/ 339 h 665"/>
                <a:gd name="T18" fmla="*/ 258 w 466"/>
                <a:gd name="T19" fmla="*/ 655 h 665"/>
                <a:gd name="T20" fmla="*/ 230 w 466"/>
                <a:gd name="T21" fmla="*/ 643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6" h="665">
                  <a:moveTo>
                    <a:pt x="230" y="643"/>
                  </a:moveTo>
                  <a:cubicBezTo>
                    <a:pt x="227" y="613"/>
                    <a:pt x="220" y="573"/>
                    <a:pt x="208" y="529"/>
                  </a:cubicBezTo>
                  <a:cubicBezTo>
                    <a:pt x="176" y="413"/>
                    <a:pt x="121" y="330"/>
                    <a:pt x="50" y="289"/>
                  </a:cubicBezTo>
                  <a:cubicBezTo>
                    <a:pt x="42" y="284"/>
                    <a:pt x="33" y="280"/>
                    <a:pt x="23" y="276"/>
                  </a:cubicBezTo>
                  <a:cubicBezTo>
                    <a:pt x="8" y="269"/>
                    <a:pt x="0" y="253"/>
                    <a:pt x="6" y="237"/>
                  </a:cubicBezTo>
                  <a:cubicBezTo>
                    <a:pt x="60" y="115"/>
                    <a:pt x="193" y="20"/>
                    <a:pt x="222" y="1"/>
                  </a:cubicBezTo>
                  <a:cubicBezTo>
                    <a:pt x="222" y="1"/>
                    <a:pt x="223" y="0"/>
                    <a:pt x="224" y="0"/>
                  </a:cubicBezTo>
                  <a:cubicBezTo>
                    <a:pt x="226" y="0"/>
                    <a:pt x="227" y="1"/>
                    <a:pt x="227" y="1"/>
                  </a:cubicBezTo>
                  <a:cubicBezTo>
                    <a:pt x="267" y="28"/>
                    <a:pt x="466" y="171"/>
                    <a:pt x="466" y="339"/>
                  </a:cubicBezTo>
                  <a:cubicBezTo>
                    <a:pt x="466" y="480"/>
                    <a:pt x="328" y="602"/>
                    <a:pt x="258" y="655"/>
                  </a:cubicBezTo>
                  <a:cubicBezTo>
                    <a:pt x="245" y="665"/>
                    <a:pt x="232" y="660"/>
                    <a:pt x="230" y="643"/>
                  </a:cubicBezTo>
                  <a:close/>
                </a:path>
              </a:pathLst>
            </a:custGeom>
            <a:solidFill>
              <a:srgbClr val="178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2400" b="1" i="0" u="none" strike="noStrike" kern="1200" cap="none" spc="0" normalizeH="0" baseline="0" noProof="0" dirty="0">
                <a:ln>
                  <a:noFill/>
                </a:ln>
                <a:solidFill>
                  <a:prstClr val="black"/>
                </a:solidFill>
                <a:effectLst/>
                <a:uLnTx/>
                <a:uFillTx/>
                <a:latin typeface="Calibri" panose="020F0502020204030204"/>
                <a:ea typeface="+mn-ea"/>
                <a:cs typeface="Bahij TheSansArabic Plain" panose="02040503050201020203" pitchFamily="18" charset="-78"/>
              </a:endParaRPr>
            </a:p>
          </p:txBody>
        </p:sp>
        <p:sp>
          <p:nvSpPr>
            <p:cNvPr id="7" name="Freeform 964">
              <a:extLst>
                <a:ext uri="{FF2B5EF4-FFF2-40B4-BE49-F238E27FC236}">
                  <a16:creationId xmlns:a16="http://schemas.microsoft.com/office/drawing/2014/main" id="{BBD77923-F02F-4229-8559-72EB726C2004}"/>
                </a:ext>
              </a:extLst>
            </p:cNvPr>
            <p:cNvSpPr>
              <a:spLocks/>
            </p:cNvSpPr>
            <p:nvPr/>
          </p:nvSpPr>
          <p:spPr bwMode="auto">
            <a:xfrm>
              <a:off x="3814763" y="2187575"/>
              <a:ext cx="2233613" cy="1504950"/>
            </a:xfrm>
            <a:custGeom>
              <a:avLst/>
              <a:gdLst>
                <a:gd name="T0" fmla="*/ 97 w 587"/>
                <a:gd name="T1" fmla="*/ 379 h 395"/>
                <a:gd name="T2" fmla="*/ 0 w 587"/>
                <a:gd name="T3" fmla="*/ 75 h 395"/>
                <a:gd name="T4" fmla="*/ 3 w 587"/>
                <a:gd name="T5" fmla="*/ 70 h 395"/>
                <a:gd name="T6" fmla="*/ 276 w 587"/>
                <a:gd name="T7" fmla="*/ 0 h 395"/>
                <a:gd name="T8" fmla="*/ 415 w 587"/>
                <a:gd name="T9" fmla="*/ 33 h 395"/>
                <a:gd name="T10" fmla="*/ 585 w 587"/>
                <a:gd name="T11" fmla="*/ 370 h 395"/>
                <a:gd name="T12" fmla="*/ 560 w 587"/>
                <a:gd name="T13" fmla="*/ 388 h 395"/>
                <a:gd name="T14" fmla="*/ 312 w 587"/>
                <a:gd name="T15" fmla="*/ 331 h 395"/>
                <a:gd name="T16" fmla="*/ 163 w 587"/>
                <a:gd name="T17" fmla="*/ 367 h 395"/>
                <a:gd name="T18" fmla="*/ 138 w 587"/>
                <a:gd name="T19" fmla="*/ 384 h 395"/>
                <a:gd name="T20" fmla="*/ 97 w 587"/>
                <a:gd name="T21" fmla="*/ 37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7" h="395">
                  <a:moveTo>
                    <a:pt x="97" y="379"/>
                  </a:moveTo>
                  <a:cubicBezTo>
                    <a:pt x="18" y="271"/>
                    <a:pt x="2" y="109"/>
                    <a:pt x="0" y="75"/>
                  </a:cubicBezTo>
                  <a:cubicBezTo>
                    <a:pt x="0" y="73"/>
                    <a:pt x="1" y="71"/>
                    <a:pt x="3" y="70"/>
                  </a:cubicBezTo>
                  <a:cubicBezTo>
                    <a:pt x="37" y="53"/>
                    <a:pt x="157" y="0"/>
                    <a:pt x="276" y="0"/>
                  </a:cubicBezTo>
                  <a:cubicBezTo>
                    <a:pt x="330" y="0"/>
                    <a:pt x="376" y="11"/>
                    <a:pt x="415" y="33"/>
                  </a:cubicBezTo>
                  <a:cubicBezTo>
                    <a:pt x="536" y="103"/>
                    <a:pt x="573" y="283"/>
                    <a:pt x="585" y="370"/>
                  </a:cubicBezTo>
                  <a:cubicBezTo>
                    <a:pt x="587" y="387"/>
                    <a:pt x="575" y="395"/>
                    <a:pt x="560" y="388"/>
                  </a:cubicBezTo>
                  <a:cubicBezTo>
                    <a:pt x="506" y="365"/>
                    <a:pt x="410" y="331"/>
                    <a:pt x="312" y="331"/>
                  </a:cubicBezTo>
                  <a:cubicBezTo>
                    <a:pt x="255" y="331"/>
                    <a:pt x="205" y="344"/>
                    <a:pt x="163" y="367"/>
                  </a:cubicBezTo>
                  <a:cubicBezTo>
                    <a:pt x="155" y="372"/>
                    <a:pt x="147" y="378"/>
                    <a:pt x="138" y="384"/>
                  </a:cubicBezTo>
                  <a:cubicBezTo>
                    <a:pt x="125" y="394"/>
                    <a:pt x="107" y="393"/>
                    <a:pt x="97" y="379"/>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2400" b="1" i="0" u="none" strike="noStrike" kern="1200" cap="none" spc="0" normalizeH="0" baseline="0" noProof="0">
                <a:ln>
                  <a:noFill/>
                </a:ln>
                <a:solidFill>
                  <a:prstClr val="black"/>
                </a:solidFill>
                <a:effectLst/>
                <a:uLnTx/>
                <a:uFillTx/>
                <a:latin typeface="Calibri" panose="020F0502020204030204"/>
                <a:ea typeface="+mn-ea"/>
                <a:cs typeface="Bahij TheSansArabic Plain" panose="02040503050201020203" pitchFamily="18" charset="-78"/>
              </a:endParaRPr>
            </a:p>
          </p:txBody>
        </p:sp>
        <p:sp>
          <p:nvSpPr>
            <p:cNvPr id="8" name="Freeform 965">
              <a:extLst>
                <a:ext uri="{FF2B5EF4-FFF2-40B4-BE49-F238E27FC236}">
                  <a16:creationId xmlns:a16="http://schemas.microsoft.com/office/drawing/2014/main" id="{E1D25AAB-2C3C-47F7-A88B-9165C8E64D4F}"/>
                </a:ext>
              </a:extLst>
            </p:cNvPr>
            <p:cNvSpPr>
              <a:spLocks/>
            </p:cNvSpPr>
            <p:nvPr/>
          </p:nvSpPr>
          <p:spPr bwMode="auto">
            <a:xfrm>
              <a:off x="3810001" y="3524250"/>
              <a:ext cx="2162175" cy="1844675"/>
            </a:xfrm>
            <a:custGeom>
              <a:avLst/>
              <a:gdLst>
                <a:gd name="T0" fmla="*/ 3 w 568"/>
                <a:gd name="T1" fmla="*/ 414 h 484"/>
                <a:gd name="T2" fmla="*/ 0 w 568"/>
                <a:gd name="T3" fmla="*/ 409 h 484"/>
                <a:gd name="T4" fmla="*/ 174 w 568"/>
                <a:gd name="T5" fmla="*/ 34 h 484"/>
                <a:gd name="T6" fmla="*/ 313 w 568"/>
                <a:gd name="T7" fmla="*/ 0 h 484"/>
                <a:gd name="T8" fmla="*/ 551 w 568"/>
                <a:gd name="T9" fmla="*/ 55 h 484"/>
                <a:gd name="T10" fmla="*/ 554 w 568"/>
                <a:gd name="T11" fmla="*/ 85 h 484"/>
                <a:gd name="T12" fmla="*/ 466 w 568"/>
                <a:gd name="T13" fmla="*/ 162 h 484"/>
                <a:gd name="T14" fmla="*/ 338 w 568"/>
                <a:gd name="T15" fmla="*/ 419 h 484"/>
                <a:gd name="T16" fmla="*/ 340 w 568"/>
                <a:gd name="T17" fmla="*/ 448 h 484"/>
                <a:gd name="T18" fmla="*/ 315 w 568"/>
                <a:gd name="T19" fmla="*/ 482 h 484"/>
                <a:gd name="T20" fmla="*/ 276 w 568"/>
                <a:gd name="T21" fmla="*/ 484 h 484"/>
                <a:gd name="T22" fmla="*/ 3 w 568"/>
                <a:gd name="T23" fmla="*/ 414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84">
                  <a:moveTo>
                    <a:pt x="3" y="414"/>
                  </a:moveTo>
                  <a:cubicBezTo>
                    <a:pt x="1" y="413"/>
                    <a:pt x="0" y="410"/>
                    <a:pt x="0" y="409"/>
                  </a:cubicBezTo>
                  <a:cubicBezTo>
                    <a:pt x="3" y="361"/>
                    <a:pt x="28" y="118"/>
                    <a:pt x="174" y="34"/>
                  </a:cubicBezTo>
                  <a:cubicBezTo>
                    <a:pt x="212" y="11"/>
                    <a:pt x="259" y="0"/>
                    <a:pt x="313" y="0"/>
                  </a:cubicBezTo>
                  <a:cubicBezTo>
                    <a:pt x="405" y="0"/>
                    <a:pt x="498" y="33"/>
                    <a:pt x="551" y="55"/>
                  </a:cubicBezTo>
                  <a:cubicBezTo>
                    <a:pt x="567" y="62"/>
                    <a:pt x="568" y="75"/>
                    <a:pt x="554" y="85"/>
                  </a:cubicBezTo>
                  <a:cubicBezTo>
                    <a:pt x="530" y="103"/>
                    <a:pt x="498" y="130"/>
                    <a:pt x="466" y="162"/>
                  </a:cubicBezTo>
                  <a:cubicBezTo>
                    <a:pt x="382" y="248"/>
                    <a:pt x="338" y="336"/>
                    <a:pt x="338" y="419"/>
                  </a:cubicBezTo>
                  <a:cubicBezTo>
                    <a:pt x="338" y="428"/>
                    <a:pt x="338" y="438"/>
                    <a:pt x="340" y="448"/>
                  </a:cubicBezTo>
                  <a:cubicBezTo>
                    <a:pt x="342" y="465"/>
                    <a:pt x="332" y="480"/>
                    <a:pt x="315" y="482"/>
                  </a:cubicBezTo>
                  <a:cubicBezTo>
                    <a:pt x="302" y="484"/>
                    <a:pt x="289" y="484"/>
                    <a:pt x="276" y="484"/>
                  </a:cubicBezTo>
                  <a:cubicBezTo>
                    <a:pt x="157" y="484"/>
                    <a:pt x="37" y="430"/>
                    <a:pt x="3" y="414"/>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2400" b="1" i="0" u="none" strike="noStrike" kern="1200" cap="none" spc="0" normalizeH="0" baseline="0" noProof="0">
                <a:ln>
                  <a:noFill/>
                </a:ln>
                <a:solidFill>
                  <a:prstClr val="black"/>
                </a:solidFill>
                <a:effectLst/>
                <a:uLnTx/>
                <a:uFillTx/>
                <a:latin typeface="Calibri" panose="020F0502020204030204"/>
                <a:ea typeface="+mn-ea"/>
                <a:cs typeface="Bahij TheSansArabic Plain" panose="02040503050201020203" pitchFamily="18" charset="-78"/>
              </a:endParaRPr>
            </a:p>
          </p:txBody>
        </p:sp>
        <p:sp>
          <p:nvSpPr>
            <p:cNvPr id="9" name="Freeform 966">
              <a:extLst>
                <a:ext uri="{FF2B5EF4-FFF2-40B4-BE49-F238E27FC236}">
                  <a16:creationId xmlns:a16="http://schemas.microsoft.com/office/drawing/2014/main" id="{0A98B52A-965D-4DA9-9A50-B2EDED2374B0}"/>
                </a:ext>
              </a:extLst>
            </p:cNvPr>
            <p:cNvSpPr>
              <a:spLocks/>
            </p:cNvSpPr>
            <p:nvPr/>
          </p:nvSpPr>
          <p:spPr bwMode="auto">
            <a:xfrm>
              <a:off x="5176838" y="3879850"/>
              <a:ext cx="1773238" cy="2532062"/>
            </a:xfrm>
            <a:custGeom>
              <a:avLst/>
              <a:gdLst>
                <a:gd name="T0" fmla="*/ 239 w 466"/>
                <a:gd name="T1" fmla="*/ 665 h 665"/>
                <a:gd name="T2" fmla="*/ 0 w 466"/>
                <a:gd name="T3" fmla="*/ 326 h 665"/>
                <a:gd name="T4" fmla="*/ 208 w 466"/>
                <a:gd name="T5" fmla="*/ 11 h 665"/>
                <a:gd name="T6" fmla="*/ 235 w 466"/>
                <a:gd name="T7" fmla="*/ 23 h 665"/>
                <a:gd name="T8" fmla="*/ 258 w 466"/>
                <a:gd name="T9" fmla="*/ 137 h 665"/>
                <a:gd name="T10" fmla="*/ 416 w 466"/>
                <a:gd name="T11" fmla="*/ 377 h 665"/>
                <a:gd name="T12" fmla="*/ 442 w 466"/>
                <a:gd name="T13" fmla="*/ 390 h 665"/>
                <a:gd name="T14" fmla="*/ 459 w 466"/>
                <a:gd name="T15" fmla="*/ 429 h 665"/>
                <a:gd name="T16" fmla="*/ 244 w 466"/>
                <a:gd name="T17" fmla="*/ 665 h 665"/>
                <a:gd name="T18" fmla="*/ 241 w 466"/>
                <a:gd name="T19" fmla="*/ 665 h 665"/>
                <a:gd name="T20" fmla="*/ 239 w 466"/>
                <a:gd name="T21" fmla="*/ 665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6" h="665">
                  <a:moveTo>
                    <a:pt x="239" y="665"/>
                  </a:moveTo>
                  <a:cubicBezTo>
                    <a:pt x="199" y="638"/>
                    <a:pt x="0" y="495"/>
                    <a:pt x="0" y="326"/>
                  </a:cubicBezTo>
                  <a:cubicBezTo>
                    <a:pt x="0" y="186"/>
                    <a:pt x="138" y="64"/>
                    <a:pt x="208" y="11"/>
                  </a:cubicBezTo>
                  <a:cubicBezTo>
                    <a:pt x="221" y="0"/>
                    <a:pt x="233" y="6"/>
                    <a:pt x="235" y="23"/>
                  </a:cubicBezTo>
                  <a:cubicBezTo>
                    <a:pt x="239" y="53"/>
                    <a:pt x="246" y="93"/>
                    <a:pt x="258" y="137"/>
                  </a:cubicBezTo>
                  <a:cubicBezTo>
                    <a:pt x="290" y="253"/>
                    <a:pt x="345" y="336"/>
                    <a:pt x="416" y="377"/>
                  </a:cubicBezTo>
                  <a:cubicBezTo>
                    <a:pt x="424" y="382"/>
                    <a:pt x="433" y="386"/>
                    <a:pt x="442" y="390"/>
                  </a:cubicBezTo>
                  <a:cubicBezTo>
                    <a:pt x="458" y="396"/>
                    <a:pt x="466" y="413"/>
                    <a:pt x="459" y="429"/>
                  </a:cubicBezTo>
                  <a:cubicBezTo>
                    <a:pt x="405" y="551"/>
                    <a:pt x="273" y="645"/>
                    <a:pt x="244" y="665"/>
                  </a:cubicBezTo>
                  <a:cubicBezTo>
                    <a:pt x="244" y="665"/>
                    <a:pt x="243" y="665"/>
                    <a:pt x="241" y="665"/>
                  </a:cubicBezTo>
                  <a:cubicBezTo>
                    <a:pt x="240" y="665"/>
                    <a:pt x="239" y="665"/>
                    <a:pt x="239" y="665"/>
                  </a:cubicBezTo>
                  <a:close/>
                </a:path>
              </a:pathLst>
            </a:custGeom>
            <a:solidFill>
              <a:srgbClr val="178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2400" b="1" i="0" u="none" strike="noStrike" kern="1200" cap="none" spc="0" normalizeH="0" baseline="0" noProof="0">
                <a:ln>
                  <a:noFill/>
                </a:ln>
                <a:solidFill>
                  <a:prstClr val="black"/>
                </a:solidFill>
                <a:effectLst/>
                <a:uLnTx/>
                <a:uFillTx/>
                <a:latin typeface="Calibri" panose="020F0502020204030204"/>
                <a:ea typeface="+mn-ea"/>
                <a:cs typeface="Bahij TheSansArabic Plain" panose="02040503050201020203" pitchFamily="18" charset="-78"/>
              </a:endParaRPr>
            </a:p>
          </p:txBody>
        </p:sp>
        <p:sp>
          <p:nvSpPr>
            <p:cNvPr id="10" name="Freeform 967">
              <a:extLst>
                <a:ext uri="{FF2B5EF4-FFF2-40B4-BE49-F238E27FC236}">
                  <a16:creationId xmlns:a16="http://schemas.microsoft.com/office/drawing/2014/main" id="{C8250220-86A8-4E42-B80B-62CCBA281DAC}"/>
                </a:ext>
              </a:extLst>
            </p:cNvPr>
            <p:cNvSpPr>
              <a:spLocks/>
            </p:cNvSpPr>
            <p:nvPr/>
          </p:nvSpPr>
          <p:spPr bwMode="auto">
            <a:xfrm>
              <a:off x="6143626" y="3867150"/>
              <a:ext cx="2233613" cy="1504950"/>
            </a:xfrm>
            <a:custGeom>
              <a:avLst/>
              <a:gdLst>
                <a:gd name="T0" fmla="*/ 172 w 587"/>
                <a:gd name="T1" fmla="*/ 362 h 395"/>
                <a:gd name="T2" fmla="*/ 2 w 587"/>
                <a:gd name="T3" fmla="*/ 25 h 395"/>
                <a:gd name="T4" fmla="*/ 27 w 587"/>
                <a:gd name="T5" fmla="*/ 7 h 395"/>
                <a:gd name="T6" fmla="*/ 274 w 587"/>
                <a:gd name="T7" fmla="*/ 63 h 395"/>
                <a:gd name="T8" fmla="*/ 424 w 587"/>
                <a:gd name="T9" fmla="*/ 27 h 395"/>
                <a:gd name="T10" fmla="*/ 448 w 587"/>
                <a:gd name="T11" fmla="*/ 11 h 395"/>
                <a:gd name="T12" fmla="*/ 490 w 587"/>
                <a:gd name="T13" fmla="*/ 15 h 395"/>
                <a:gd name="T14" fmla="*/ 587 w 587"/>
                <a:gd name="T15" fmla="*/ 320 h 395"/>
                <a:gd name="T16" fmla="*/ 584 w 587"/>
                <a:gd name="T17" fmla="*/ 325 h 395"/>
                <a:gd name="T18" fmla="*/ 311 w 587"/>
                <a:gd name="T19" fmla="*/ 395 h 395"/>
                <a:gd name="T20" fmla="*/ 172 w 587"/>
                <a:gd name="T21" fmla="*/ 36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7" h="395">
                  <a:moveTo>
                    <a:pt x="172" y="362"/>
                  </a:moveTo>
                  <a:cubicBezTo>
                    <a:pt x="51" y="292"/>
                    <a:pt x="13" y="111"/>
                    <a:pt x="2" y="25"/>
                  </a:cubicBezTo>
                  <a:cubicBezTo>
                    <a:pt x="0" y="8"/>
                    <a:pt x="11" y="0"/>
                    <a:pt x="27" y="7"/>
                  </a:cubicBezTo>
                  <a:cubicBezTo>
                    <a:pt x="81" y="30"/>
                    <a:pt x="177" y="63"/>
                    <a:pt x="274" y="63"/>
                  </a:cubicBezTo>
                  <a:cubicBezTo>
                    <a:pt x="332" y="63"/>
                    <a:pt x="382" y="51"/>
                    <a:pt x="424" y="27"/>
                  </a:cubicBezTo>
                  <a:cubicBezTo>
                    <a:pt x="432" y="23"/>
                    <a:pt x="440" y="17"/>
                    <a:pt x="448" y="11"/>
                  </a:cubicBezTo>
                  <a:cubicBezTo>
                    <a:pt x="461" y="1"/>
                    <a:pt x="480" y="2"/>
                    <a:pt x="490" y="15"/>
                  </a:cubicBezTo>
                  <a:cubicBezTo>
                    <a:pt x="569" y="123"/>
                    <a:pt x="585" y="286"/>
                    <a:pt x="587" y="320"/>
                  </a:cubicBezTo>
                  <a:cubicBezTo>
                    <a:pt x="587" y="321"/>
                    <a:pt x="586" y="324"/>
                    <a:pt x="584" y="325"/>
                  </a:cubicBezTo>
                  <a:cubicBezTo>
                    <a:pt x="550" y="341"/>
                    <a:pt x="430" y="395"/>
                    <a:pt x="311" y="395"/>
                  </a:cubicBezTo>
                  <a:cubicBezTo>
                    <a:pt x="257" y="395"/>
                    <a:pt x="210" y="384"/>
                    <a:pt x="172" y="362"/>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2400" b="1" i="0" u="none" strike="noStrike" kern="1200" cap="none" spc="0" normalizeH="0" baseline="0" noProof="0">
                <a:ln>
                  <a:noFill/>
                </a:ln>
                <a:solidFill>
                  <a:prstClr val="black"/>
                </a:solidFill>
                <a:effectLst/>
                <a:uLnTx/>
                <a:uFillTx/>
                <a:latin typeface="Calibri" panose="020F0502020204030204"/>
                <a:ea typeface="+mn-ea"/>
                <a:cs typeface="Bahij TheSansArabic Plain" panose="02040503050201020203" pitchFamily="18" charset="-78"/>
              </a:endParaRPr>
            </a:p>
          </p:txBody>
        </p:sp>
        <p:sp>
          <p:nvSpPr>
            <p:cNvPr id="11" name="Freeform 968">
              <a:extLst>
                <a:ext uri="{FF2B5EF4-FFF2-40B4-BE49-F238E27FC236}">
                  <a16:creationId xmlns:a16="http://schemas.microsoft.com/office/drawing/2014/main" id="{24F449CD-9F96-49FB-ACEB-F457276A191A}"/>
                </a:ext>
              </a:extLst>
            </p:cNvPr>
            <p:cNvSpPr>
              <a:spLocks/>
            </p:cNvSpPr>
            <p:nvPr/>
          </p:nvSpPr>
          <p:spPr bwMode="auto">
            <a:xfrm>
              <a:off x="6215063" y="2184400"/>
              <a:ext cx="2159000" cy="1843087"/>
            </a:xfrm>
            <a:custGeom>
              <a:avLst/>
              <a:gdLst>
                <a:gd name="T0" fmla="*/ 16 w 567"/>
                <a:gd name="T1" fmla="*/ 429 h 484"/>
                <a:gd name="T2" fmla="*/ 13 w 567"/>
                <a:gd name="T3" fmla="*/ 399 h 484"/>
                <a:gd name="T4" fmla="*/ 101 w 567"/>
                <a:gd name="T5" fmla="*/ 322 h 484"/>
                <a:gd name="T6" fmla="*/ 229 w 567"/>
                <a:gd name="T7" fmla="*/ 66 h 484"/>
                <a:gd name="T8" fmla="*/ 227 w 567"/>
                <a:gd name="T9" fmla="*/ 36 h 484"/>
                <a:gd name="T10" fmla="*/ 252 w 567"/>
                <a:gd name="T11" fmla="*/ 2 h 484"/>
                <a:gd name="T12" fmla="*/ 291 w 567"/>
                <a:gd name="T13" fmla="*/ 0 h 484"/>
                <a:gd name="T14" fmla="*/ 564 w 567"/>
                <a:gd name="T15" fmla="*/ 70 h 484"/>
                <a:gd name="T16" fmla="*/ 567 w 567"/>
                <a:gd name="T17" fmla="*/ 75 h 484"/>
                <a:gd name="T18" fmla="*/ 393 w 567"/>
                <a:gd name="T19" fmla="*/ 451 h 484"/>
                <a:gd name="T20" fmla="*/ 255 w 567"/>
                <a:gd name="T21" fmla="*/ 484 h 484"/>
                <a:gd name="T22" fmla="*/ 16 w 567"/>
                <a:gd name="T23" fmla="*/ 429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484">
                  <a:moveTo>
                    <a:pt x="16" y="429"/>
                  </a:moveTo>
                  <a:cubicBezTo>
                    <a:pt x="1" y="422"/>
                    <a:pt x="0" y="409"/>
                    <a:pt x="13" y="399"/>
                  </a:cubicBezTo>
                  <a:cubicBezTo>
                    <a:pt x="37" y="381"/>
                    <a:pt x="69" y="355"/>
                    <a:pt x="101" y="322"/>
                  </a:cubicBezTo>
                  <a:cubicBezTo>
                    <a:pt x="185" y="237"/>
                    <a:pt x="229" y="148"/>
                    <a:pt x="229" y="66"/>
                  </a:cubicBezTo>
                  <a:cubicBezTo>
                    <a:pt x="229" y="56"/>
                    <a:pt x="229" y="46"/>
                    <a:pt x="227" y="36"/>
                  </a:cubicBezTo>
                  <a:cubicBezTo>
                    <a:pt x="225" y="20"/>
                    <a:pt x="236" y="4"/>
                    <a:pt x="252" y="2"/>
                  </a:cubicBezTo>
                  <a:cubicBezTo>
                    <a:pt x="265" y="0"/>
                    <a:pt x="278" y="0"/>
                    <a:pt x="291" y="0"/>
                  </a:cubicBezTo>
                  <a:cubicBezTo>
                    <a:pt x="410" y="0"/>
                    <a:pt x="530" y="54"/>
                    <a:pt x="564" y="70"/>
                  </a:cubicBezTo>
                  <a:cubicBezTo>
                    <a:pt x="566" y="71"/>
                    <a:pt x="567" y="74"/>
                    <a:pt x="567" y="75"/>
                  </a:cubicBezTo>
                  <a:cubicBezTo>
                    <a:pt x="564" y="123"/>
                    <a:pt x="539" y="366"/>
                    <a:pt x="393" y="451"/>
                  </a:cubicBezTo>
                  <a:cubicBezTo>
                    <a:pt x="355" y="473"/>
                    <a:pt x="308" y="484"/>
                    <a:pt x="255" y="484"/>
                  </a:cubicBezTo>
                  <a:cubicBezTo>
                    <a:pt x="163" y="484"/>
                    <a:pt x="69" y="451"/>
                    <a:pt x="16" y="429"/>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2400" b="1" i="0" u="none" strike="noStrike" kern="1200" cap="none" spc="0" normalizeH="0" baseline="0" noProof="0">
                <a:ln>
                  <a:noFill/>
                </a:ln>
                <a:solidFill>
                  <a:prstClr val="black"/>
                </a:solidFill>
                <a:effectLst/>
                <a:uLnTx/>
                <a:uFillTx/>
                <a:latin typeface="Calibri" panose="020F0502020204030204"/>
                <a:ea typeface="+mn-ea"/>
                <a:cs typeface="Bahij TheSansArabic Plain" panose="02040503050201020203" pitchFamily="18" charset="-78"/>
              </a:endParaRPr>
            </a:p>
          </p:txBody>
        </p:sp>
      </p:grpSp>
      <p:sp>
        <p:nvSpPr>
          <p:cNvPr id="13" name="مربع نص 12">
            <a:extLst>
              <a:ext uri="{FF2B5EF4-FFF2-40B4-BE49-F238E27FC236}">
                <a16:creationId xmlns:a16="http://schemas.microsoft.com/office/drawing/2014/main" id="{D9E50FCC-A4C0-4B9E-B5D9-5402A9B893C5}"/>
              </a:ext>
            </a:extLst>
          </p:cNvPr>
          <p:cNvSpPr txBox="1"/>
          <p:nvPr/>
        </p:nvSpPr>
        <p:spPr>
          <a:xfrm>
            <a:off x="2997789" y="1457305"/>
            <a:ext cx="6155266" cy="369332"/>
          </a:xfrm>
          <a:prstGeom prst="rect">
            <a:avLst/>
          </a:prstGeom>
          <a:noFill/>
        </p:spPr>
        <p:txBody>
          <a:bodyPr wrap="square">
            <a:spAutoFit/>
          </a:bodyPr>
          <a:lstStyle/>
          <a:p>
            <a:pPr algn="ctr"/>
            <a:r>
              <a:rPr lang="ar-SA" sz="1800" dirty="0">
                <a:effectLst/>
                <a:ea typeface="Times New Roman" panose="02020603050405020304" pitchFamily="18" charset="0"/>
                <a:cs typeface="Arial" panose="020B0604020202020204" pitchFamily="34" charset="0"/>
              </a:rPr>
              <a:t>تعزيز القدرة على التقييم الموضوعي</a:t>
            </a:r>
            <a:endParaRPr lang="ar-EG" dirty="0"/>
          </a:p>
        </p:txBody>
      </p:sp>
      <p:sp>
        <p:nvSpPr>
          <p:cNvPr id="15" name="مربع نص 14">
            <a:extLst>
              <a:ext uri="{FF2B5EF4-FFF2-40B4-BE49-F238E27FC236}">
                <a16:creationId xmlns:a16="http://schemas.microsoft.com/office/drawing/2014/main" id="{2E5209A2-156B-4181-A714-E9BDB5B67224}"/>
              </a:ext>
            </a:extLst>
          </p:cNvPr>
          <p:cNvSpPr txBox="1"/>
          <p:nvPr/>
        </p:nvSpPr>
        <p:spPr>
          <a:xfrm>
            <a:off x="5583767" y="2624686"/>
            <a:ext cx="6155266" cy="369332"/>
          </a:xfrm>
          <a:prstGeom prst="rect">
            <a:avLst/>
          </a:prstGeom>
          <a:noFill/>
        </p:spPr>
        <p:txBody>
          <a:bodyPr wrap="square">
            <a:spAutoFit/>
          </a:bodyPr>
          <a:lstStyle/>
          <a:p>
            <a:pPr algn="r"/>
            <a:r>
              <a:rPr lang="ar-SA" sz="1800" dirty="0">
                <a:effectLst/>
                <a:ea typeface="Times New Roman" panose="02020603050405020304" pitchFamily="18" charset="0"/>
                <a:cs typeface="Arial" panose="020B0604020202020204" pitchFamily="34" charset="0"/>
              </a:rPr>
              <a:t>دعم القرارات الاستراتيجية والتشغيلية</a:t>
            </a:r>
            <a:endParaRPr lang="ar-EG" dirty="0"/>
          </a:p>
        </p:txBody>
      </p:sp>
      <p:sp>
        <p:nvSpPr>
          <p:cNvPr id="17" name="مربع نص 16">
            <a:extLst>
              <a:ext uri="{FF2B5EF4-FFF2-40B4-BE49-F238E27FC236}">
                <a16:creationId xmlns:a16="http://schemas.microsoft.com/office/drawing/2014/main" id="{0BF42C8B-D2CB-4342-8188-AD2660D9CFC2}"/>
              </a:ext>
            </a:extLst>
          </p:cNvPr>
          <p:cNvSpPr txBox="1"/>
          <p:nvPr/>
        </p:nvSpPr>
        <p:spPr>
          <a:xfrm>
            <a:off x="5470546" y="4153059"/>
            <a:ext cx="6155266" cy="369332"/>
          </a:xfrm>
          <a:prstGeom prst="rect">
            <a:avLst/>
          </a:prstGeom>
          <a:noFill/>
        </p:spPr>
        <p:txBody>
          <a:bodyPr wrap="square">
            <a:spAutoFit/>
          </a:bodyPr>
          <a:lstStyle/>
          <a:p>
            <a:pPr algn="r"/>
            <a:r>
              <a:rPr lang="ar-SA" sz="1800" dirty="0">
                <a:effectLst/>
                <a:ea typeface="Times New Roman" panose="02020603050405020304" pitchFamily="18" charset="0"/>
                <a:cs typeface="Arial" panose="020B0604020202020204" pitchFamily="34" charset="0"/>
              </a:rPr>
              <a:t>تحقيق التوازن بين التكلفة والخدمة</a:t>
            </a:r>
            <a:endParaRPr lang="ar-EG" dirty="0"/>
          </a:p>
        </p:txBody>
      </p:sp>
      <p:sp>
        <p:nvSpPr>
          <p:cNvPr id="19" name="مربع نص 18">
            <a:extLst>
              <a:ext uri="{FF2B5EF4-FFF2-40B4-BE49-F238E27FC236}">
                <a16:creationId xmlns:a16="http://schemas.microsoft.com/office/drawing/2014/main" id="{73C01800-0688-4661-ADC1-490D58CCDB33}"/>
              </a:ext>
            </a:extLst>
          </p:cNvPr>
          <p:cNvSpPr txBox="1"/>
          <p:nvPr/>
        </p:nvSpPr>
        <p:spPr>
          <a:xfrm>
            <a:off x="3042194" y="5433838"/>
            <a:ext cx="6155266" cy="390363"/>
          </a:xfrm>
          <a:prstGeom prst="rect">
            <a:avLst/>
          </a:prstGeom>
          <a:noFill/>
        </p:spPr>
        <p:txBody>
          <a:bodyPr wrap="square">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رفع مستوى رضا العملاء</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1" name="مربع نص 20">
            <a:extLst>
              <a:ext uri="{FF2B5EF4-FFF2-40B4-BE49-F238E27FC236}">
                <a16:creationId xmlns:a16="http://schemas.microsoft.com/office/drawing/2014/main" id="{D005DCA6-46E1-444E-A6B0-1DECA3B2DEA8}"/>
              </a:ext>
            </a:extLst>
          </p:cNvPr>
          <p:cNvSpPr txBox="1"/>
          <p:nvPr/>
        </p:nvSpPr>
        <p:spPr>
          <a:xfrm>
            <a:off x="406981" y="4128169"/>
            <a:ext cx="6155266" cy="369332"/>
          </a:xfrm>
          <a:prstGeom prst="rect">
            <a:avLst/>
          </a:prstGeom>
          <a:noFill/>
        </p:spPr>
        <p:txBody>
          <a:bodyPr wrap="square">
            <a:spAutoFit/>
          </a:bodyPr>
          <a:lstStyle/>
          <a:p>
            <a:r>
              <a:rPr lang="ar-SA" sz="1800" dirty="0">
                <a:effectLst/>
                <a:ea typeface="Times New Roman" panose="02020603050405020304" pitchFamily="18" charset="0"/>
                <a:cs typeface="Arial" panose="020B0604020202020204" pitchFamily="34" charset="0"/>
              </a:rPr>
              <a:t>تعزيز المرونة والتكيف مع تقلبات السوق</a:t>
            </a:r>
            <a:endParaRPr lang="ar-EG" dirty="0"/>
          </a:p>
        </p:txBody>
      </p:sp>
      <p:sp>
        <p:nvSpPr>
          <p:cNvPr id="23" name="مربع نص 22">
            <a:extLst>
              <a:ext uri="{FF2B5EF4-FFF2-40B4-BE49-F238E27FC236}">
                <a16:creationId xmlns:a16="http://schemas.microsoft.com/office/drawing/2014/main" id="{B9895065-E76E-418D-8B7D-36BC5809E87E}"/>
              </a:ext>
            </a:extLst>
          </p:cNvPr>
          <p:cNvSpPr txBox="1"/>
          <p:nvPr/>
        </p:nvSpPr>
        <p:spPr>
          <a:xfrm>
            <a:off x="760050" y="2621029"/>
            <a:ext cx="6155266" cy="390363"/>
          </a:xfrm>
          <a:prstGeom prst="rect">
            <a:avLst/>
          </a:prstGeom>
          <a:noFill/>
        </p:spPr>
        <p:txBody>
          <a:bodyPr wrap="square">
            <a:spAutoFit/>
          </a:bodyPr>
          <a:lstStyle/>
          <a:p>
            <a:pP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دعم التحسين المستمر والابتكار</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مربع نص 2">
            <a:extLst>
              <a:ext uri="{FF2B5EF4-FFF2-40B4-BE49-F238E27FC236}">
                <a16:creationId xmlns:a16="http://schemas.microsoft.com/office/drawing/2014/main" id="{B3B5C992-0199-80AD-92D4-994CF1146903}"/>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5067423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id="{8C1A3922-1041-40C0-8A77-AC7DF0D43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مربع نص 3">
            <a:extLst>
              <a:ext uri="{FF2B5EF4-FFF2-40B4-BE49-F238E27FC236}">
                <a16:creationId xmlns:a16="http://schemas.microsoft.com/office/drawing/2014/main" id="{66410781-6EE0-472B-981D-AE347B1CAD5B}"/>
              </a:ext>
            </a:extLst>
          </p:cNvPr>
          <p:cNvSpPr txBox="1"/>
          <p:nvPr/>
        </p:nvSpPr>
        <p:spPr>
          <a:xfrm>
            <a:off x="2201333" y="283185"/>
            <a:ext cx="7577667" cy="1051506"/>
          </a:xfrm>
          <a:prstGeom prst="rect">
            <a:avLst/>
          </a:prstGeom>
          <a:noFill/>
        </p:spPr>
        <p:txBody>
          <a:bodyPr wrap="square">
            <a:spAutoFit/>
          </a:bodyPr>
          <a:lstStyle/>
          <a:p>
            <a:pPr algn="ctr" rtl="1">
              <a:lnSpc>
                <a:spcPct val="115000"/>
              </a:lnSpc>
            </a:pPr>
            <a:r>
              <a:rPr lang="ar-SA" sz="2800" b="1" dirty="0">
                <a:effectLst/>
                <a:latin typeface="Calibri" panose="020F0502020204030204" pitchFamily="34" charset="0"/>
                <a:ea typeface="Times New Roman" panose="02020603050405020304" pitchFamily="18" charset="0"/>
                <a:cs typeface="Arial" panose="020B0604020202020204" pitchFamily="34" charset="0"/>
              </a:rPr>
              <a:t>أهم المؤشرات</a:t>
            </a:r>
            <a:endParaRPr lang="ar-EG" sz="2800" b="1"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pPr>
            <a:r>
              <a:rPr lang="ar-SA" sz="2800" b="1" dirty="0">
                <a:effectLst/>
                <a:latin typeface="Calibri" panose="020F0502020204030204" pitchFamily="34" charset="0"/>
                <a:ea typeface="Times New Roman" panose="02020603050405020304" pitchFamily="18" charset="0"/>
                <a:cs typeface="Arial" panose="020B0604020202020204" pitchFamily="34" charset="0"/>
              </a:rPr>
              <a:t> (تكلفة الوحدة، دقة التنبؤ، سرعة الدورة، مستوى المخزون).</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2">
            <a:extLst>
              <a:ext uri="{FF2B5EF4-FFF2-40B4-BE49-F238E27FC236}">
                <a16:creationId xmlns:a16="http://schemas.microsoft.com/office/drawing/2014/main" id="{7A213193-2E0A-44D0-8BDF-36035DBC0EB4}"/>
              </a:ext>
            </a:extLst>
          </p:cNvPr>
          <p:cNvGrpSpPr/>
          <p:nvPr/>
        </p:nvGrpSpPr>
        <p:grpSpPr>
          <a:xfrm>
            <a:off x="256937" y="1608087"/>
            <a:ext cx="11206930" cy="4332556"/>
            <a:chOff x="-2952968" y="0"/>
            <a:chExt cx="11677369" cy="4448543"/>
          </a:xfrm>
        </p:grpSpPr>
        <p:grpSp>
          <p:nvGrpSpPr>
            <p:cNvPr id="6" name="Group 3">
              <a:extLst>
                <a:ext uri="{FF2B5EF4-FFF2-40B4-BE49-F238E27FC236}">
                  <a16:creationId xmlns:a16="http://schemas.microsoft.com/office/drawing/2014/main" id="{957F261E-58EB-441A-89FE-A7DAF539E9D2}"/>
                </a:ext>
              </a:extLst>
            </p:cNvPr>
            <p:cNvGrpSpPr/>
            <p:nvPr/>
          </p:nvGrpSpPr>
          <p:grpSpPr>
            <a:xfrm>
              <a:off x="1504949" y="0"/>
              <a:ext cx="3169918" cy="4448543"/>
              <a:chOff x="1836605" y="0"/>
              <a:chExt cx="3527841" cy="4951109"/>
            </a:xfrm>
          </p:grpSpPr>
          <p:grpSp>
            <p:nvGrpSpPr>
              <p:cNvPr id="11" name="Group 8">
                <a:extLst>
                  <a:ext uri="{FF2B5EF4-FFF2-40B4-BE49-F238E27FC236}">
                    <a16:creationId xmlns:a16="http://schemas.microsoft.com/office/drawing/2014/main" id="{5686DDD8-C0AF-407D-BEBC-518142E1619E}"/>
                  </a:ext>
                </a:extLst>
              </p:cNvPr>
              <p:cNvGrpSpPr/>
              <p:nvPr/>
            </p:nvGrpSpPr>
            <p:grpSpPr>
              <a:xfrm flipH="1">
                <a:off x="2458186" y="0"/>
                <a:ext cx="2906260" cy="4951109"/>
                <a:chOff x="2465253" y="0"/>
                <a:chExt cx="3635684" cy="6193337"/>
              </a:xfrm>
            </p:grpSpPr>
            <p:sp>
              <p:nvSpPr>
                <p:cNvPr id="14" name="Connector C-D">
                  <a:extLst>
                    <a:ext uri="{FF2B5EF4-FFF2-40B4-BE49-F238E27FC236}">
                      <a16:creationId xmlns:a16="http://schemas.microsoft.com/office/drawing/2014/main" id="{16BEA1A2-92C8-488B-B499-0494CD210DB7}"/>
                    </a:ext>
                  </a:extLst>
                </p:cNvPr>
                <p:cNvSpPr>
                  <a:spLocks noChangeArrowheads="1"/>
                </p:cNvSpPr>
                <p:nvPr/>
              </p:nvSpPr>
              <p:spPr bwMode="auto">
                <a:xfrm>
                  <a:off x="3954111" y="1437608"/>
                  <a:ext cx="1207450" cy="52685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sp>
              <p:nvSpPr>
                <p:cNvPr id="15" name="Connector B-C">
                  <a:extLst>
                    <a:ext uri="{FF2B5EF4-FFF2-40B4-BE49-F238E27FC236}">
                      <a16:creationId xmlns:a16="http://schemas.microsoft.com/office/drawing/2014/main" id="{73AB00A5-F94A-47E5-B29C-0EB3C96477A8}"/>
                    </a:ext>
                  </a:extLst>
                </p:cNvPr>
                <p:cNvSpPr>
                  <a:spLocks noChangeArrowheads="1"/>
                </p:cNvSpPr>
                <p:nvPr/>
              </p:nvSpPr>
              <p:spPr bwMode="auto">
                <a:xfrm>
                  <a:off x="3954111" y="2762838"/>
                  <a:ext cx="1207450" cy="52775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sp>
              <p:nvSpPr>
                <p:cNvPr id="16" name="Connector A-B">
                  <a:extLst>
                    <a:ext uri="{FF2B5EF4-FFF2-40B4-BE49-F238E27FC236}">
                      <a16:creationId xmlns:a16="http://schemas.microsoft.com/office/drawing/2014/main" id="{F6645E08-4E71-49B6-978E-C6E38639ADE6}"/>
                    </a:ext>
                  </a:extLst>
                </p:cNvPr>
                <p:cNvSpPr>
                  <a:spLocks noChangeArrowheads="1"/>
                </p:cNvSpPr>
                <p:nvPr/>
              </p:nvSpPr>
              <p:spPr bwMode="auto">
                <a:xfrm>
                  <a:off x="3954111" y="4088963"/>
                  <a:ext cx="1207450" cy="52685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grpSp>
              <p:nvGrpSpPr>
                <p:cNvPr id="17" name="Arrow part A">
                  <a:extLst>
                    <a:ext uri="{FF2B5EF4-FFF2-40B4-BE49-F238E27FC236}">
                      <a16:creationId xmlns:a16="http://schemas.microsoft.com/office/drawing/2014/main" id="{6317C9DD-A9DF-429A-85A8-991E4B4E1F30}"/>
                    </a:ext>
                  </a:extLst>
                </p:cNvPr>
                <p:cNvGrpSpPr/>
                <p:nvPr/>
              </p:nvGrpSpPr>
              <p:grpSpPr>
                <a:xfrm>
                  <a:off x="3014732" y="3865381"/>
                  <a:ext cx="1371596" cy="2327956"/>
                  <a:chOff x="3015761" y="3865381"/>
                  <a:chExt cx="1212046" cy="2057158"/>
                </a:xfrm>
              </p:grpSpPr>
              <p:sp>
                <p:nvSpPr>
                  <p:cNvPr id="42" name="Freeform 39">
                    <a:extLst>
                      <a:ext uri="{FF2B5EF4-FFF2-40B4-BE49-F238E27FC236}">
                        <a16:creationId xmlns:a16="http://schemas.microsoft.com/office/drawing/2014/main" id="{C42C0BE5-1545-4CF4-B592-CDB5C031E9DD}"/>
                      </a:ext>
                    </a:extLst>
                  </p:cNvPr>
                  <p:cNvSpPr>
                    <a:spLocks/>
                  </p:cNvSpPr>
                  <p:nvPr/>
                </p:nvSpPr>
                <p:spPr bwMode="auto">
                  <a:xfrm>
                    <a:off x="3015761" y="4062955"/>
                    <a:ext cx="822294" cy="1637435"/>
                  </a:xfrm>
                  <a:custGeom>
                    <a:avLst/>
                    <a:gdLst>
                      <a:gd name="T0" fmla="*/ 573 w 573"/>
                      <a:gd name="T1" fmla="*/ 1146 h 1146"/>
                      <a:gd name="T2" fmla="*/ 573 w 573"/>
                      <a:gd name="T3" fmla="*/ 820 h 1146"/>
                      <a:gd name="T4" fmla="*/ 326 w 573"/>
                      <a:gd name="T5" fmla="*/ 573 h 1146"/>
                      <a:gd name="T6" fmla="*/ 573 w 573"/>
                      <a:gd name="T7" fmla="*/ 326 h 1146"/>
                      <a:gd name="T8" fmla="*/ 573 w 573"/>
                      <a:gd name="T9" fmla="*/ 0 h 1146"/>
                      <a:gd name="T10" fmla="*/ 0 w 573"/>
                      <a:gd name="T11" fmla="*/ 573 h 1146"/>
                      <a:gd name="T12" fmla="*/ 573 w 573"/>
                      <a:gd name="T13" fmla="*/ 1146 h 1146"/>
                    </a:gdLst>
                    <a:ahLst/>
                    <a:cxnLst>
                      <a:cxn ang="0">
                        <a:pos x="T0" y="T1"/>
                      </a:cxn>
                      <a:cxn ang="0">
                        <a:pos x="T2" y="T3"/>
                      </a:cxn>
                      <a:cxn ang="0">
                        <a:pos x="T4" y="T5"/>
                      </a:cxn>
                      <a:cxn ang="0">
                        <a:pos x="T6" y="T7"/>
                      </a:cxn>
                      <a:cxn ang="0">
                        <a:pos x="T8" y="T9"/>
                      </a:cxn>
                      <a:cxn ang="0">
                        <a:pos x="T10" y="T11"/>
                      </a:cxn>
                      <a:cxn ang="0">
                        <a:pos x="T12" y="T13"/>
                      </a:cxn>
                    </a:cxnLst>
                    <a:rect l="0" t="0" r="r" b="b"/>
                    <a:pathLst>
                      <a:path w="573" h="1146">
                        <a:moveTo>
                          <a:pt x="573" y="1146"/>
                        </a:moveTo>
                        <a:cubicBezTo>
                          <a:pt x="573" y="820"/>
                          <a:pt x="573" y="820"/>
                          <a:pt x="573" y="820"/>
                        </a:cubicBezTo>
                        <a:cubicBezTo>
                          <a:pt x="437" y="820"/>
                          <a:pt x="326" y="709"/>
                          <a:pt x="326" y="573"/>
                        </a:cubicBezTo>
                        <a:cubicBezTo>
                          <a:pt x="326" y="436"/>
                          <a:pt x="437" y="326"/>
                          <a:pt x="573" y="326"/>
                        </a:cubicBezTo>
                        <a:cubicBezTo>
                          <a:pt x="573" y="0"/>
                          <a:pt x="573" y="0"/>
                          <a:pt x="573" y="0"/>
                        </a:cubicBezTo>
                        <a:cubicBezTo>
                          <a:pt x="257" y="0"/>
                          <a:pt x="0" y="256"/>
                          <a:pt x="0" y="573"/>
                        </a:cubicBezTo>
                        <a:cubicBezTo>
                          <a:pt x="0" y="889"/>
                          <a:pt x="257" y="1146"/>
                          <a:pt x="573" y="1146"/>
                        </a:cubicBezTo>
                        <a:close/>
                      </a:path>
                    </a:pathLst>
                  </a:custGeom>
                  <a:solidFill>
                    <a:srgbClr val="A97C39"/>
                  </a:solidFill>
                  <a:ln>
                    <a:noFill/>
                  </a:ln>
                  <a:effectLst>
                    <a:outerShdw blurRad="63500" dist="38100" dir="8100000" algn="tr" rotWithShape="0">
                      <a:prstClr val="black">
                        <a:alpha val="6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pic>
                <p:nvPicPr>
                  <p:cNvPr id="43" name="Front shadow">
                    <a:extLst>
                      <a:ext uri="{FF2B5EF4-FFF2-40B4-BE49-F238E27FC236}">
                        <a16:creationId xmlns:a16="http://schemas.microsoft.com/office/drawing/2014/main" id="{72492ED7-F935-40CB-B288-134B1FF8E5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5730" y="5028462"/>
                    <a:ext cx="200138" cy="894077"/>
                  </a:xfrm>
                  <a:prstGeom prst="rect">
                    <a:avLst/>
                  </a:prstGeom>
                </p:spPr>
              </p:pic>
              <p:pic>
                <p:nvPicPr>
                  <p:cNvPr id="44" name="Front shadow">
                    <a:extLst>
                      <a:ext uri="{FF2B5EF4-FFF2-40B4-BE49-F238E27FC236}">
                        <a16:creationId xmlns:a16="http://schemas.microsoft.com/office/drawing/2014/main" id="{4725E6BE-2D61-4D29-AB46-49B297CF2E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5730" y="3865381"/>
                    <a:ext cx="200138" cy="894077"/>
                  </a:xfrm>
                  <a:prstGeom prst="rect">
                    <a:avLst/>
                  </a:prstGeom>
                </p:spPr>
              </p:pic>
              <p:sp>
                <p:nvSpPr>
                  <p:cNvPr id="45" name="Dark circle">
                    <a:extLst>
                      <a:ext uri="{FF2B5EF4-FFF2-40B4-BE49-F238E27FC236}">
                        <a16:creationId xmlns:a16="http://schemas.microsoft.com/office/drawing/2014/main" id="{8816C0BD-A1D3-4D00-AFBB-DC67AF1FB90E}"/>
                      </a:ext>
                    </a:extLst>
                  </p:cNvPr>
                  <p:cNvSpPr/>
                  <p:nvPr/>
                </p:nvSpPr>
                <p:spPr>
                  <a:xfrm>
                    <a:off x="3455567" y="4502342"/>
                    <a:ext cx="772240" cy="772240"/>
                  </a:xfrm>
                  <a:prstGeom prst="ellipse">
                    <a:avLst/>
                  </a:prstGeom>
                  <a:solidFill>
                    <a:sysClr val="windowText" lastClr="000000">
                      <a:alpha val="10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ahij TheSansArabic Plain" panose="02040503050201020203" pitchFamily="18" charset="-78"/>
                      <a:cs typeface="Bahij TheSansArabic Plain" panose="02040503050201020203" pitchFamily="18" charset="-78"/>
                    </a:endParaRPr>
                  </a:p>
                </p:txBody>
              </p:sp>
              <p:sp>
                <p:nvSpPr>
                  <p:cNvPr id="46" name="Oval 43">
                    <a:extLst>
                      <a:ext uri="{FF2B5EF4-FFF2-40B4-BE49-F238E27FC236}">
                        <a16:creationId xmlns:a16="http://schemas.microsoft.com/office/drawing/2014/main" id="{7C035347-CFDE-433B-A399-517099E442E7}"/>
                      </a:ext>
                    </a:extLst>
                  </p:cNvPr>
                  <p:cNvSpPr>
                    <a:spLocks noChangeArrowheads="1"/>
                  </p:cNvSpPr>
                  <p:nvPr/>
                </p:nvSpPr>
                <p:spPr bwMode="auto">
                  <a:xfrm>
                    <a:off x="3491527" y="4528524"/>
                    <a:ext cx="708681" cy="706298"/>
                  </a:xfrm>
                  <a:prstGeom prst="ellipse">
                    <a:avLst/>
                  </a:prstGeom>
                  <a:gradFill flip="none" rotWithShape="1">
                    <a:gsLst>
                      <a:gs pos="20000">
                        <a:srgbClr val="FFFFFF"/>
                      </a:gs>
                      <a:gs pos="100000">
                        <a:srgbClr val="DAD9D9"/>
                      </a:gs>
                    </a:gsLst>
                    <a:lin ang="2700000" scaled="1"/>
                    <a:tileRect/>
                  </a:gradFill>
                  <a:ln>
                    <a:noFill/>
                  </a:ln>
                  <a:effectLst>
                    <a:outerShdw blurRad="88900" dist="38100" dir="2700000" algn="tl" rotWithShape="0">
                      <a:prstClr val="black">
                        <a:alpha val="5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grpSp>
            <p:grpSp>
              <p:nvGrpSpPr>
                <p:cNvPr id="18" name="Arrow part B">
                  <a:extLst>
                    <a:ext uri="{FF2B5EF4-FFF2-40B4-BE49-F238E27FC236}">
                      <a16:creationId xmlns:a16="http://schemas.microsoft.com/office/drawing/2014/main" id="{7209FF34-5EBC-46EF-B242-0964A0F83317}"/>
                    </a:ext>
                  </a:extLst>
                </p:cNvPr>
                <p:cNvGrpSpPr/>
                <p:nvPr/>
              </p:nvGrpSpPr>
              <p:grpSpPr>
                <a:xfrm>
                  <a:off x="4729346" y="2762837"/>
                  <a:ext cx="1362862" cy="2099943"/>
                  <a:chOff x="4729346" y="2736585"/>
                  <a:chExt cx="1204328" cy="1855669"/>
                </a:xfrm>
              </p:grpSpPr>
              <p:sp>
                <p:nvSpPr>
                  <p:cNvPr id="38" name="Freeform 35">
                    <a:extLst>
                      <a:ext uri="{FF2B5EF4-FFF2-40B4-BE49-F238E27FC236}">
                        <a16:creationId xmlns:a16="http://schemas.microsoft.com/office/drawing/2014/main" id="{14FD4B5A-069E-4482-919F-95051FACDB2E}"/>
                      </a:ext>
                    </a:extLst>
                  </p:cNvPr>
                  <p:cNvSpPr>
                    <a:spLocks/>
                  </p:cNvSpPr>
                  <p:nvPr/>
                </p:nvSpPr>
                <p:spPr bwMode="auto">
                  <a:xfrm>
                    <a:off x="5111381" y="2736585"/>
                    <a:ext cx="822293" cy="1637435"/>
                  </a:xfrm>
                  <a:custGeom>
                    <a:avLst/>
                    <a:gdLst>
                      <a:gd name="T0" fmla="*/ 0 w 573"/>
                      <a:gd name="T1" fmla="*/ 0 h 1146"/>
                      <a:gd name="T2" fmla="*/ 0 w 573"/>
                      <a:gd name="T3" fmla="*/ 326 h 1146"/>
                      <a:gd name="T4" fmla="*/ 247 w 573"/>
                      <a:gd name="T5" fmla="*/ 573 h 1146"/>
                      <a:gd name="T6" fmla="*/ 0 w 573"/>
                      <a:gd name="T7" fmla="*/ 820 h 1146"/>
                      <a:gd name="T8" fmla="*/ 0 w 573"/>
                      <a:gd name="T9" fmla="*/ 1146 h 1146"/>
                      <a:gd name="T10" fmla="*/ 573 w 573"/>
                      <a:gd name="T11" fmla="*/ 573 h 1146"/>
                      <a:gd name="T12" fmla="*/ 0 w 573"/>
                      <a:gd name="T13" fmla="*/ 0 h 1146"/>
                    </a:gdLst>
                    <a:ahLst/>
                    <a:cxnLst>
                      <a:cxn ang="0">
                        <a:pos x="T0" y="T1"/>
                      </a:cxn>
                      <a:cxn ang="0">
                        <a:pos x="T2" y="T3"/>
                      </a:cxn>
                      <a:cxn ang="0">
                        <a:pos x="T4" y="T5"/>
                      </a:cxn>
                      <a:cxn ang="0">
                        <a:pos x="T6" y="T7"/>
                      </a:cxn>
                      <a:cxn ang="0">
                        <a:pos x="T8" y="T9"/>
                      </a:cxn>
                      <a:cxn ang="0">
                        <a:pos x="T10" y="T11"/>
                      </a:cxn>
                      <a:cxn ang="0">
                        <a:pos x="T12" y="T13"/>
                      </a:cxn>
                    </a:cxnLst>
                    <a:rect l="0" t="0" r="r" b="b"/>
                    <a:pathLst>
                      <a:path w="573" h="1146">
                        <a:moveTo>
                          <a:pt x="0" y="0"/>
                        </a:moveTo>
                        <a:cubicBezTo>
                          <a:pt x="0" y="326"/>
                          <a:pt x="0" y="326"/>
                          <a:pt x="0" y="326"/>
                        </a:cubicBezTo>
                        <a:cubicBezTo>
                          <a:pt x="137" y="326"/>
                          <a:pt x="247" y="436"/>
                          <a:pt x="247" y="573"/>
                        </a:cubicBezTo>
                        <a:cubicBezTo>
                          <a:pt x="247" y="709"/>
                          <a:pt x="137" y="820"/>
                          <a:pt x="0" y="820"/>
                        </a:cubicBezTo>
                        <a:cubicBezTo>
                          <a:pt x="0" y="1146"/>
                          <a:pt x="0" y="1146"/>
                          <a:pt x="0" y="1146"/>
                        </a:cubicBezTo>
                        <a:cubicBezTo>
                          <a:pt x="317" y="1146"/>
                          <a:pt x="573" y="889"/>
                          <a:pt x="573" y="573"/>
                        </a:cubicBezTo>
                        <a:cubicBezTo>
                          <a:pt x="573" y="256"/>
                          <a:pt x="317" y="0"/>
                          <a:pt x="0" y="0"/>
                        </a:cubicBezTo>
                        <a:close/>
                      </a:path>
                    </a:pathLst>
                  </a:custGeom>
                  <a:solidFill>
                    <a:srgbClr val="17848A"/>
                  </a:solidFill>
                  <a:ln>
                    <a:noFill/>
                  </a:ln>
                  <a:effectLst>
                    <a:outerShdw blurRad="63500" dist="38100" dir="2700000" algn="tl" rotWithShape="0">
                      <a:prstClr val="black">
                        <a:alpha val="6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pic>
                <p:nvPicPr>
                  <p:cNvPr id="39" name="Front shadow">
                    <a:extLst>
                      <a:ext uri="{FF2B5EF4-FFF2-40B4-BE49-F238E27FC236}">
                        <a16:creationId xmlns:a16="http://schemas.microsoft.com/office/drawing/2014/main" id="{E06A2E67-A682-4E48-A75B-D534487095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5111284" y="3698177"/>
                    <a:ext cx="200138" cy="894077"/>
                  </a:xfrm>
                  <a:prstGeom prst="rect">
                    <a:avLst/>
                  </a:prstGeom>
                </p:spPr>
              </p:pic>
              <p:sp>
                <p:nvSpPr>
                  <p:cNvPr id="40" name="Dark circle">
                    <a:extLst>
                      <a:ext uri="{FF2B5EF4-FFF2-40B4-BE49-F238E27FC236}">
                        <a16:creationId xmlns:a16="http://schemas.microsoft.com/office/drawing/2014/main" id="{18C37D2F-C742-443F-B587-EA40359FBF86}"/>
                      </a:ext>
                    </a:extLst>
                  </p:cNvPr>
                  <p:cNvSpPr/>
                  <p:nvPr/>
                </p:nvSpPr>
                <p:spPr>
                  <a:xfrm>
                    <a:off x="4729346" y="3176658"/>
                    <a:ext cx="772240" cy="772240"/>
                  </a:xfrm>
                  <a:prstGeom prst="ellipse">
                    <a:avLst/>
                  </a:prstGeom>
                  <a:solidFill>
                    <a:sysClr val="windowText" lastClr="000000">
                      <a:alpha val="10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ahij TheSansArabic Plain" panose="02040503050201020203" pitchFamily="18" charset="-78"/>
                      <a:cs typeface="Bahij TheSansArabic Plain" panose="02040503050201020203" pitchFamily="18" charset="-78"/>
                    </a:endParaRPr>
                  </a:p>
                </p:txBody>
              </p:sp>
              <p:sp>
                <p:nvSpPr>
                  <p:cNvPr id="41" name="Oval 38">
                    <a:extLst>
                      <a:ext uri="{FF2B5EF4-FFF2-40B4-BE49-F238E27FC236}">
                        <a16:creationId xmlns:a16="http://schemas.microsoft.com/office/drawing/2014/main" id="{090A7034-5C02-4C8B-8DC3-AFDA975501F4}"/>
                      </a:ext>
                    </a:extLst>
                  </p:cNvPr>
                  <p:cNvSpPr>
                    <a:spLocks noChangeArrowheads="1"/>
                  </p:cNvSpPr>
                  <p:nvPr/>
                </p:nvSpPr>
                <p:spPr bwMode="auto">
                  <a:xfrm>
                    <a:off x="4758532" y="3202948"/>
                    <a:ext cx="707092" cy="705503"/>
                  </a:xfrm>
                  <a:prstGeom prst="ellipse">
                    <a:avLst/>
                  </a:prstGeom>
                  <a:gradFill flip="none" rotWithShape="1">
                    <a:gsLst>
                      <a:gs pos="20000">
                        <a:srgbClr val="FFFFFF"/>
                      </a:gs>
                      <a:gs pos="100000">
                        <a:srgbClr val="DAD9D9"/>
                      </a:gs>
                    </a:gsLst>
                    <a:lin ang="2700000" scaled="1"/>
                    <a:tileRect/>
                  </a:gradFill>
                  <a:ln>
                    <a:noFill/>
                  </a:ln>
                  <a:effectLst>
                    <a:outerShdw blurRad="88900" dist="38100" dir="2700000" algn="tl" rotWithShape="0">
                      <a:prstClr val="black">
                        <a:alpha val="5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grpSp>
            <p:grpSp>
              <p:nvGrpSpPr>
                <p:cNvPr id="19" name="Arrow part C">
                  <a:extLst>
                    <a:ext uri="{FF2B5EF4-FFF2-40B4-BE49-F238E27FC236}">
                      <a16:creationId xmlns:a16="http://schemas.microsoft.com/office/drawing/2014/main" id="{7FF868A6-027B-4317-B3A6-C53B96071B5A}"/>
                    </a:ext>
                  </a:extLst>
                </p:cNvPr>
                <p:cNvGrpSpPr/>
                <p:nvPr/>
              </p:nvGrpSpPr>
              <p:grpSpPr>
                <a:xfrm>
                  <a:off x="3023575" y="1235347"/>
                  <a:ext cx="1368143" cy="2299212"/>
                  <a:chOff x="3023575" y="1235345"/>
                  <a:chExt cx="1208995" cy="2031758"/>
                </a:xfrm>
              </p:grpSpPr>
              <p:sp>
                <p:nvSpPr>
                  <p:cNvPr id="33" name="Freeform 30">
                    <a:extLst>
                      <a:ext uri="{FF2B5EF4-FFF2-40B4-BE49-F238E27FC236}">
                        <a16:creationId xmlns:a16="http://schemas.microsoft.com/office/drawing/2014/main" id="{186303D5-BD8D-4E18-8601-8CF48AF01167}"/>
                      </a:ext>
                    </a:extLst>
                  </p:cNvPr>
                  <p:cNvSpPr>
                    <a:spLocks/>
                  </p:cNvSpPr>
                  <p:nvPr/>
                </p:nvSpPr>
                <p:spPr bwMode="auto">
                  <a:xfrm>
                    <a:off x="3023575" y="1414081"/>
                    <a:ext cx="822293" cy="1637435"/>
                  </a:xfrm>
                  <a:custGeom>
                    <a:avLst/>
                    <a:gdLst>
                      <a:gd name="T0" fmla="*/ 573 w 573"/>
                      <a:gd name="T1" fmla="*/ 1146 h 1146"/>
                      <a:gd name="T2" fmla="*/ 573 w 573"/>
                      <a:gd name="T3" fmla="*/ 820 h 1146"/>
                      <a:gd name="T4" fmla="*/ 326 w 573"/>
                      <a:gd name="T5" fmla="*/ 573 h 1146"/>
                      <a:gd name="T6" fmla="*/ 573 w 573"/>
                      <a:gd name="T7" fmla="*/ 326 h 1146"/>
                      <a:gd name="T8" fmla="*/ 573 w 573"/>
                      <a:gd name="T9" fmla="*/ 0 h 1146"/>
                      <a:gd name="T10" fmla="*/ 0 w 573"/>
                      <a:gd name="T11" fmla="*/ 573 h 1146"/>
                      <a:gd name="T12" fmla="*/ 573 w 573"/>
                      <a:gd name="T13" fmla="*/ 1146 h 1146"/>
                    </a:gdLst>
                    <a:ahLst/>
                    <a:cxnLst>
                      <a:cxn ang="0">
                        <a:pos x="T0" y="T1"/>
                      </a:cxn>
                      <a:cxn ang="0">
                        <a:pos x="T2" y="T3"/>
                      </a:cxn>
                      <a:cxn ang="0">
                        <a:pos x="T4" y="T5"/>
                      </a:cxn>
                      <a:cxn ang="0">
                        <a:pos x="T6" y="T7"/>
                      </a:cxn>
                      <a:cxn ang="0">
                        <a:pos x="T8" y="T9"/>
                      </a:cxn>
                      <a:cxn ang="0">
                        <a:pos x="T10" y="T11"/>
                      </a:cxn>
                      <a:cxn ang="0">
                        <a:pos x="T12" y="T13"/>
                      </a:cxn>
                    </a:cxnLst>
                    <a:rect l="0" t="0" r="r" b="b"/>
                    <a:pathLst>
                      <a:path w="573" h="1146">
                        <a:moveTo>
                          <a:pt x="573" y="1146"/>
                        </a:moveTo>
                        <a:cubicBezTo>
                          <a:pt x="573" y="820"/>
                          <a:pt x="573" y="820"/>
                          <a:pt x="573" y="820"/>
                        </a:cubicBezTo>
                        <a:cubicBezTo>
                          <a:pt x="437" y="820"/>
                          <a:pt x="326" y="709"/>
                          <a:pt x="326" y="573"/>
                        </a:cubicBezTo>
                        <a:cubicBezTo>
                          <a:pt x="326" y="436"/>
                          <a:pt x="437" y="326"/>
                          <a:pt x="573" y="326"/>
                        </a:cubicBezTo>
                        <a:cubicBezTo>
                          <a:pt x="573" y="0"/>
                          <a:pt x="573" y="0"/>
                          <a:pt x="573" y="0"/>
                        </a:cubicBezTo>
                        <a:cubicBezTo>
                          <a:pt x="257" y="0"/>
                          <a:pt x="0" y="256"/>
                          <a:pt x="0" y="573"/>
                        </a:cubicBezTo>
                        <a:cubicBezTo>
                          <a:pt x="0" y="889"/>
                          <a:pt x="257" y="1146"/>
                          <a:pt x="573" y="1146"/>
                        </a:cubicBezTo>
                        <a:close/>
                      </a:path>
                    </a:pathLst>
                  </a:custGeom>
                  <a:solidFill>
                    <a:srgbClr val="A97C39"/>
                  </a:solidFill>
                  <a:ln>
                    <a:noFill/>
                  </a:ln>
                  <a:effectLst>
                    <a:outerShdw blurRad="63500" dist="38100" dir="8100000" algn="tr" rotWithShape="0">
                      <a:prstClr val="black">
                        <a:alpha val="6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pic>
                <p:nvPicPr>
                  <p:cNvPr id="34" name="Front shadow">
                    <a:extLst>
                      <a:ext uri="{FF2B5EF4-FFF2-40B4-BE49-F238E27FC236}">
                        <a16:creationId xmlns:a16="http://schemas.microsoft.com/office/drawing/2014/main" id="{D3836B75-6C6F-42CE-A41E-6580B6EE63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5730" y="2373026"/>
                    <a:ext cx="200138" cy="894077"/>
                  </a:xfrm>
                  <a:prstGeom prst="rect">
                    <a:avLst/>
                  </a:prstGeom>
                </p:spPr>
              </p:pic>
              <p:pic>
                <p:nvPicPr>
                  <p:cNvPr id="35" name="Front shadow">
                    <a:extLst>
                      <a:ext uri="{FF2B5EF4-FFF2-40B4-BE49-F238E27FC236}">
                        <a16:creationId xmlns:a16="http://schemas.microsoft.com/office/drawing/2014/main" id="{5096AF96-6474-4084-A5D5-4618B2DDAF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5730" y="1235345"/>
                    <a:ext cx="200138" cy="894077"/>
                  </a:xfrm>
                  <a:prstGeom prst="rect">
                    <a:avLst/>
                  </a:prstGeom>
                </p:spPr>
              </p:pic>
              <p:sp>
                <p:nvSpPr>
                  <p:cNvPr id="36" name="Dark circle">
                    <a:extLst>
                      <a:ext uri="{FF2B5EF4-FFF2-40B4-BE49-F238E27FC236}">
                        <a16:creationId xmlns:a16="http://schemas.microsoft.com/office/drawing/2014/main" id="{DFF7BCE3-25F2-4A03-9E45-30C9AB03487F}"/>
                      </a:ext>
                    </a:extLst>
                  </p:cNvPr>
                  <p:cNvSpPr/>
                  <p:nvPr/>
                </p:nvSpPr>
                <p:spPr>
                  <a:xfrm>
                    <a:off x="3460330" y="1849283"/>
                    <a:ext cx="772240" cy="772240"/>
                  </a:xfrm>
                  <a:prstGeom prst="ellipse">
                    <a:avLst/>
                  </a:prstGeom>
                  <a:solidFill>
                    <a:sysClr val="windowText" lastClr="000000">
                      <a:alpha val="10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ahij TheSansArabic Plain" panose="02040503050201020203" pitchFamily="18" charset="-78"/>
                      <a:cs typeface="Bahij TheSansArabic Plain" panose="02040503050201020203" pitchFamily="18" charset="-78"/>
                    </a:endParaRPr>
                  </a:p>
                </p:txBody>
              </p:sp>
              <p:sp>
                <p:nvSpPr>
                  <p:cNvPr id="37" name="Oval 34">
                    <a:extLst>
                      <a:ext uri="{FF2B5EF4-FFF2-40B4-BE49-F238E27FC236}">
                        <a16:creationId xmlns:a16="http://schemas.microsoft.com/office/drawing/2014/main" id="{9C9C1147-DE24-420D-A248-9434AE7FD660}"/>
                      </a:ext>
                    </a:extLst>
                  </p:cNvPr>
                  <p:cNvSpPr>
                    <a:spLocks noChangeArrowheads="1"/>
                  </p:cNvSpPr>
                  <p:nvPr/>
                </p:nvSpPr>
                <p:spPr bwMode="auto">
                  <a:xfrm>
                    <a:off x="3491527" y="1879650"/>
                    <a:ext cx="708681" cy="705503"/>
                  </a:xfrm>
                  <a:prstGeom prst="ellipse">
                    <a:avLst/>
                  </a:prstGeom>
                  <a:gradFill flip="none" rotWithShape="1">
                    <a:gsLst>
                      <a:gs pos="20000">
                        <a:srgbClr val="FFFFFF"/>
                      </a:gs>
                      <a:gs pos="100000">
                        <a:srgbClr val="DAD9D9"/>
                      </a:gs>
                    </a:gsLst>
                    <a:lin ang="2700000" scaled="1"/>
                    <a:tileRect/>
                  </a:gradFill>
                  <a:ln>
                    <a:noFill/>
                  </a:ln>
                  <a:effectLst>
                    <a:outerShdw blurRad="88900" dist="38100" dir="2700000" algn="tl" rotWithShape="0">
                      <a:prstClr val="black">
                        <a:alpha val="5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grpSp>
            <p:grpSp>
              <p:nvGrpSpPr>
                <p:cNvPr id="20" name="Arrow part D">
                  <a:extLst>
                    <a:ext uri="{FF2B5EF4-FFF2-40B4-BE49-F238E27FC236}">
                      <a16:creationId xmlns:a16="http://schemas.microsoft.com/office/drawing/2014/main" id="{F5FCCF5F-4E93-4040-BA07-85100D7D85FC}"/>
                    </a:ext>
                  </a:extLst>
                </p:cNvPr>
                <p:cNvGrpSpPr/>
                <p:nvPr/>
              </p:nvGrpSpPr>
              <p:grpSpPr>
                <a:xfrm>
                  <a:off x="3907356" y="0"/>
                  <a:ext cx="2193581" cy="2196816"/>
                  <a:chOff x="3907253" y="-1"/>
                  <a:chExt cx="1938415" cy="1941274"/>
                </a:xfrm>
              </p:grpSpPr>
              <p:pic>
                <p:nvPicPr>
                  <p:cNvPr id="27" name="Рисунок 30">
                    <a:extLst>
                      <a:ext uri="{FF2B5EF4-FFF2-40B4-BE49-F238E27FC236}">
                        <a16:creationId xmlns:a16="http://schemas.microsoft.com/office/drawing/2014/main" id="{B49EC1F7-6AD0-4EA2-81E4-19DF6947BD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07253" y="319978"/>
                    <a:ext cx="1105438" cy="486318"/>
                  </a:xfrm>
                  <a:prstGeom prst="rect">
                    <a:avLst/>
                  </a:prstGeom>
                </p:spPr>
              </p:pic>
              <p:sp>
                <p:nvSpPr>
                  <p:cNvPr id="28" name="Freeform 25">
                    <a:extLst>
                      <a:ext uri="{FF2B5EF4-FFF2-40B4-BE49-F238E27FC236}">
                        <a16:creationId xmlns:a16="http://schemas.microsoft.com/office/drawing/2014/main" id="{FBBE0299-A000-49DE-AE92-3CCA36BE0952}"/>
                      </a:ext>
                    </a:extLst>
                  </p:cNvPr>
                  <p:cNvSpPr>
                    <a:spLocks/>
                  </p:cNvSpPr>
                  <p:nvPr/>
                </p:nvSpPr>
                <p:spPr bwMode="auto">
                  <a:xfrm>
                    <a:off x="5023374" y="102545"/>
                    <a:ext cx="822294" cy="1637435"/>
                  </a:xfrm>
                  <a:custGeom>
                    <a:avLst/>
                    <a:gdLst>
                      <a:gd name="T0" fmla="*/ 0 w 573"/>
                      <a:gd name="T1" fmla="*/ 0 h 1146"/>
                      <a:gd name="T2" fmla="*/ 0 w 573"/>
                      <a:gd name="T3" fmla="*/ 326 h 1146"/>
                      <a:gd name="T4" fmla="*/ 247 w 573"/>
                      <a:gd name="T5" fmla="*/ 573 h 1146"/>
                      <a:gd name="T6" fmla="*/ 0 w 573"/>
                      <a:gd name="T7" fmla="*/ 820 h 1146"/>
                      <a:gd name="T8" fmla="*/ 0 w 573"/>
                      <a:gd name="T9" fmla="*/ 1146 h 1146"/>
                      <a:gd name="T10" fmla="*/ 573 w 573"/>
                      <a:gd name="T11" fmla="*/ 573 h 1146"/>
                      <a:gd name="T12" fmla="*/ 0 w 573"/>
                      <a:gd name="T13" fmla="*/ 0 h 1146"/>
                    </a:gdLst>
                    <a:ahLst/>
                    <a:cxnLst>
                      <a:cxn ang="0">
                        <a:pos x="T0" y="T1"/>
                      </a:cxn>
                      <a:cxn ang="0">
                        <a:pos x="T2" y="T3"/>
                      </a:cxn>
                      <a:cxn ang="0">
                        <a:pos x="T4" y="T5"/>
                      </a:cxn>
                      <a:cxn ang="0">
                        <a:pos x="T6" y="T7"/>
                      </a:cxn>
                      <a:cxn ang="0">
                        <a:pos x="T8" y="T9"/>
                      </a:cxn>
                      <a:cxn ang="0">
                        <a:pos x="T10" y="T11"/>
                      </a:cxn>
                      <a:cxn ang="0">
                        <a:pos x="T12" y="T13"/>
                      </a:cxn>
                    </a:cxnLst>
                    <a:rect l="0" t="0" r="r" b="b"/>
                    <a:pathLst>
                      <a:path w="573" h="1146">
                        <a:moveTo>
                          <a:pt x="0" y="0"/>
                        </a:moveTo>
                        <a:cubicBezTo>
                          <a:pt x="0" y="326"/>
                          <a:pt x="0" y="326"/>
                          <a:pt x="0" y="326"/>
                        </a:cubicBezTo>
                        <a:cubicBezTo>
                          <a:pt x="137" y="326"/>
                          <a:pt x="247" y="436"/>
                          <a:pt x="247" y="573"/>
                        </a:cubicBezTo>
                        <a:cubicBezTo>
                          <a:pt x="247" y="709"/>
                          <a:pt x="137" y="820"/>
                          <a:pt x="0" y="820"/>
                        </a:cubicBezTo>
                        <a:cubicBezTo>
                          <a:pt x="0" y="1146"/>
                          <a:pt x="0" y="1146"/>
                          <a:pt x="0" y="1146"/>
                        </a:cubicBezTo>
                        <a:cubicBezTo>
                          <a:pt x="317" y="1146"/>
                          <a:pt x="573" y="889"/>
                          <a:pt x="573" y="573"/>
                        </a:cubicBezTo>
                        <a:cubicBezTo>
                          <a:pt x="573" y="256"/>
                          <a:pt x="317" y="0"/>
                          <a:pt x="0" y="0"/>
                        </a:cubicBezTo>
                        <a:close/>
                      </a:path>
                    </a:pathLst>
                  </a:custGeom>
                  <a:solidFill>
                    <a:srgbClr val="17848A"/>
                  </a:solidFill>
                  <a:ln>
                    <a:noFill/>
                  </a:ln>
                  <a:effectLst>
                    <a:outerShdw blurRad="63500" dist="38100" dir="2700000" algn="tl" rotWithShape="0">
                      <a:prstClr val="black">
                        <a:alpha val="6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sp>
                <p:nvSpPr>
                  <p:cNvPr id="29" name="Freeform 26">
                    <a:extLst>
                      <a:ext uri="{FF2B5EF4-FFF2-40B4-BE49-F238E27FC236}">
                        <a16:creationId xmlns:a16="http://schemas.microsoft.com/office/drawing/2014/main" id="{1D2E56FD-747F-44EA-A5E7-CD3FEE99982C}"/>
                      </a:ext>
                    </a:extLst>
                  </p:cNvPr>
                  <p:cNvSpPr>
                    <a:spLocks/>
                  </p:cNvSpPr>
                  <p:nvPr/>
                </p:nvSpPr>
                <p:spPr bwMode="auto">
                  <a:xfrm>
                    <a:off x="3914273" y="-1"/>
                    <a:ext cx="1109102" cy="662601"/>
                  </a:xfrm>
                  <a:custGeom>
                    <a:avLst/>
                    <a:gdLst>
                      <a:gd name="T0" fmla="*/ 1396 w 1396"/>
                      <a:gd name="T1" fmla="*/ 124 h 834"/>
                      <a:gd name="T2" fmla="*/ 630 w 1396"/>
                      <a:gd name="T3" fmla="*/ 124 h 834"/>
                      <a:gd name="T4" fmla="*/ 630 w 1396"/>
                      <a:gd name="T5" fmla="*/ 0 h 834"/>
                      <a:gd name="T6" fmla="*/ 0 w 1396"/>
                      <a:gd name="T7" fmla="*/ 417 h 834"/>
                      <a:gd name="T8" fmla="*/ 630 w 1396"/>
                      <a:gd name="T9" fmla="*/ 834 h 834"/>
                      <a:gd name="T10" fmla="*/ 630 w 1396"/>
                      <a:gd name="T11" fmla="*/ 710 h 834"/>
                      <a:gd name="T12" fmla="*/ 1396 w 1396"/>
                      <a:gd name="T13" fmla="*/ 710 h 834"/>
                      <a:gd name="T14" fmla="*/ 1396 w 1396"/>
                      <a:gd name="T15" fmla="*/ 12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834">
                        <a:moveTo>
                          <a:pt x="1396" y="124"/>
                        </a:moveTo>
                        <a:lnTo>
                          <a:pt x="630" y="124"/>
                        </a:lnTo>
                        <a:lnTo>
                          <a:pt x="630" y="0"/>
                        </a:lnTo>
                        <a:lnTo>
                          <a:pt x="0" y="417"/>
                        </a:lnTo>
                        <a:lnTo>
                          <a:pt x="630" y="834"/>
                        </a:lnTo>
                        <a:lnTo>
                          <a:pt x="630" y="710"/>
                        </a:lnTo>
                        <a:lnTo>
                          <a:pt x="1396" y="710"/>
                        </a:lnTo>
                        <a:lnTo>
                          <a:pt x="1396" y="124"/>
                        </a:lnTo>
                        <a:close/>
                      </a:path>
                    </a:pathLst>
                  </a:custGeom>
                  <a:solidFill>
                    <a:srgbClr val="1784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pic>
                <p:nvPicPr>
                  <p:cNvPr id="30" name="Front shadow">
                    <a:extLst>
                      <a:ext uri="{FF2B5EF4-FFF2-40B4-BE49-F238E27FC236}">
                        <a16:creationId xmlns:a16="http://schemas.microsoft.com/office/drawing/2014/main" id="{60BB3DA8-AB06-4C85-93BE-9281C465A3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5015563" y="1047196"/>
                    <a:ext cx="200138" cy="894077"/>
                  </a:xfrm>
                  <a:prstGeom prst="rect">
                    <a:avLst/>
                  </a:prstGeom>
                </p:spPr>
              </p:pic>
              <p:sp>
                <p:nvSpPr>
                  <p:cNvPr id="31" name="Dark circle">
                    <a:extLst>
                      <a:ext uri="{FF2B5EF4-FFF2-40B4-BE49-F238E27FC236}">
                        <a16:creationId xmlns:a16="http://schemas.microsoft.com/office/drawing/2014/main" id="{73C47D58-D271-4531-A6BC-FBBFA91FC1D3}"/>
                      </a:ext>
                    </a:extLst>
                  </p:cNvPr>
                  <p:cNvSpPr/>
                  <p:nvPr/>
                </p:nvSpPr>
                <p:spPr>
                  <a:xfrm>
                    <a:off x="4631768" y="532705"/>
                    <a:ext cx="772240" cy="772240"/>
                  </a:xfrm>
                  <a:prstGeom prst="ellipse">
                    <a:avLst/>
                  </a:prstGeom>
                  <a:solidFill>
                    <a:sysClr val="windowText" lastClr="000000">
                      <a:alpha val="10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ahij TheSansArabic Plain" panose="02040503050201020203" pitchFamily="18" charset="-78"/>
                      <a:cs typeface="Bahij TheSansArabic Plain" panose="02040503050201020203" pitchFamily="18" charset="-78"/>
                    </a:endParaRPr>
                  </a:p>
                </p:txBody>
              </p:sp>
              <p:sp>
                <p:nvSpPr>
                  <p:cNvPr id="32" name="Oval 29">
                    <a:extLst>
                      <a:ext uri="{FF2B5EF4-FFF2-40B4-BE49-F238E27FC236}">
                        <a16:creationId xmlns:a16="http://schemas.microsoft.com/office/drawing/2014/main" id="{6E2EC831-2BFF-467B-AE4A-75B8A7CD5DB9}"/>
                      </a:ext>
                    </a:extLst>
                  </p:cNvPr>
                  <p:cNvSpPr>
                    <a:spLocks noChangeArrowheads="1"/>
                  </p:cNvSpPr>
                  <p:nvPr/>
                </p:nvSpPr>
                <p:spPr bwMode="auto">
                  <a:xfrm>
                    <a:off x="4662811" y="564085"/>
                    <a:ext cx="707092" cy="706298"/>
                  </a:xfrm>
                  <a:prstGeom prst="ellipse">
                    <a:avLst/>
                  </a:prstGeom>
                  <a:gradFill flip="none" rotWithShape="1">
                    <a:gsLst>
                      <a:gs pos="20000">
                        <a:srgbClr val="FFFFFF"/>
                      </a:gs>
                      <a:gs pos="100000">
                        <a:srgbClr val="DAD9D9"/>
                      </a:gs>
                    </a:gsLst>
                    <a:lin ang="2700000" scaled="1"/>
                    <a:tileRect/>
                  </a:gradFill>
                  <a:ln>
                    <a:noFill/>
                  </a:ln>
                  <a:effectLst>
                    <a:outerShdw blurRad="88900" dist="38100" dir="2700000" algn="tl" rotWithShape="0">
                      <a:prstClr val="black">
                        <a:alpha val="5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grpSp>
            <p:sp>
              <p:nvSpPr>
                <p:cNvPr id="21" name="A">
                  <a:extLst>
                    <a:ext uri="{FF2B5EF4-FFF2-40B4-BE49-F238E27FC236}">
                      <a16:creationId xmlns:a16="http://schemas.microsoft.com/office/drawing/2014/main" id="{AB0B1BE6-21AE-4E1C-86A7-2551FAB17121}"/>
                    </a:ext>
                  </a:extLst>
                </p:cNvPr>
                <p:cNvSpPr txBox="1"/>
                <p:nvPr/>
              </p:nvSpPr>
              <p:spPr>
                <a:xfrm>
                  <a:off x="4964956" y="777065"/>
                  <a:ext cx="367172" cy="1279507"/>
                </a:xfrm>
                <a:prstGeom prst="rect">
                  <a:avLst/>
                </a:prstGeom>
                <a:noFill/>
              </p:spPr>
              <p:txBody>
                <a:bodyPr wrap="square" rtlCol="0">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363636"/>
                      </a:solidFill>
                      <a:effectLst/>
                      <a:uLnTx/>
                      <a:uFillTx/>
                      <a:latin typeface="Bahij TheSansArabic Plain" panose="02040503050201020203" pitchFamily="18" charset="-78"/>
                      <a:ea typeface="Roboto Condensed"/>
                      <a:cs typeface="Bahij TheSansArabic Plain" panose="02040503050201020203" pitchFamily="18" charset="-78"/>
                    </a:rPr>
                    <a:t>4</a:t>
                  </a:r>
                  <a:endParaRPr kumimoji="0" lang="en-US" sz="1200" b="0" i="0" u="none" strike="noStrike" kern="0" cap="none" spc="0" normalizeH="0" baseline="0" noProof="0" dirty="0">
                    <a:ln>
                      <a:noFill/>
                    </a:ln>
                    <a:solidFill>
                      <a:sysClr val="windowText" lastClr="000000"/>
                    </a:solidFill>
                    <a:effectLst/>
                    <a:uLnTx/>
                    <a:uFillTx/>
                    <a:latin typeface="Bahij TheSansArabic Plain" panose="02040503050201020203" pitchFamily="18" charset="-78"/>
                    <a:ea typeface="Times New Roman" panose="02020603050405020304" pitchFamily="18" charset="0"/>
                    <a:cs typeface="Bahij TheSansArabic Plain" panose="02040503050201020203" pitchFamily="18" charset="-78"/>
                  </a:endParaRPr>
                </a:p>
              </p:txBody>
            </p:sp>
            <p:sp>
              <p:nvSpPr>
                <p:cNvPr id="22" name="B">
                  <a:extLst>
                    <a:ext uri="{FF2B5EF4-FFF2-40B4-BE49-F238E27FC236}">
                      <a16:creationId xmlns:a16="http://schemas.microsoft.com/office/drawing/2014/main" id="{735F2221-6372-40C2-9FC8-C4C11D0D6109}"/>
                    </a:ext>
                  </a:extLst>
                </p:cNvPr>
                <p:cNvSpPr txBox="1"/>
                <p:nvPr/>
              </p:nvSpPr>
              <p:spPr>
                <a:xfrm>
                  <a:off x="3767831" y="2104321"/>
                  <a:ext cx="367172" cy="1075881"/>
                </a:xfrm>
                <a:prstGeom prst="rect">
                  <a:avLst/>
                </a:prstGeom>
                <a:noFill/>
              </p:spPr>
              <p:txBody>
                <a:bodyPr wrap="square" rtlCol="0">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363636"/>
                      </a:solidFill>
                      <a:effectLst/>
                      <a:uLnTx/>
                      <a:uFillTx/>
                      <a:latin typeface="Bahij TheSansArabic Plain" panose="02040503050201020203" pitchFamily="18" charset="-78"/>
                      <a:ea typeface="Roboto Condensed"/>
                      <a:cs typeface="Bahij TheSansArabic Plain" panose="02040503050201020203" pitchFamily="18" charset="-78"/>
                    </a:rPr>
                    <a:t>3</a:t>
                  </a:r>
                  <a:endParaRPr kumimoji="0" lang="en-US" sz="1200" b="0" i="0" u="none" strike="noStrike" kern="0" cap="none" spc="0" normalizeH="0" baseline="0" noProof="0" dirty="0">
                    <a:ln>
                      <a:noFill/>
                    </a:ln>
                    <a:solidFill>
                      <a:sysClr val="windowText" lastClr="000000"/>
                    </a:solidFill>
                    <a:effectLst/>
                    <a:uLnTx/>
                    <a:uFillTx/>
                    <a:latin typeface="Bahij TheSansArabic Plain" panose="02040503050201020203" pitchFamily="18" charset="-78"/>
                    <a:ea typeface="Times New Roman" panose="02020603050405020304" pitchFamily="18" charset="0"/>
                    <a:cs typeface="Bahij TheSansArabic Plain" panose="02040503050201020203" pitchFamily="18" charset="-78"/>
                  </a:endParaRPr>
                </a:p>
              </p:txBody>
            </p:sp>
            <p:sp>
              <p:nvSpPr>
                <p:cNvPr id="23" name="C">
                  <a:extLst>
                    <a:ext uri="{FF2B5EF4-FFF2-40B4-BE49-F238E27FC236}">
                      <a16:creationId xmlns:a16="http://schemas.microsoft.com/office/drawing/2014/main" id="{2637E567-4CA9-429E-BDEC-269ED7A3DFFB}"/>
                    </a:ext>
                  </a:extLst>
                </p:cNvPr>
                <p:cNvSpPr txBox="1"/>
                <p:nvPr/>
              </p:nvSpPr>
              <p:spPr>
                <a:xfrm>
                  <a:off x="4991480" y="3409810"/>
                  <a:ext cx="367172" cy="853395"/>
                </a:xfrm>
                <a:prstGeom prst="rect">
                  <a:avLst/>
                </a:prstGeom>
                <a:noFill/>
              </p:spPr>
              <p:txBody>
                <a:bodyPr wrap="square" rtlCol="0">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363636"/>
                      </a:solidFill>
                      <a:effectLst/>
                      <a:uLnTx/>
                      <a:uFillTx/>
                      <a:latin typeface="Bahij TheSansArabic Plain" panose="02040503050201020203" pitchFamily="18" charset="-78"/>
                      <a:ea typeface="Roboto Condensed"/>
                      <a:cs typeface="Bahij TheSansArabic Plain" panose="02040503050201020203" pitchFamily="18" charset="-78"/>
                    </a:rPr>
                    <a:t>2</a:t>
                  </a:r>
                  <a:endParaRPr kumimoji="0" lang="en-US" sz="1200" b="0" i="0" u="none" strike="noStrike" kern="0" cap="none" spc="0" normalizeH="0" baseline="0" noProof="0" dirty="0">
                    <a:ln>
                      <a:noFill/>
                    </a:ln>
                    <a:solidFill>
                      <a:sysClr val="windowText" lastClr="000000"/>
                    </a:solidFill>
                    <a:effectLst/>
                    <a:uLnTx/>
                    <a:uFillTx/>
                    <a:latin typeface="Bahij TheSansArabic Plain" panose="02040503050201020203" pitchFamily="18" charset="-78"/>
                    <a:ea typeface="Times New Roman" panose="02020603050405020304" pitchFamily="18" charset="0"/>
                    <a:cs typeface="Bahij TheSansArabic Plain" panose="02040503050201020203" pitchFamily="18" charset="-78"/>
                  </a:endParaRPr>
                </a:p>
              </p:txBody>
            </p:sp>
            <p:sp>
              <p:nvSpPr>
                <p:cNvPr id="24" name="D">
                  <a:extLst>
                    <a:ext uri="{FF2B5EF4-FFF2-40B4-BE49-F238E27FC236}">
                      <a16:creationId xmlns:a16="http://schemas.microsoft.com/office/drawing/2014/main" id="{555F3F7D-5B3E-4AAB-A8F1-DFB55193F6BE}"/>
                    </a:ext>
                  </a:extLst>
                </p:cNvPr>
                <p:cNvSpPr txBox="1"/>
                <p:nvPr/>
              </p:nvSpPr>
              <p:spPr>
                <a:xfrm>
                  <a:off x="3826342" y="4790055"/>
                  <a:ext cx="367172" cy="694690"/>
                </a:xfrm>
                <a:prstGeom prst="rect">
                  <a:avLst/>
                </a:prstGeom>
                <a:noFill/>
              </p:spPr>
              <p:txBody>
                <a:bodyPr wrap="square" rtlCol="0">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63636"/>
                      </a:solidFill>
                      <a:effectLst/>
                      <a:uLnTx/>
                      <a:uFillTx/>
                      <a:latin typeface="Bahij TheSansArabic Plain" panose="02040503050201020203" pitchFamily="18" charset="-78"/>
                      <a:ea typeface="Roboto Condensed"/>
                      <a:cs typeface="Bahij TheSansArabic Plain" panose="02040503050201020203" pitchFamily="18" charset="-78"/>
                    </a:rPr>
                    <a:t>1</a:t>
                  </a:r>
                  <a:endParaRPr kumimoji="0" lang="en-US" sz="1200" b="0" i="0" u="none" strike="noStrike" kern="0" cap="none" spc="0" normalizeH="0" baseline="0" noProof="0" dirty="0">
                    <a:ln>
                      <a:noFill/>
                    </a:ln>
                    <a:solidFill>
                      <a:sysClr val="windowText" lastClr="000000"/>
                    </a:solidFill>
                    <a:effectLst/>
                    <a:uLnTx/>
                    <a:uFillTx/>
                    <a:latin typeface="Bahij TheSansArabic Plain" panose="02040503050201020203" pitchFamily="18" charset="-78"/>
                    <a:ea typeface="Times New Roman" panose="02020603050405020304" pitchFamily="18" charset="0"/>
                    <a:cs typeface="Bahij TheSansArabic Plain" panose="02040503050201020203" pitchFamily="18" charset="-78"/>
                  </a:endParaRPr>
                </a:p>
              </p:txBody>
            </p:sp>
            <p:cxnSp>
              <p:nvCxnSpPr>
                <p:cNvPr id="25" name="Line 27">
                  <a:extLst>
                    <a:ext uri="{FF2B5EF4-FFF2-40B4-BE49-F238E27FC236}">
                      <a16:creationId xmlns:a16="http://schemas.microsoft.com/office/drawing/2014/main" id="{C03F89B7-63D7-44B0-9DF4-BB548184437B}"/>
                    </a:ext>
                  </a:extLst>
                </p:cNvPr>
                <p:cNvCxnSpPr/>
                <p:nvPr/>
              </p:nvCxnSpPr>
              <p:spPr bwMode="auto">
                <a:xfrm flipH="1">
                  <a:off x="2465253" y="2380146"/>
                  <a:ext cx="970993" cy="0"/>
                </a:xfrm>
                <a:prstGeom prst="line">
                  <a:avLst/>
                </a:prstGeom>
                <a:noFill/>
                <a:ln w="19050" cap="flat">
                  <a:solidFill>
                    <a:srgbClr val="363636"/>
                  </a:solidFill>
                  <a:prstDash val="solid"/>
                  <a:miter lim="800000"/>
                  <a:headEnd/>
                  <a:tailEnd/>
                </a:ln>
                <a:extLst>
                  <a:ext uri="{909E8E84-426E-40DD-AFC4-6F175D3DCCD1}">
                    <a14:hiddenFill xmlns:a14="http://schemas.microsoft.com/office/drawing/2010/main">
                      <a:noFill/>
                    </a14:hiddenFill>
                  </a:ext>
                </a:extLst>
              </p:spPr>
            </p:cxnSp>
            <p:cxnSp>
              <p:nvCxnSpPr>
                <p:cNvPr id="26" name="Line 29">
                  <a:extLst>
                    <a:ext uri="{FF2B5EF4-FFF2-40B4-BE49-F238E27FC236}">
                      <a16:creationId xmlns:a16="http://schemas.microsoft.com/office/drawing/2014/main" id="{F02BED18-E8D7-4732-AAB4-419866208D41}"/>
                    </a:ext>
                  </a:extLst>
                </p:cNvPr>
                <p:cNvCxnSpPr/>
                <p:nvPr/>
              </p:nvCxnSpPr>
              <p:spPr bwMode="auto">
                <a:xfrm flipH="1">
                  <a:off x="2465253" y="5071475"/>
                  <a:ext cx="970993" cy="0"/>
                </a:xfrm>
                <a:prstGeom prst="line">
                  <a:avLst/>
                </a:prstGeom>
                <a:noFill/>
                <a:ln w="19050" cap="flat">
                  <a:solidFill>
                    <a:srgbClr val="363636"/>
                  </a:solidFill>
                  <a:prstDash val="solid"/>
                  <a:miter lim="800000"/>
                  <a:headEnd/>
                  <a:tailEnd/>
                </a:ln>
                <a:extLst>
                  <a:ext uri="{909E8E84-426E-40DD-AFC4-6F175D3DCCD1}">
                    <a14:hiddenFill xmlns:a14="http://schemas.microsoft.com/office/drawing/2010/main">
                      <a:noFill/>
                    </a14:hiddenFill>
                  </a:ext>
                </a:extLst>
              </p:spPr>
            </p:cxnSp>
          </p:grpSp>
          <p:cxnSp>
            <p:nvCxnSpPr>
              <p:cNvPr id="12" name="Line 27">
                <a:extLst>
                  <a:ext uri="{FF2B5EF4-FFF2-40B4-BE49-F238E27FC236}">
                    <a16:creationId xmlns:a16="http://schemas.microsoft.com/office/drawing/2014/main" id="{F1110053-5624-4F32-A8C9-C37F2463D1FC}"/>
                  </a:ext>
                </a:extLst>
              </p:cNvPr>
              <p:cNvCxnSpPr/>
              <p:nvPr/>
            </p:nvCxnSpPr>
            <p:spPr bwMode="auto">
              <a:xfrm flipH="1">
                <a:off x="1836605" y="869950"/>
                <a:ext cx="776072" cy="0"/>
              </a:xfrm>
              <a:prstGeom prst="line">
                <a:avLst/>
              </a:prstGeom>
              <a:noFill/>
              <a:ln w="19050" cap="flat">
                <a:solidFill>
                  <a:srgbClr val="363636"/>
                </a:solidFill>
                <a:prstDash val="solid"/>
                <a:miter lim="800000"/>
                <a:headEnd/>
                <a:tailEnd/>
              </a:ln>
              <a:extLst>
                <a:ext uri="{909E8E84-426E-40DD-AFC4-6F175D3DCCD1}">
                  <a14:hiddenFill xmlns:a14="http://schemas.microsoft.com/office/drawing/2010/main">
                    <a:noFill/>
                  </a14:hiddenFill>
                </a:ext>
              </a:extLst>
            </p:spPr>
          </p:cxnSp>
          <p:cxnSp>
            <p:nvCxnSpPr>
              <p:cNvPr id="13" name="Line 29">
                <a:extLst>
                  <a:ext uri="{FF2B5EF4-FFF2-40B4-BE49-F238E27FC236}">
                    <a16:creationId xmlns:a16="http://schemas.microsoft.com/office/drawing/2014/main" id="{75D2D023-EFE2-4F90-A0D0-79187B5A70C2}"/>
                  </a:ext>
                </a:extLst>
              </p:cNvPr>
              <p:cNvCxnSpPr/>
              <p:nvPr/>
            </p:nvCxnSpPr>
            <p:spPr bwMode="auto">
              <a:xfrm flipH="1">
                <a:off x="1836605" y="2984500"/>
                <a:ext cx="776072" cy="0"/>
              </a:xfrm>
              <a:prstGeom prst="line">
                <a:avLst/>
              </a:prstGeom>
              <a:noFill/>
              <a:ln w="19050" cap="flat">
                <a:solidFill>
                  <a:srgbClr val="363636"/>
                </a:solidFill>
                <a:prstDash val="solid"/>
                <a:miter lim="800000"/>
                <a:headEnd/>
                <a:tailEnd/>
              </a:ln>
              <a:extLst>
                <a:ext uri="{909E8E84-426E-40DD-AFC4-6F175D3DCCD1}">
                  <a14:hiddenFill xmlns:a14="http://schemas.microsoft.com/office/drawing/2010/main">
                    <a:noFill/>
                  </a14:hiddenFill>
                </a:ext>
              </a:extLst>
            </p:spPr>
          </p:cxnSp>
        </p:grpSp>
        <p:sp>
          <p:nvSpPr>
            <p:cNvPr id="7" name="Text Box 65">
              <a:extLst>
                <a:ext uri="{FF2B5EF4-FFF2-40B4-BE49-F238E27FC236}">
                  <a16:creationId xmlns:a16="http://schemas.microsoft.com/office/drawing/2014/main" id="{48315AF9-B67E-41FF-A8E6-E08D6C69FFFB}"/>
                </a:ext>
              </a:extLst>
            </p:cNvPr>
            <p:cNvSpPr txBox="1"/>
            <p:nvPr/>
          </p:nvSpPr>
          <p:spPr>
            <a:xfrm>
              <a:off x="5357138" y="3474767"/>
              <a:ext cx="3040374" cy="335933"/>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rtl="1">
                <a:defRPr/>
              </a:pPr>
              <a:r>
                <a:rPr lang="ar-SA" sz="1800" dirty="0">
                  <a:effectLst/>
                  <a:ea typeface="Times New Roman" panose="02020603050405020304" pitchFamily="18" charset="0"/>
                  <a:cs typeface="Arial" panose="020B0604020202020204" pitchFamily="34" charset="0"/>
                </a:rPr>
                <a:t>تكلفة الوحدة (</a:t>
              </a:r>
              <a:r>
                <a:rPr lang="en-US" sz="1800" dirty="0">
                  <a:effectLst/>
                  <a:latin typeface="Arial" panose="020B0604020202020204" pitchFamily="34" charset="0"/>
                  <a:ea typeface="Times New Roman" panose="02020603050405020304" pitchFamily="18" charset="0"/>
                </a:rPr>
                <a:t>((Unit Cost)</a:t>
              </a:r>
              <a:endParaRPr kumimoji="0" lang="en-US" i="0" u="none" strike="noStrike" kern="0" cap="none" spc="0" normalizeH="0" baseline="0" noProof="0" dirty="0">
                <a:ln>
                  <a:noFill/>
                </a:ln>
                <a:solidFill>
                  <a:sysClr val="windowText" lastClr="000000"/>
                </a:solidFill>
                <a:effectLst/>
                <a:uLnTx/>
                <a:uFillTx/>
                <a:latin typeface="Bahij TheSansArabic Plain" panose="02040503050201020203" pitchFamily="18" charset="-78"/>
                <a:ea typeface="Times New Roman" panose="02020603050405020304" pitchFamily="18" charset="0"/>
                <a:cs typeface="Bahij TheSansArabic Plain" panose="02040503050201020203" pitchFamily="18" charset="-78"/>
              </a:endParaRPr>
            </a:p>
          </p:txBody>
        </p:sp>
        <p:sp>
          <p:nvSpPr>
            <p:cNvPr id="8" name="Text Box 65">
              <a:extLst>
                <a:ext uri="{FF2B5EF4-FFF2-40B4-BE49-F238E27FC236}">
                  <a16:creationId xmlns:a16="http://schemas.microsoft.com/office/drawing/2014/main" id="{FF76F1D0-0162-4946-8000-BB78578BF9E8}"/>
                </a:ext>
              </a:extLst>
            </p:cNvPr>
            <p:cNvSpPr txBox="1"/>
            <p:nvPr/>
          </p:nvSpPr>
          <p:spPr>
            <a:xfrm>
              <a:off x="-2791691" y="2469931"/>
              <a:ext cx="3893553" cy="571500"/>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rtl="1">
                <a:defRPr/>
              </a:pPr>
              <a:r>
                <a:rPr lang="ar-SA" sz="1800" dirty="0">
                  <a:effectLst/>
                  <a:ea typeface="Times New Roman" panose="02020603050405020304" pitchFamily="18" charset="0"/>
                  <a:cs typeface="Arial" panose="020B0604020202020204" pitchFamily="34" charset="0"/>
                </a:rPr>
                <a:t> دقة التنبؤ (</a:t>
              </a:r>
              <a:r>
                <a:rPr lang="en-US" sz="1800" dirty="0">
                  <a:effectLst/>
                  <a:latin typeface="Arial" panose="020B0604020202020204" pitchFamily="34" charset="0"/>
                  <a:ea typeface="Times New Roman" panose="02020603050405020304" pitchFamily="18" charset="0"/>
                </a:rPr>
                <a:t>Forecast Accuracy)</a:t>
              </a:r>
              <a:r>
                <a:rPr lang="ar-EG" sz="1800" dirty="0">
                  <a:effectLst/>
                  <a:ea typeface="Times New Roman" panose="02020603050405020304" pitchFamily="18" charset="0"/>
                  <a:cs typeface="Arial" panose="020B0604020202020204" pitchFamily="34" charset="0"/>
                </a:rPr>
                <a:t>))</a:t>
              </a:r>
              <a:endParaRPr kumimoji="0" lang="en-US" i="0" u="none" strike="noStrike" kern="0" cap="none" spc="0" normalizeH="0" baseline="0" noProof="0" dirty="0">
                <a:ln>
                  <a:noFill/>
                </a:ln>
                <a:solidFill>
                  <a:sysClr val="windowText" lastClr="000000"/>
                </a:solidFill>
                <a:effectLst/>
                <a:uLnTx/>
                <a:uFillTx/>
                <a:latin typeface="Bahij TheSansArabic Plain" panose="02040503050201020203" pitchFamily="18" charset="-78"/>
                <a:ea typeface="Calibri" panose="020F0502020204030204" pitchFamily="34" charset="0"/>
                <a:cs typeface="Bahij TheSansArabic Plain" panose="02040503050201020203" pitchFamily="18" charset="-78"/>
              </a:endParaRPr>
            </a:p>
          </p:txBody>
        </p:sp>
        <p:sp>
          <p:nvSpPr>
            <p:cNvPr id="9" name="Text Box 65">
              <a:extLst>
                <a:ext uri="{FF2B5EF4-FFF2-40B4-BE49-F238E27FC236}">
                  <a16:creationId xmlns:a16="http://schemas.microsoft.com/office/drawing/2014/main" id="{EFF33EEB-2607-4EC4-B1D4-20BD18732AC5}"/>
                </a:ext>
              </a:extLst>
            </p:cNvPr>
            <p:cNvSpPr txBox="1"/>
            <p:nvPr/>
          </p:nvSpPr>
          <p:spPr>
            <a:xfrm>
              <a:off x="4740193" y="1487259"/>
              <a:ext cx="3984208" cy="368907"/>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rtl="1"/>
              <a:r>
                <a:rPr lang="ar-SA" sz="1800" dirty="0">
                  <a:effectLst/>
                  <a:ea typeface="Times New Roman" panose="02020603050405020304" pitchFamily="18" charset="0"/>
                  <a:cs typeface="Arial" panose="020B0604020202020204" pitchFamily="34" charset="0"/>
                </a:rPr>
                <a:t>سرعة الدورة (</a:t>
              </a:r>
              <a:r>
                <a:rPr lang="en-US" sz="1800" dirty="0">
                  <a:effectLst/>
                  <a:latin typeface="Arial" panose="020B0604020202020204" pitchFamily="34" charset="0"/>
                  <a:ea typeface="Times New Roman" panose="02020603050405020304" pitchFamily="18" charset="0"/>
                </a:rPr>
                <a:t>Cycle Time)</a:t>
              </a:r>
              <a:r>
                <a:rPr lang="ar-SA" sz="1800" dirty="0">
                  <a:effectLst/>
                  <a:ea typeface="Times New Roman" panose="02020603050405020304" pitchFamily="18" charset="0"/>
                  <a:cs typeface="Arial" panose="020B0604020202020204" pitchFamily="34" charset="0"/>
                </a:rPr>
                <a:t>))</a:t>
              </a:r>
              <a:endParaRPr lang="en-US" dirty="0">
                <a:latin typeface="Bahij TheSansArabic Plain" panose="02040503050201020203" pitchFamily="18" charset="-78"/>
                <a:cs typeface="Bahij TheSansArabic Plain" panose="02040503050201020203" pitchFamily="18" charset="-78"/>
              </a:endParaRPr>
            </a:p>
          </p:txBody>
        </p:sp>
        <p:sp>
          <p:nvSpPr>
            <p:cNvPr id="10" name="Text Box 65">
              <a:extLst>
                <a:ext uri="{FF2B5EF4-FFF2-40B4-BE49-F238E27FC236}">
                  <a16:creationId xmlns:a16="http://schemas.microsoft.com/office/drawing/2014/main" id="{DB8A6D13-4879-4F47-A42E-528C2ED62AFA}"/>
                </a:ext>
              </a:extLst>
            </p:cNvPr>
            <p:cNvSpPr txBox="1"/>
            <p:nvPr/>
          </p:nvSpPr>
          <p:spPr>
            <a:xfrm>
              <a:off x="-2952968" y="554007"/>
              <a:ext cx="3962674" cy="478596"/>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r" rtl="1">
                <a:lnSpc>
                  <a:spcPct val="115000"/>
                </a:lnSpc>
                <a:spcBef>
                  <a:spcPts val="800"/>
                </a:spcBef>
                <a:spcAft>
                  <a:spcPts val="400"/>
                </a:spcAft>
              </a:pPr>
              <a:r>
                <a:rPr lang="ar-SA" sz="1800" dirty="0">
                  <a:effectLst/>
                  <a:latin typeface="Cambria" panose="02040503050406030204" pitchFamily="18" charset="0"/>
                  <a:ea typeface="Times New Roman" panose="02020603050405020304" pitchFamily="18" charset="0"/>
                  <a:cs typeface="Arial" panose="020B0604020202020204" pitchFamily="34" charset="0"/>
                </a:rPr>
                <a:t>مستوى المخزون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Inventory Level)</a:t>
              </a:r>
              <a:r>
                <a:rPr lang="ar-SA" sz="1800" dirty="0">
                  <a:effectLst/>
                  <a:latin typeface="Cambria" panose="02040503050406030204" pitchFamily="18" charset="0"/>
                  <a:ea typeface="Times New Roman" panose="02020603050405020304" pitchFamily="18" charset="0"/>
                  <a:cs typeface="Arial" panose="020B0604020202020204" pitchFamily="34" charset="0"/>
                </a:rPr>
                <a:t>))</a:t>
              </a:r>
              <a:endParaRPr lang="en-US" sz="1800" dirty="0">
                <a:effectLst/>
                <a:latin typeface="Cambria" panose="02040503050406030204" pitchFamily="18" charset="0"/>
                <a:ea typeface="Times New Roman" panose="02020603050405020304" pitchFamily="18" charset="0"/>
                <a:cs typeface="Times New Roman" panose="02020603050405020304" pitchFamily="18" charset="0"/>
              </a:endParaRPr>
            </a:p>
          </p:txBody>
        </p:sp>
      </p:grpSp>
      <p:sp>
        <p:nvSpPr>
          <p:cNvPr id="3" name="مربع نص 2">
            <a:extLst>
              <a:ext uri="{FF2B5EF4-FFF2-40B4-BE49-F238E27FC236}">
                <a16:creationId xmlns:a16="http://schemas.microsoft.com/office/drawing/2014/main" id="{6AC7F16D-2C9D-59CF-E7AB-598784B14293}"/>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6"/>
              </a:rPr>
              <a:t>www.dawliatraining.com</a:t>
            </a:r>
            <a:r>
              <a:rPr lang="en-US" sz="1200" spc="190" dirty="0"/>
              <a:t> </a:t>
            </a:r>
          </a:p>
        </p:txBody>
      </p:sp>
    </p:spTree>
    <p:extLst>
      <p:ext uri="{BB962C8B-B14F-4D97-AF65-F5344CB8AC3E}">
        <p14:creationId xmlns:p14="http://schemas.microsoft.com/office/powerpoint/2010/main" val="3837838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id="{8C1A3922-1041-40C0-8A77-AC7DF0D43D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مربع نص 3">
            <a:extLst>
              <a:ext uri="{FF2B5EF4-FFF2-40B4-BE49-F238E27FC236}">
                <a16:creationId xmlns:a16="http://schemas.microsoft.com/office/drawing/2014/main" id="{E1BAA03D-3E9B-4900-9ACE-ADE32C3E99FB}"/>
              </a:ext>
            </a:extLst>
          </p:cNvPr>
          <p:cNvSpPr txBox="1"/>
          <p:nvPr/>
        </p:nvSpPr>
        <p:spPr>
          <a:xfrm>
            <a:off x="3018367" y="308586"/>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طرق جمع البيانات وتحليلها لقياس الأداء.</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18">
            <a:extLst>
              <a:ext uri="{FF2B5EF4-FFF2-40B4-BE49-F238E27FC236}">
                <a16:creationId xmlns:a16="http://schemas.microsoft.com/office/drawing/2014/main" id="{7861DC56-C2E5-4C95-A0C3-C1C0F1471CF7}"/>
              </a:ext>
            </a:extLst>
          </p:cNvPr>
          <p:cNvGrpSpPr/>
          <p:nvPr/>
        </p:nvGrpSpPr>
        <p:grpSpPr>
          <a:xfrm>
            <a:off x="3399990" y="1949881"/>
            <a:ext cx="5508928" cy="3980438"/>
            <a:chOff x="3515431" y="1943606"/>
            <a:chExt cx="5508928" cy="3980438"/>
          </a:xfrm>
        </p:grpSpPr>
        <p:sp>
          <p:nvSpPr>
            <p:cNvPr id="6" name="TextBox 15">
              <a:extLst>
                <a:ext uri="{FF2B5EF4-FFF2-40B4-BE49-F238E27FC236}">
                  <a16:creationId xmlns:a16="http://schemas.microsoft.com/office/drawing/2014/main" id="{C233FE1B-449B-4630-BC1C-D5A310C73162}"/>
                </a:ext>
              </a:extLst>
            </p:cNvPr>
            <p:cNvSpPr txBox="1"/>
            <p:nvPr/>
          </p:nvSpPr>
          <p:spPr>
            <a:xfrm>
              <a:off x="3914115" y="4587195"/>
              <a:ext cx="3085357" cy="646331"/>
            </a:xfrm>
            <a:prstGeom prst="rect">
              <a:avLst/>
            </a:prstGeom>
            <a:noFill/>
          </p:spPr>
          <p:txBody>
            <a:bodyPr wrap="square" rtlCol="0">
              <a:spAutoFit/>
            </a:bodyPr>
            <a:lstStyle/>
            <a:p>
              <a:pPr algn="ctr"/>
              <a:r>
                <a:rPr lang="en-US" sz="3600" dirty="0">
                  <a:latin typeface="JF Flat" panose="02000500000000000000" pitchFamily="2" charset="-78"/>
                  <a:cs typeface="JF Flat" panose="02000500000000000000" pitchFamily="2" charset="-78"/>
                </a:rPr>
                <a:t>04</a:t>
              </a:r>
              <a:endParaRPr lang="ko-KR" altLang="en-US" sz="3600" dirty="0">
                <a:latin typeface="JF Flat" panose="02000500000000000000" pitchFamily="2" charset="-78"/>
                <a:cs typeface="JF Flat" panose="02000500000000000000" pitchFamily="2" charset="-78"/>
              </a:endParaRPr>
            </a:p>
          </p:txBody>
        </p:sp>
        <p:grpSp>
          <p:nvGrpSpPr>
            <p:cNvPr id="7" name="Group 61">
              <a:extLst>
                <a:ext uri="{FF2B5EF4-FFF2-40B4-BE49-F238E27FC236}">
                  <a16:creationId xmlns:a16="http://schemas.microsoft.com/office/drawing/2014/main" id="{EC52A8F9-CA89-46EF-87EC-03F073B1BCA8}"/>
                </a:ext>
              </a:extLst>
            </p:cNvPr>
            <p:cNvGrpSpPr/>
            <p:nvPr/>
          </p:nvGrpSpPr>
          <p:grpSpPr>
            <a:xfrm>
              <a:off x="4055059" y="1943606"/>
              <a:ext cx="4969300" cy="3980438"/>
              <a:chOff x="4843589" y="1516326"/>
              <a:chExt cx="7442255" cy="5961289"/>
            </a:xfrm>
          </p:grpSpPr>
          <p:sp>
            <p:nvSpPr>
              <p:cNvPr id="12" name="Freeform: Shape 55">
                <a:extLst>
                  <a:ext uri="{FF2B5EF4-FFF2-40B4-BE49-F238E27FC236}">
                    <a16:creationId xmlns:a16="http://schemas.microsoft.com/office/drawing/2014/main" id="{5379E92C-3139-45EA-97E8-1B1397D3B2D9}"/>
                  </a:ext>
                </a:extLst>
              </p:cNvPr>
              <p:cNvSpPr/>
              <p:nvPr/>
            </p:nvSpPr>
            <p:spPr>
              <a:xfrm>
                <a:off x="6816354" y="1516326"/>
                <a:ext cx="2124075" cy="3019425"/>
              </a:xfrm>
              <a:custGeom>
                <a:avLst/>
                <a:gdLst>
                  <a:gd name="connsiteX0" fmla="*/ 2122884 w 2124075"/>
                  <a:gd name="connsiteY0" fmla="*/ 1533169 h 3019425"/>
                  <a:gd name="connsiteX1" fmla="*/ 1438989 w 2124075"/>
                  <a:gd name="connsiteY1" fmla="*/ 534949 h 3019425"/>
                  <a:gd name="connsiteX2" fmla="*/ 1095137 w 2124075"/>
                  <a:gd name="connsiteY2" fmla="*/ 32981 h 3019425"/>
                  <a:gd name="connsiteX3" fmla="*/ 1034177 w 2124075"/>
                  <a:gd name="connsiteY3" fmla="*/ 32029 h 3019425"/>
                  <a:gd name="connsiteX4" fmla="*/ 12144 w 2124075"/>
                  <a:gd name="connsiteY4" fmla="*/ 1522691 h 3019425"/>
                  <a:gd name="connsiteX5" fmla="*/ 12144 w 2124075"/>
                  <a:gd name="connsiteY5" fmla="*/ 1586509 h 3019425"/>
                  <a:gd name="connsiteX6" fmla="*/ 1032272 w 2124075"/>
                  <a:gd name="connsiteY6" fmla="*/ 2989541 h 3019425"/>
                  <a:gd name="connsiteX7" fmla="*/ 1100852 w 2124075"/>
                  <a:gd name="connsiteY7" fmla="*/ 2985731 h 3019425"/>
                  <a:gd name="connsiteX8" fmla="*/ 2105740 w 2124075"/>
                  <a:gd name="connsiteY8" fmla="*/ 1600796 h 3019425"/>
                  <a:gd name="connsiteX9" fmla="*/ 2122884 w 2124075"/>
                  <a:gd name="connsiteY9" fmla="*/ 1533169 h 3019425"/>
                  <a:gd name="connsiteX10" fmla="*/ 1708547 w 2124075"/>
                  <a:gd name="connsiteY10" fmla="*/ 1591271 h 3019425"/>
                  <a:gd name="connsiteX11" fmla="*/ 1103709 w 2124075"/>
                  <a:gd name="connsiteY11" fmla="*/ 2422804 h 3019425"/>
                  <a:gd name="connsiteX12" fmla="*/ 1028462 w 2124075"/>
                  <a:gd name="connsiteY12" fmla="*/ 2423756 h 3019425"/>
                  <a:gd name="connsiteX13" fmla="*/ 416004 w 2124075"/>
                  <a:gd name="connsiteY13" fmla="*/ 1581746 h 3019425"/>
                  <a:gd name="connsiteX14" fmla="*/ 413147 w 2124075"/>
                  <a:gd name="connsiteY14" fmla="*/ 1459826 h 3019425"/>
                  <a:gd name="connsiteX15" fmla="*/ 1033224 w 2124075"/>
                  <a:gd name="connsiteY15" fmla="*/ 554951 h 3019425"/>
                  <a:gd name="connsiteX16" fmla="*/ 1095137 w 2124075"/>
                  <a:gd name="connsiteY16" fmla="*/ 553046 h 3019425"/>
                  <a:gd name="connsiteX17" fmla="*/ 1711404 w 2124075"/>
                  <a:gd name="connsiteY17" fmla="*/ 1452206 h 3019425"/>
                  <a:gd name="connsiteX18" fmla="*/ 1708547 w 2124075"/>
                  <a:gd name="connsiteY18" fmla="*/ 1591271 h 301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4075" h="3019425">
                    <a:moveTo>
                      <a:pt x="2122884" y="1533169"/>
                    </a:moveTo>
                    <a:cubicBezTo>
                      <a:pt x="2055257" y="1434109"/>
                      <a:pt x="1438989" y="534949"/>
                      <a:pt x="1438989" y="534949"/>
                    </a:cubicBezTo>
                    <a:cubicBezTo>
                      <a:pt x="1438989" y="534949"/>
                      <a:pt x="1210389" y="200621"/>
                      <a:pt x="1095137" y="32981"/>
                    </a:cubicBezTo>
                    <a:cubicBezTo>
                      <a:pt x="1065609" y="-10834"/>
                      <a:pt x="1063704" y="-10834"/>
                      <a:pt x="1034177" y="32029"/>
                    </a:cubicBezTo>
                    <a:cubicBezTo>
                      <a:pt x="838914" y="317779"/>
                      <a:pt x="157877" y="1311236"/>
                      <a:pt x="12144" y="1522691"/>
                    </a:cubicBezTo>
                    <a:cubicBezTo>
                      <a:pt x="-4048" y="1545551"/>
                      <a:pt x="-4048" y="1563649"/>
                      <a:pt x="12144" y="1586509"/>
                    </a:cubicBezTo>
                    <a:cubicBezTo>
                      <a:pt x="116919" y="1728431"/>
                      <a:pt x="800814" y="2672359"/>
                      <a:pt x="1032272" y="2989541"/>
                    </a:cubicBezTo>
                    <a:cubicBezTo>
                      <a:pt x="1064657" y="3033356"/>
                      <a:pt x="1067514" y="3033356"/>
                      <a:pt x="1100852" y="2985731"/>
                    </a:cubicBezTo>
                    <a:cubicBezTo>
                      <a:pt x="1293257" y="2718079"/>
                      <a:pt x="2000012" y="1747481"/>
                      <a:pt x="2105740" y="1600796"/>
                    </a:cubicBezTo>
                    <a:cubicBezTo>
                      <a:pt x="2120027" y="1581746"/>
                      <a:pt x="2141934" y="1561744"/>
                      <a:pt x="2122884" y="1533169"/>
                    </a:cubicBezTo>
                    <a:close/>
                    <a:moveTo>
                      <a:pt x="1708547" y="1591271"/>
                    </a:moveTo>
                    <a:cubicBezTo>
                      <a:pt x="1599962" y="1739861"/>
                      <a:pt x="1173242" y="2326601"/>
                      <a:pt x="1103709" y="2422804"/>
                    </a:cubicBezTo>
                    <a:cubicBezTo>
                      <a:pt x="1069419" y="2469477"/>
                      <a:pt x="1061799" y="2469477"/>
                      <a:pt x="1028462" y="2423756"/>
                    </a:cubicBezTo>
                    <a:cubicBezTo>
                      <a:pt x="1005602" y="2393276"/>
                      <a:pt x="487442" y="1680806"/>
                      <a:pt x="416004" y="1581746"/>
                    </a:cubicBezTo>
                    <a:cubicBezTo>
                      <a:pt x="375047" y="1524596"/>
                      <a:pt x="373142" y="1517929"/>
                      <a:pt x="413147" y="1459826"/>
                    </a:cubicBezTo>
                    <a:cubicBezTo>
                      <a:pt x="524589" y="1299806"/>
                      <a:pt x="963692" y="658774"/>
                      <a:pt x="1033224" y="554951"/>
                    </a:cubicBezTo>
                    <a:cubicBezTo>
                      <a:pt x="1058942" y="515899"/>
                      <a:pt x="1067514" y="516851"/>
                      <a:pt x="1095137" y="553046"/>
                    </a:cubicBezTo>
                    <a:cubicBezTo>
                      <a:pt x="1117997" y="583526"/>
                      <a:pt x="1686639" y="1414106"/>
                      <a:pt x="1711404" y="1452206"/>
                    </a:cubicBezTo>
                    <a:cubicBezTo>
                      <a:pt x="1755219" y="1519834"/>
                      <a:pt x="1755219" y="1527454"/>
                      <a:pt x="1708547" y="1591271"/>
                    </a:cubicBezTo>
                    <a:close/>
                  </a:path>
                </a:pathLst>
              </a:custGeom>
              <a:solidFill>
                <a:srgbClr val="A97C39"/>
              </a:solidFill>
              <a:ln w="9525" cap="flat">
                <a:noFill/>
                <a:prstDash val="solid"/>
                <a:miter/>
              </a:ln>
            </p:spPr>
            <p:txBody>
              <a:bodyPr rtlCol="0" anchor="ctr"/>
              <a:lstStyle/>
              <a:p>
                <a:endParaRPr lang="en-US"/>
              </a:p>
            </p:txBody>
          </p:sp>
          <p:sp>
            <p:nvSpPr>
              <p:cNvPr id="13" name="Freeform: Shape 56">
                <a:extLst>
                  <a:ext uri="{FF2B5EF4-FFF2-40B4-BE49-F238E27FC236}">
                    <a16:creationId xmlns:a16="http://schemas.microsoft.com/office/drawing/2014/main" id="{67046F42-4A52-4D66-84C2-99F6BE4D9BE7}"/>
                  </a:ext>
                </a:extLst>
              </p:cNvPr>
              <p:cNvSpPr/>
              <p:nvPr/>
            </p:nvSpPr>
            <p:spPr>
              <a:xfrm>
                <a:off x="7980544" y="3136101"/>
                <a:ext cx="4305300" cy="2038350"/>
              </a:xfrm>
              <a:custGeom>
                <a:avLst/>
                <a:gdLst>
                  <a:gd name="connsiteX0" fmla="*/ 4307685 w 4305300"/>
                  <a:gd name="connsiteY0" fmla="*/ 62936 h 2038350"/>
                  <a:gd name="connsiteX1" fmla="*/ 1095855 w 4305300"/>
                  <a:gd name="connsiteY1" fmla="*/ 71 h 2038350"/>
                  <a:gd name="connsiteX2" fmla="*/ 1040610 w 4305300"/>
                  <a:gd name="connsiteY2" fmla="*/ 27694 h 2038350"/>
                  <a:gd name="connsiteX3" fmla="*/ 598650 w 4305300"/>
                  <a:gd name="connsiteY3" fmla="*/ 638246 h 2038350"/>
                  <a:gd name="connsiteX4" fmla="*/ 12862 w 4305300"/>
                  <a:gd name="connsiteY4" fmla="*/ 1442156 h 2038350"/>
                  <a:gd name="connsiteX5" fmla="*/ 30960 w 4305300"/>
                  <a:gd name="connsiteY5" fmla="*/ 1492639 h 2038350"/>
                  <a:gd name="connsiteX6" fmla="*/ 1707360 w 4305300"/>
                  <a:gd name="connsiteY6" fmla="*/ 2036516 h 2038350"/>
                  <a:gd name="connsiteX7" fmla="*/ 1751175 w 4305300"/>
                  <a:gd name="connsiteY7" fmla="*/ 2025086 h 2038350"/>
                  <a:gd name="connsiteX8" fmla="*/ 4300065 w 4305300"/>
                  <a:gd name="connsiteY8" fmla="*/ 92464 h 2038350"/>
                  <a:gd name="connsiteX9" fmla="*/ 4307685 w 4305300"/>
                  <a:gd name="connsiteY9" fmla="*/ 62936 h 2038350"/>
                  <a:gd name="connsiteX10" fmla="*/ 3363757 w 4305300"/>
                  <a:gd name="connsiteY10" fmla="*/ 402979 h 2038350"/>
                  <a:gd name="connsiteX11" fmla="*/ 1772130 w 4305300"/>
                  <a:gd name="connsiteY11" fmla="*/ 1612654 h 2038350"/>
                  <a:gd name="connsiteX12" fmla="*/ 1563532 w 4305300"/>
                  <a:gd name="connsiteY12" fmla="*/ 1646944 h 2038350"/>
                  <a:gd name="connsiteX13" fmla="*/ 591030 w 4305300"/>
                  <a:gd name="connsiteY13" fmla="*/ 1327856 h 2038350"/>
                  <a:gd name="connsiteX14" fmla="*/ 562455 w 4305300"/>
                  <a:gd name="connsiteY14" fmla="*/ 1244989 h 2038350"/>
                  <a:gd name="connsiteX15" fmla="*/ 1197772 w 4305300"/>
                  <a:gd name="connsiteY15" fmla="*/ 369641 h 2038350"/>
                  <a:gd name="connsiteX16" fmla="*/ 1274925 w 4305300"/>
                  <a:gd name="connsiteY16" fmla="*/ 321064 h 2038350"/>
                  <a:gd name="connsiteX17" fmla="*/ 2900842 w 4305300"/>
                  <a:gd name="connsiteY17" fmla="*/ 353449 h 2038350"/>
                  <a:gd name="connsiteX18" fmla="*/ 3341850 w 4305300"/>
                  <a:gd name="connsiteY18" fmla="*/ 356306 h 2038350"/>
                  <a:gd name="connsiteX19" fmla="*/ 3363757 w 4305300"/>
                  <a:gd name="connsiteY19" fmla="*/ 402979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05300" h="2038350">
                    <a:moveTo>
                      <a:pt x="4307685" y="62936"/>
                    </a:moveTo>
                    <a:cubicBezTo>
                      <a:pt x="4041937" y="58174"/>
                      <a:pt x="1146337" y="1976"/>
                      <a:pt x="1095855" y="71"/>
                    </a:cubicBezTo>
                    <a:cubicBezTo>
                      <a:pt x="1071090" y="-881"/>
                      <a:pt x="1054897" y="7691"/>
                      <a:pt x="1040610" y="27694"/>
                    </a:cubicBezTo>
                    <a:cubicBezTo>
                      <a:pt x="893925" y="231529"/>
                      <a:pt x="746287" y="435364"/>
                      <a:pt x="598650" y="638246"/>
                    </a:cubicBezTo>
                    <a:cubicBezTo>
                      <a:pt x="598650" y="638246"/>
                      <a:pt x="209077" y="1174504"/>
                      <a:pt x="12862" y="1442156"/>
                    </a:cubicBezTo>
                    <a:cubicBezTo>
                      <a:pt x="-9998" y="1472636"/>
                      <a:pt x="-1425" y="1482161"/>
                      <a:pt x="30960" y="1492639"/>
                    </a:cubicBezTo>
                    <a:cubicBezTo>
                      <a:pt x="290992" y="1575506"/>
                      <a:pt x="1509240" y="1970794"/>
                      <a:pt x="1707360" y="2036516"/>
                    </a:cubicBezTo>
                    <a:cubicBezTo>
                      <a:pt x="1724505" y="2042231"/>
                      <a:pt x="1737840" y="2035564"/>
                      <a:pt x="1751175" y="2025086"/>
                    </a:cubicBezTo>
                    <a:cubicBezTo>
                      <a:pt x="1907385" y="1906024"/>
                      <a:pt x="3948592" y="359164"/>
                      <a:pt x="4300065" y="92464"/>
                    </a:cubicBezTo>
                    <a:cubicBezTo>
                      <a:pt x="4305780" y="86749"/>
                      <a:pt x="4316258" y="82939"/>
                      <a:pt x="4307685" y="62936"/>
                    </a:cubicBezTo>
                    <a:close/>
                    <a:moveTo>
                      <a:pt x="3363757" y="402979"/>
                    </a:moveTo>
                    <a:cubicBezTo>
                      <a:pt x="3288510" y="459176"/>
                      <a:pt x="1855950" y="1538359"/>
                      <a:pt x="1772130" y="1612654"/>
                    </a:cubicBezTo>
                    <a:cubicBezTo>
                      <a:pt x="1706407" y="1670756"/>
                      <a:pt x="1643542" y="1676471"/>
                      <a:pt x="1563532" y="1646944"/>
                    </a:cubicBezTo>
                    <a:cubicBezTo>
                      <a:pt x="1427325" y="1595509"/>
                      <a:pt x="739620" y="1379291"/>
                      <a:pt x="591030" y="1327856"/>
                    </a:cubicBezTo>
                    <a:cubicBezTo>
                      <a:pt x="530070" y="1306901"/>
                      <a:pt x="527212" y="1295471"/>
                      <a:pt x="562455" y="1244989"/>
                    </a:cubicBezTo>
                    <a:cubicBezTo>
                      <a:pt x="613890" y="1172599"/>
                      <a:pt x="1069185" y="545854"/>
                      <a:pt x="1197772" y="369641"/>
                    </a:cubicBezTo>
                    <a:cubicBezTo>
                      <a:pt x="1216822" y="342971"/>
                      <a:pt x="1239682" y="321064"/>
                      <a:pt x="1274925" y="321064"/>
                    </a:cubicBezTo>
                    <a:cubicBezTo>
                      <a:pt x="1369222" y="322016"/>
                      <a:pt x="2779875" y="342971"/>
                      <a:pt x="2900842" y="353449"/>
                    </a:cubicBezTo>
                    <a:cubicBezTo>
                      <a:pt x="2990377" y="351544"/>
                      <a:pt x="3291367" y="355354"/>
                      <a:pt x="3341850" y="356306"/>
                    </a:cubicBezTo>
                    <a:cubicBezTo>
                      <a:pt x="3386617" y="357259"/>
                      <a:pt x="3384712" y="387739"/>
                      <a:pt x="3363757" y="402979"/>
                    </a:cubicBezTo>
                    <a:close/>
                  </a:path>
                </a:pathLst>
              </a:custGeom>
              <a:solidFill>
                <a:srgbClr val="0F7185"/>
              </a:solidFill>
              <a:ln w="9525" cap="flat">
                <a:noFill/>
                <a:prstDash val="solid"/>
                <a:miter/>
              </a:ln>
            </p:spPr>
            <p:txBody>
              <a:bodyPr rtlCol="0" anchor="ctr"/>
              <a:lstStyle/>
              <a:p>
                <a:endParaRPr lang="en-US"/>
              </a:p>
            </p:txBody>
          </p:sp>
          <p:sp>
            <p:nvSpPr>
              <p:cNvPr id="14" name="Freeform: Shape 57">
                <a:extLst>
                  <a:ext uri="{FF2B5EF4-FFF2-40B4-BE49-F238E27FC236}">
                    <a16:creationId xmlns:a16="http://schemas.microsoft.com/office/drawing/2014/main" id="{89EAC328-6ADF-4C04-BFA0-ABF6941DBAFD}"/>
                  </a:ext>
                </a:extLst>
              </p:cNvPr>
              <p:cNvSpPr/>
              <p:nvPr/>
            </p:nvSpPr>
            <p:spPr>
              <a:xfrm rot="17218986">
                <a:off x="5291264" y="2658172"/>
                <a:ext cx="2124075" cy="3019425"/>
              </a:xfrm>
              <a:custGeom>
                <a:avLst/>
                <a:gdLst>
                  <a:gd name="connsiteX0" fmla="*/ 2122884 w 2124075"/>
                  <a:gd name="connsiteY0" fmla="*/ 1533169 h 3019425"/>
                  <a:gd name="connsiteX1" fmla="*/ 1438989 w 2124075"/>
                  <a:gd name="connsiteY1" fmla="*/ 534949 h 3019425"/>
                  <a:gd name="connsiteX2" fmla="*/ 1095137 w 2124075"/>
                  <a:gd name="connsiteY2" fmla="*/ 32981 h 3019425"/>
                  <a:gd name="connsiteX3" fmla="*/ 1034177 w 2124075"/>
                  <a:gd name="connsiteY3" fmla="*/ 32029 h 3019425"/>
                  <a:gd name="connsiteX4" fmla="*/ 12144 w 2124075"/>
                  <a:gd name="connsiteY4" fmla="*/ 1522691 h 3019425"/>
                  <a:gd name="connsiteX5" fmla="*/ 12144 w 2124075"/>
                  <a:gd name="connsiteY5" fmla="*/ 1586509 h 3019425"/>
                  <a:gd name="connsiteX6" fmla="*/ 1032272 w 2124075"/>
                  <a:gd name="connsiteY6" fmla="*/ 2989541 h 3019425"/>
                  <a:gd name="connsiteX7" fmla="*/ 1100852 w 2124075"/>
                  <a:gd name="connsiteY7" fmla="*/ 2985731 h 3019425"/>
                  <a:gd name="connsiteX8" fmla="*/ 2105740 w 2124075"/>
                  <a:gd name="connsiteY8" fmla="*/ 1600796 h 3019425"/>
                  <a:gd name="connsiteX9" fmla="*/ 2122884 w 2124075"/>
                  <a:gd name="connsiteY9" fmla="*/ 1533169 h 3019425"/>
                  <a:gd name="connsiteX10" fmla="*/ 1708547 w 2124075"/>
                  <a:gd name="connsiteY10" fmla="*/ 1591271 h 3019425"/>
                  <a:gd name="connsiteX11" fmla="*/ 1103709 w 2124075"/>
                  <a:gd name="connsiteY11" fmla="*/ 2422804 h 3019425"/>
                  <a:gd name="connsiteX12" fmla="*/ 1028462 w 2124075"/>
                  <a:gd name="connsiteY12" fmla="*/ 2423756 h 3019425"/>
                  <a:gd name="connsiteX13" fmla="*/ 416004 w 2124075"/>
                  <a:gd name="connsiteY13" fmla="*/ 1581746 h 3019425"/>
                  <a:gd name="connsiteX14" fmla="*/ 413147 w 2124075"/>
                  <a:gd name="connsiteY14" fmla="*/ 1459826 h 3019425"/>
                  <a:gd name="connsiteX15" fmla="*/ 1033224 w 2124075"/>
                  <a:gd name="connsiteY15" fmla="*/ 554951 h 3019425"/>
                  <a:gd name="connsiteX16" fmla="*/ 1095137 w 2124075"/>
                  <a:gd name="connsiteY16" fmla="*/ 553046 h 3019425"/>
                  <a:gd name="connsiteX17" fmla="*/ 1711404 w 2124075"/>
                  <a:gd name="connsiteY17" fmla="*/ 1452206 h 3019425"/>
                  <a:gd name="connsiteX18" fmla="*/ 1708547 w 2124075"/>
                  <a:gd name="connsiteY18" fmla="*/ 1591271 h 301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4075" h="3019425">
                    <a:moveTo>
                      <a:pt x="2122884" y="1533169"/>
                    </a:moveTo>
                    <a:cubicBezTo>
                      <a:pt x="2055257" y="1434109"/>
                      <a:pt x="1438989" y="534949"/>
                      <a:pt x="1438989" y="534949"/>
                    </a:cubicBezTo>
                    <a:cubicBezTo>
                      <a:pt x="1438989" y="534949"/>
                      <a:pt x="1210389" y="200621"/>
                      <a:pt x="1095137" y="32981"/>
                    </a:cubicBezTo>
                    <a:cubicBezTo>
                      <a:pt x="1065609" y="-10834"/>
                      <a:pt x="1063704" y="-10834"/>
                      <a:pt x="1034177" y="32029"/>
                    </a:cubicBezTo>
                    <a:cubicBezTo>
                      <a:pt x="838914" y="317779"/>
                      <a:pt x="157877" y="1311236"/>
                      <a:pt x="12144" y="1522691"/>
                    </a:cubicBezTo>
                    <a:cubicBezTo>
                      <a:pt x="-4048" y="1545551"/>
                      <a:pt x="-4048" y="1563649"/>
                      <a:pt x="12144" y="1586509"/>
                    </a:cubicBezTo>
                    <a:cubicBezTo>
                      <a:pt x="116919" y="1728431"/>
                      <a:pt x="800814" y="2672359"/>
                      <a:pt x="1032272" y="2989541"/>
                    </a:cubicBezTo>
                    <a:cubicBezTo>
                      <a:pt x="1064657" y="3033356"/>
                      <a:pt x="1067514" y="3033356"/>
                      <a:pt x="1100852" y="2985731"/>
                    </a:cubicBezTo>
                    <a:cubicBezTo>
                      <a:pt x="1293257" y="2718079"/>
                      <a:pt x="2000012" y="1747481"/>
                      <a:pt x="2105740" y="1600796"/>
                    </a:cubicBezTo>
                    <a:cubicBezTo>
                      <a:pt x="2120027" y="1581746"/>
                      <a:pt x="2141934" y="1561744"/>
                      <a:pt x="2122884" y="1533169"/>
                    </a:cubicBezTo>
                    <a:close/>
                    <a:moveTo>
                      <a:pt x="1708547" y="1591271"/>
                    </a:moveTo>
                    <a:cubicBezTo>
                      <a:pt x="1599962" y="1739861"/>
                      <a:pt x="1173242" y="2326601"/>
                      <a:pt x="1103709" y="2422804"/>
                    </a:cubicBezTo>
                    <a:cubicBezTo>
                      <a:pt x="1069419" y="2469477"/>
                      <a:pt x="1061799" y="2469477"/>
                      <a:pt x="1028462" y="2423756"/>
                    </a:cubicBezTo>
                    <a:cubicBezTo>
                      <a:pt x="1005602" y="2393276"/>
                      <a:pt x="487442" y="1680806"/>
                      <a:pt x="416004" y="1581746"/>
                    </a:cubicBezTo>
                    <a:cubicBezTo>
                      <a:pt x="375047" y="1524596"/>
                      <a:pt x="373142" y="1517929"/>
                      <a:pt x="413147" y="1459826"/>
                    </a:cubicBezTo>
                    <a:cubicBezTo>
                      <a:pt x="524589" y="1299806"/>
                      <a:pt x="963692" y="658774"/>
                      <a:pt x="1033224" y="554951"/>
                    </a:cubicBezTo>
                    <a:cubicBezTo>
                      <a:pt x="1058942" y="515899"/>
                      <a:pt x="1067514" y="516851"/>
                      <a:pt x="1095137" y="553046"/>
                    </a:cubicBezTo>
                    <a:cubicBezTo>
                      <a:pt x="1117997" y="583526"/>
                      <a:pt x="1686639" y="1414106"/>
                      <a:pt x="1711404" y="1452206"/>
                    </a:cubicBezTo>
                    <a:cubicBezTo>
                      <a:pt x="1755219" y="1519834"/>
                      <a:pt x="1755219" y="1527454"/>
                      <a:pt x="1708547" y="1591271"/>
                    </a:cubicBezTo>
                    <a:close/>
                  </a:path>
                </a:pathLst>
              </a:custGeom>
              <a:solidFill>
                <a:srgbClr val="A97C39"/>
              </a:solidFill>
              <a:ln w="9525" cap="flat">
                <a:noFill/>
                <a:prstDash val="solid"/>
                <a:miter/>
              </a:ln>
            </p:spPr>
            <p:txBody>
              <a:bodyPr rtlCol="0" anchor="ctr"/>
              <a:lstStyle/>
              <a:p>
                <a:endParaRPr lang="en-US"/>
              </a:p>
            </p:txBody>
          </p:sp>
          <p:sp>
            <p:nvSpPr>
              <p:cNvPr id="15" name="Freeform: Shape 58">
                <a:extLst>
                  <a:ext uri="{FF2B5EF4-FFF2-40B4-BE49-F238E27FC236}">
                    <a16:creationId xmlns:a16="http://schemas.microsoft.com/office/drawing/2014/main" id="{50C23788-D59C-483B-A4E3-0B1E5FE077D5}"/>
                  </a:ext>
                </a:extLst>
              </p:cNvPr>
              <p:cNvSpPr/>
              <p:nvPr/>
            </p:nvSpPr>
            <p:spPr>
              <a:xfrm rot="12946337">
                <a:off x="5888997" y="4458190"/>
                <a:ext cx="2124075" cy="3019425"/>
              </a:xfrm>
              <a:custGeom>
                <a:avLst/>
                <a:gdLst>
                  <a:gd name="connsiteX0" fmla="*/ 2122884 w 2124075"/>
                  <a:gd name="connsiteY0" fmla="*/ 1533169 h 3019425"/>
                  <a:gd name="connsiteX1" fmla="*/ 1438989 w 2124075"/>
                  <a:gd name="connsiteY1" fmla="*/ 534949 h 3019425"/>
                  <a:gd name="connsiteX2" fmla="*/ 1095137 w 2124075"/>
                  <a:gd name="connsiteY2" fmla="*/ 32981 h 3019425"/>
                  <a:gd name="connsiteX3" fmla="*/ 1034177 w 2124075"/>
                  <a:gd name="connsiteY3" fmla="*/ 32029 h 3019425"/>
                  <a:gd name="connsiteX4" fmla="*/ 12144 w 2124075"/>
                  <a:gd name="connsiteY4" fmla="*/ 1522691 h 3019425"/>
                  <a:gd name="connsiteX5" fmla="*/ 12144 w 2124075"/>
                  <a:gd name="connsiteY5" fmla="*/ 1586509 h 3019425"/>
                  <a:gd name="connsiteX6" fmla="*/ 1032272 w 2124075"/>
                  <a:gd name="connsiteY6" fmla="*/ 2989541 h 3019425"/>
                  <a:gd name="connsiteX7" fmla="*/ 1100852 w 2124075"/>
                  <a:gd name="connsiteY7" fmla="*/ 2985731 h 3019425"/>
                  <a:gd name="connsiteX8" fmla="*/ 2105740 w 2124075"/>
                  <a:gd name="connsiteY8" fmla="*/ 1600796 h 3019425"/>
                  <a:gd name="connsiteX9" fmla="*/ 2122884 w 2124075"/>
                  <a:gd name="connsiteY9" fmla="*/ 1533169 h 3019425"/>
                  <a:gd name="connsiteX10" fmla="*/ 1708547 w 2124075"/>
                  <a:gd name="connsiteY10" fmla="*/ 1591271 h 3019425"/>
                  <a:gd name="connsiteX11" fmla="*/ 1103709 w 2124075"/>
                  <a:gd name="connsiteY11" fmla="*/ 2422804 h 3019425"/>
                  <a:gd name="connsiteX12" fmla="*/ 1028462 w 2124075"/>
                  <a:gd name="connsiteY12" fmla="*/ 2423756 h 3019425"/>
                  <a:gd name="connsiteX13" fmla="*/ 416004 w 2124075"/>
                  <a:gd name="connsiteY13" fmla="*/ 1581746 h 3019425"/>
                  <a:gd name="connsiteX14" fmla="*/ 413147 w 2124075"/>
                  <a:gd name="connsiteY14" fmla="*/ 1459826 h 3019425"/>
                  <a:gd name="connsiteX15" fmla="*/ 1033224 w 2124075"/>
                  <a:gd name="connsiteY15" fmla="*/ 554951 h 3019425"/>
                  <a:gd name="connsiteX16" fmla="*/ 1095137 w 2124075"/>
                  <a:gd name="connsiteY16" fmla="*/ 553046 h 3019425"/>
                  <a:gd name="connsiteX17" fmla="*/ 1711404 w 2124075"/>
                  <a:gd name="connsiteY17" fmla="*/ 1452206 h 3019425"/>
                  <a:gd name="connsiteX18" fmla="*/ 1708547 w 2124075"/>
                  <a:gd name="connsiteY18" fmla="*/ 1591271 h 301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4075" h="3019425">
                    <a:moveTo>
                      <a:pt x="2122884" y="1533169"/>
                    </a:moveTo>
                    <a:cubicBezTo>
                      <a:pt x="2055257" y="1434109"/>
                      <a:pt x="1438989" y="534949"/>
                      <a:pt x="1438989" y="534949"/>
                    </a:cubicBezTo>
                    <a:cubicBezTo>
                      <a:pt x="1438989" y="534949"/>
                      <a:pt x="1210389" y="200621"/>
                      <a:pt x="1095137" y="32981"/>
                    </a:cubicBezTo>
                    <a:cubicBezTo>
                      <a:pt x="1065609" y="-10834"/>
                      <a:pt x="1063704" y="-10834"/>
                      <a:pt x="1034177" y="32029"/>
                    </a:cubicBezTo>
                    <a:cubicBezTo>
                      <a:pt x="838914" y="317779"/>
                      <a:pt x="157877" y="1311236"/>
                      <a:pt x="12144" y="1522691"/>
                    </a:cubicBezTo>
                    <a:cubicBezTo>
                      <a:pt x="-4048" y="1545551"/>
                      <a:pt x="-4048" y="1563649"/>
                      <a:pt x="12144" y="1586509"/>
                    </a:cubicBezTo>
                    <a:cubicBezTo>
                      <a:pt x="116919" y="1728431"/>
                      <a:pt x="800814" y="2672359"/>
                      <a:pt x="1032272" y="2989541"/>
                    </a:cubicBezTo>
                    <a:cubicBezTo>
                      <a:pt x="1064657" y="3033356"/>
                      <a:pt x="1067514" y="3033356"/>
                      <a:pt x="1100852" y="2985731"/>
                    </a:cubicBezTo>
                    <a:cubicBezTo>
                      <a:pt x="1293257" y="2718079"/>
                      <a:pt x="2000012" y="1747481"/>
                      <a:pt x="2105740" y="1600796"/>
                    </a:cubicBezTo>
                    <a:cubicBezTo>
                      <a:pt x="2120027" y="1581746"/>
                      <a:pt x="2141934" y="1561744"/>
                      <a:pt x="2122884" y="1533169"/>
                    </a:cubicBezTo>
                    <a:close/>
                    <a:moveTo>
                      <a:pt x="1708547" y="1591271"/>
                    </a:moveTo>
                    <a:cubicBezTo>
                      <a:pt x="1599962" y="1739861"/>
                      <a:pt x="1173242" y="2326601"/>
                      <a:pt x="1103709" y="2422804"/>
                    </a:cubicBezTo>
                    <a:cubicBezTo>
                      <a:pt x="1069419" y="2469477"/>
                      <a:pt x="1061799" y="2469477"/>
                      <a:pt x="1028462" y="2423756"/>
                    </a:cubicBezTo>
                    <a:cubicBezTo>
                      <a:pt x="1005602" y="2393276"/>
                      <a:pt x="487442" y="1680806"/>
                      <a:pt x="416004" y="1581746"/>
                    </a:cubicBezTo>
                    <a:cubicBezTo>
                      <a:pt x="375047" y="1524596"/>
                      <a:pt x="373142" y="1517929"/>
                      <a:pt x="413147" y="1459826"/>
                    </a:cubicBezTo>
                    <a:cubicBezTo>
                      <a:pt x="524589" y="1299806"/>
                      <a:pt x="963692" y="658774"/>
                      <a:pt x="1033224" y="554951"/>
                    </a:cubicBezTo>
                    <a:cubicBezTo>
                      <a:pt x="1058942" y="515899"/>
                      <a:pt x="1067514" y="516851"/>
                      <a:pt x="1095137" y="553046"/>
                    </a:cubicBezTo>
                    <a:cubicBezTo>
                      <a:pt x="1117997" y="583526"/>
                      <a:pt x="1686639" y="1414106"/>
                      <a:pt x="1711404" y="1452206"/>
                    </a:cubicBezTo>
                    <a:cubicBezTo>
                      <a:pt x="1755219" y="1519834"/>
                      <a:pt x="1755219" y="1527454"/>
                      <a:pt x="1708547" y="1591271"/>
                    </a:cubicBezTo>
                    <a:close/>
                  </a:path>
                </a:pathLst>
              </a:custGeom>
              <a:solidFill>
                <a:srgbClr val="A97C39"/>
              </a:solidFill>
              <a:ln w="9525" cap="flat">
                <a:noFill/>
                <a:prstDash val="solid"/>
                <a:miter/>
              </a:ln>
            </p:spPr>
            <p:txBody>
              <a:bodyPr rtlCol="0" anchor="ctr"/>
              <a:lstStyle/>
              <a:p>
                <a:endParaRPr lang="en-US"/>
              </a:p>
            </p:txBody>
          </p:sp>
          <p:sp>
            <p:nvSpPr>
              <p:cNvPr id="16" name="Freeform: Shape 59">
                <a:extLst>
                  <a:ext uri="{FF2B5EF4-FFF2-40B4-BE49-F238E27FC236}">
                    <a16:creationId xmlns:a16="http://schemas.microsoft.com/office/drawing/2014/main" id="{DFB66E19-1316-434C-B45A-B15106ADFACD}"/>
                  </a:ext>
                </a:extLst>
              </p:cNvPr>
              <p:cNvSpPr/>
              <p:nvPr/>
            </p:nvSpPr>
            <p:spPr>
              <a:xfrm rot="8565323">
                <a:off x="7793857" y="4423272"/>
                <a:ext cx="2124075" cy="3019425"/>
              </a:xfrm>
              <a:custGeom>
                <a:avLst/>
                <a:gdLst>
                  <a:gd name="connsiteX0" fmla="*/ 2122884 w 2124075"/>
                  <a:gd name="connsiteY0" fmla="*/ 1533169 h 3019425"/>
                  <a:gd name="connsiteX1" fmla="*/ 1438989 w 2124075"/>
                  <a:gd name="connsiteY1" fmla="*/ 534949 h 3019425"/>
                  <a:gd name="connsiteX2" fmla="*/ 1095137 w 2124075"/>
                  <a:gd name="connsiteY2" fmla="*/ 32981 h 3019425"/>
                  <a:gd name="connsiteX3" fmla="*/ 1034177 w 2124075"/>
                  <a:gd name="connsiteY3" fmla="*/ 32029 h 3019425"/>
                  <a:gd name="connsiteX4" fmla="*/ 12144 w 2124075"/>
                  <a:gd name="connsiteY4" fmla="*/ 1522691 h 3019425"/>
                  <a:gd name="connsiteX5" fmla="*/ 12144 w 2124075"/>
                  <a:gd name="connsiteY5" fmla="*/ 1586509 h 3019425"/>
                  <a:gd name="connsiteX6" fmla="*/ 1032272 w 2124075"/>
                  <a:gd name="connsiteY6" fmla="*/ 2989541 h 3019425"/>
                  <a:gd name="connsiteX7" fmla="*/ 1100852 w 2124075"/>
                  <a:gd name="connsiteY7" fmla="*/ 2985731 h 3019425"/>
                  <a:gd name="connsiteX8" fmla="*/ 2105740 w 2124075"/>
                  <a:gd name="connsiteY8" fmla="*/ 1600796 h 3019425"/>
                  <a:gd name="connsiteX9" fmla="*/ 2122884 w 2124075"/>
                  <a:gd name="connsiteY9" fmla="*/ 1533169 h 3019425"/>
                  <a:gd name="connsiteX10" fmla="*/ 1708547 w 2124075"/>
                  <a:gd name="connsiteY10" fmla="*/ 1591271 h 3019425"/>
                  <a:gd name="connsiteX11" fmla="*/ 1103709 w 2124075"/>
                  <a:gd name="connsiteY11" fmla="*/ 2422804 h 3019425"/>
                  <a:gd name="connsiteX12" fmla="*/ 1028462 w 2124075"/>
                  <a:gd name="connsiteY12" fmla="*/ 2423756 h 3019425"/>
                  <a:gd name="connsiteX13" fmla="*/ 416004 w 2124075"/>
                  <a:gd name="connsiteY13" fmla="*/ 1581746 h 3019425"/>
                  <a:gd name="connsiteX14" fmla="*/ 413147 w 2124075"/>
                  <a:gd name="connsiteY14" fmla="*/ 1459826 h 3019425"/>
                  <a:gd name="connsiteX15" fmla="*/ 1033224 w 2124075"/>
                  <a:gd name="connsiteY15" fmla="*/ 554951 h 3019425"/>
                  <a:gd name="connsiteX16" fmla="*/ 1095137 w 2124075"/>
                  <a:gd name="connsiteY16" fmla="*/ 553046 h 3019425"/>
                  <a:gd name="connsiteX17" fmla="*/ 1711404 w 2124075"/>
                  <a:gd name="connsiteY17" fmla="*/ 1452206 h 3019425"/>
                  <a:gd name="connsiteX18" fmla="*/ 1708547 w 2124075"/>
                  <a:gd name="connsiteY18" fmla="*/ 1591271 h 301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4075" h="3019425">
                    <a:moveTo>
                      <a:pt x="2122884" y="1533169"/>
                    </a:moveTo>
                    <a:cubicBezTo>
                      <a:pt x="2055257" y="1434109"/>
                      <a:pt x="1438989" y="534949"/>
                      <a:pt x="1438989" y="534949"/>
                    </a:cubicBezTo>
                    <a:cubicBezTo>
                      <a:pt x="1438989" y="534949"/>
                      <a:pt x="1210389" y="200621"/>
                      <a:pt x="1095137" y="32981"/>
                    </a:cubicBezTo>
                    <a:cubicBezTo>
                      <a:pt x="1065609" y="-10834"/>
                      <a:pt x="1063704" y="-10834"/>
                      <a:pt x="1034177" y="32029"/>
                    </a:cubicBezTo>
                    <a:cubicBezTo>
                      <a:pt x="838914" y="317779"/>
                      <a:pt x="157877" y="1311236"/>
                      <a:pt x="12144" y="1522691"/>
                    </a:cubicBezTo>
                    <a:cubicBezTo>
                      <a:pt x="-4048" y="1545551"/>
                      <a:pt x="-4048" y="1563649"/>
                      <a:pt x="12144" y="1586509"/>
                    </a:cubicBezTo>
                    <a:cubicBezTo>
                      <a:pt x="116919" y="1728431"/>
                      <a:pt x="800814" y="2672359"/>
                      <a:pt x="1032272" y="2989541"/>
                    </a:cubicBezTo>
                    <a:cubicBezTo>
                      <a:pt x="1064657" y="3033356"/>
                      <a:pt x="1067514" y="3033356"/>
                      <a:pt x="1100852" y="2985731"/>
                    </a:cubicBezTo>
                    <a:cubicBezTo>
                      <a:pt x="1293257" y="2718079"/>
                      <a:pt x="2000012" y="1747481"/>
                      <a:pt x="2105740" y="1600796"/>
                    </a:cubicBezTo>
                    <a:cubicBezTo>
                      <a:pt x="2120027" y="1581746"/>
                      <a:pt x="2141934" y="1561744"/>
                      <a:pt x="2122884" y="1533169"/>
                    </a:cubicBezTo>
                    <a:close/>
                    <a:moveTo>
                      <a:pt x="1708547" y="1591271"/>
                    </a:moveTo>
                    <a:cubicBezTo>
                      <a:pt x="1599962" y="1739861"/>
                      <a:pt x="1173242" y="2326601"/>
                      <a:pt x="1103709" y="2422804"/>
                    </a:cubicBezTo>
                    <a:cubicBezTo>
                      <a:pt x="1069419" y="2469477"/>
                      <a:pt x="1061799" y="2469477"/>
                      <a:pt x="1028462" y="2423756"/>
                    </a:cubicBezTo>
                    <a:cubicBezTo>
                      <a:pt x="1005602" y="2393276"/>
                      <a:pt x="487442" y="1680806"/>
                      <a:pt x="416004" y="1581746"/>
                    </a:cubicBezTo>
                    <a:cubicBezTo>
                      <a:pt x="375047" y="1524596"/>
                      <a:pt x="373142" y="1517929"/>
                      <a:pt x="413147" y="1459826"/>
                    </a:cubicBezTo>
                    <a:cubicBezTo>
                      <a:pt x="524589" y="1299806"/>
                      <a:pt x="963692" y="658774"/>
                      <a:pt x="1033224" y="554951"/>
                    </a:cubicBezTo>
                    <a:cubicBezTo>
                      <a:pt x="1058942" y="515899"/>
                      <a:pt x="1067514" y="516851"/>
                      <a:pt x="1095137" y="553046"/>
                    </a:cubicBezTo>
                    <a:cubicBezTo>
                      <a:pt x="1117997" y="583526"/>
                      <a:pt x="1686639" y="1414106"/>
                      <a:pt x="1711404" y="1452206"/>
                    </a:cubicBezTo>
                    <a:cubicBezTo>
                      <a:pt x="1755219" y="1519834"/>
                      <a:pt x="1755219" y="1527454"/>
                      <a:pt x="1708547" y="1591271"/>
                    </a:cubicBezTo>
                    <a:close/>
                  </a:path>
                </a:pathLst>
              </a:custGeom>
              <a:solidFill>
                <a:srgbClr val="A97C39"/>
              </a:solidFill>
              <a:ln w="9525" cap="flat">
                <a:noFill/>
                <a:prstDash val="solid"/>
                <a:miter/>
              </a:ln>
            </p:spPr>
            <p:txBody>
              <a:bodyPr rtlCol="0" anchor="ctr"/>
              <a:lstStyle/>
              <a:p>
                <a:endParaRPr lang="en-US"/>
              </a:p>
            </p:txBody>
          </p:sp>
        </p:grpSp>
        <p:sp>
          <p:nvSpPr>
            <p:cNvPr id="8" name="TextBox 13">
              <a:extLst>
                <a:ext uri="{FF2B5EF4-FFF2-40B4-BE49-F238E27FC236}">
                  <a16:creationId xmlns:a16="http://schemas.microsoft.com/office/drawing/2014/main" id="{741B95F8-1ABB-45E0-8009-366622D7A958}"/>
                </a:ext>
              </a:extLst>
            </p:cNvPr>
            <p:cNvSpPr txBox="1"/>
            <p:nvPr/>
          </p:nvSpPr>
          <p:spPr>
            <a:xfrm>
              <a:off x="4553321" y="2736678"/>
              <a:ext cx="3085357" cy="646331"/>
            </a:xfrm>
            <a:prstGeom prst="rect">
              <a:avLst/>
            </a:prstGeom>
            <a:noFill/>
          </p:spPr>
          <p:txBody>
            <a:bodyPr wrap="square" rtlCol="0">
              <a:spAutoFit/>
            </a:bodyPr>
            <a:lstStyle/>
            <a:p>
              <a:pPr algn="ctr"/>
              <a:r>
                <a:rPr lang="en-US" sz="3600" dirty="0">
                  <a:latin typeface="JF Flat" panose="02000500000000000000" pitchFamily="2" charset="-78"/>
                  <a:cs typeface="JF Flat" panose="02000500000000000000" pitchFamily="2" charset="-78"/>
                </a:rPr>
                <a:t>01</a:t>
              </a:r>
              <a:endParaRPr lang="ko-KR" altLang="en-US" sz="3600" dirty="0">
                <a:latin typeface="JF Flat" panose="02000500000000000000" pitchFamily="2" charset="-78"/>
                <a:cs typeface="JF Flat" panose="02000500000000000000" pitchFamily="2" charset="-78"/>
              </a:endParaRPr>
            </a:p>
          </p:txBody>
        </p:sp>
        <p:sp>
          <p:nvSpPr>
            <p:cNvPr id="9" name="TextBox 14">
              <a:extLst>
                <a:ext uri="{FF2B5EF4-FFF2-40B4-BE49-F238E27FC236}">
                  <a16:creationId xmlns:a16="http://schemas.microsoft.com/office/drawing/2014/main" id="{0742F3D3-D1E2-4EA1-AE69-AD67E5385E7E}"/>
                </a:ext>
              </a:extLst>
            </p:cNvPr>
            <p:cNvSpPr txBox="1"/>
            <p:nvPr/>
          </p:nvSpPr>
          <p:spPr>
            <a:xfrm>
              <a:off x="5720277" y="3352636"/>
              <a:ext cx="3085357" cy="646331"/>
            </a:xfrm>
            <a:prstGeom prst="rect">
              <a:avLst/>
            </a:prstGeom>
            <a:noFill/>
          </p:spPr>
          <p:txBody>
            <a:bodyPr wrap="square" rtlCol="0">
              <a:spAutoFit/>
            </a:bodyPr>
            <a:lstStyle/>
            <a:p>
              <a:pPr algn="ctr"/>
              <a:r>
                <a:rPr lang="en-US" sz="3600" dirty="0">
                  <a:latin typeface="JF Flat" panose="02000500000000000000" pitchFamily="2" charset="-78"/>
                  <a:cs typeface="JF Flat" panose="02000500000000000000" pitchFamily="2" charset="-78"/>
                </a:rPr>
                <a:t>02</a:t>
              </a:r>
              <a:endParaRPr lang="ko-KR" altLang="en-US" sz="3600" dirty="0">
                <a:latin typeface="JF Flat" panose="02000500000000000000" pitchFamily="2" charset="-78"/>
                <a:cs typeface="JF Flat" panose="02000500000000000000" pitchFamily="2" charset="-78"/>
              </a:endParaRPr>
            </a:p>
          </p:txBody>
        </p:sp>
        <p:sp>
          <p:nvSpPr>
            <p:cNvPr id="10" name="TextBox 16">
              <a:extLst>
                <a:ext uri="{FF2B5EF4-FFF2-40B4-BE49-F238E27FC236}">
                  <a16:creationId xmlns:a16="http://schemas.microsoft.com/office/drawing/2014/main" id="{62CB1CBE-C80F-41F2-84D8-500430AE1FCF}"/>
                </a:ext>
              </a:extLst>
            </p:cNvPr>
            <p:cNvSpPr txBox="1"/>
            <p:nvPr/>
          </p:nvSpPr>
          <p:spPr>
            <a:xfrm>
              <a:off x="3515431" y="3421993"/>
              <a:ext cx="3085357" cy="646331"/>
            </a:xfrm>
            <a:prstGeom prst="rect">
              <a:avLst/>
            </a:prstGeom>
            <a:noFill/>
          </p:spPr>
          <p:txBody>
            <a:bodyPr wrap="square" rtlCol="0">
              <a:spAutoFit/>
            </a:bodyPr>
            <a:lstStyle/>
            <a:p>
              <a:pPr algn="ctr"/>
              <a:r>
                <a:rPr lang="en-US" sz="3600" dirty="0">
                  <a:latin typeface="JF Flat" panose="02000500000000000000" pitchFamily="2" charset="-78"/>
                  <a:cs typeface="JF Flat" panose="02000500000000000000" pitchFamily="2" charset="-78"/>
                </a:rPr>
                <a:t>05</a:t>
              </a:r>
              <a:endParaRPr lang="ko-KR" altLang="en-US" sz="3600" dirty="0">
                <a:latin typeface="JF Flat" panose="02000500000000000000" pitchFamily="2" charset="-78"/>
                <a:cs typeface="JF Flat" panose="02000500000000000000" pitchFamily="2" charset="-78"/>
              </a:endParaRPr>
            </a:p>
          </p:txBody>
        </p:sp>
        <p:sp>
          <p:nvSpPr>
            <p:cNvPr id="11" name="TextBox 17">
              <a:extLst>
                <a:ext uri="{FF2B5EF4-FFF2-40B4-BE49-F238E27FC236}">
                  <a16:creationId xmlns:a16="http://schemas.microsoft.com/office/drawing/2014/main" id="{0ECD7122-A0A8-4366-82C9-F27A1A55B953}"/>
                </a:ext>
              </a:extLst>
            </p:cNvPr>
            <p:cNvSpPr txBox="1"/>
            <p:nvPr/>
          </p:nvSpPr>
          <p:spPr>
            <a:xfrm>
              <a:off x="5191453" y="4600684"/>
              <a:ext cx="3085357" cy="646331"/>
            </a:xfrm>
            <a:prstGeom prst="rect">
              <a:avLst/>
            </a:prstGeom>
            <a:noFill/>
          </p:spPr>
          <p:txBody>
            <a:bodyPr wrap="square" rtlCol="0">
              <a:spAutoFit/>
            </a:bodyPr>
            <a:lstStyle/>
            <a:p>
              <a:pPr algn="ctr"/>
              <a:r>
                <a:rPr lang="en-US" sz="3600" dirty="0">
                  <a:latin typeface="JF Flat" panose="02000500000000000000" pitchFamily="2" charset="-78"/>
                  <a:cs typeface="JF Flat" panose="02000500000000000000" pitchFamily="2" charset="-78"/>
                </a:rPr>
                <a:t>03</a:t>
              </a:r>
              <a:endParaRPr lang="ko-KR" altLang="en-US" sz="3600" dirty="0">
                <a:latin typeface="JF Flat" panose="02000500000000000000" pitchFamily="2" charset="-78"/>
                <a:cs typeface="JF Flat" panose="02000500000000000000" pitchFamily="2" charset="-78"/>
              </a:endParaRPr>
            </a:p>
          </p:txBody>
        </p:sp>
      </p:grpSp>
      <p:sp>
        <p:nvSpPr>
          <p:cNvPr id="18" name="مربع نص 17">
            <a:extLst>
              <a:ext uri="{FF2B5EF4-FFF2-40B4-BE49-F238E27FC236}">
                <a16:creationId xmlns:a16="http://schemas.microsoft.com/office/drawing/2014/main" id="{5AFBF34C-D6C9-4989-B44B-24E0CA74BA41}"/>
              </a:ext>
            </a:extLst>
          </p:cNvPr>
          <p:cNvSpPr txBox="1"/>
          <p:nvPr/>
        </p:nvSpPr>
        <p:spPr>
          <a:xfrm>
            <a:off x="2753652" y="1239620"/>
            <a:ext cx="6155266" cy="390363"/>
          </a:xfrm>
          <a:prstGeom prst="rect">
            <a:avLst/>
          </a:prstGeom>
          <a:noFill/>
        </p:spPr>
        <p:txBody>
          <a:bodyPr wrap="square">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الأنظمة المعلوماتية المتكاملة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ERP </a:t>
            </a:r>
            <a:r>
              <a:rPr lang="ar-SA" sz="1800" dirty="0">
                <a:effectLst/>
                <a:latin typeface="Calibri" panose="020F0502020204030204" pitchFamily="34" charset="0"/>
                <a:ea typeface="Times New Roman" panose="02020603050405020304" pitchFamily="18" charset="0"/>
                <a:cs typeface="Arial" panose="020B0604020202020204" pitchFamily="34" charset="0"/>
              </a:rPr>
              <a:t>و</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WMS)</a:t>
            </a:r>
            <a:r>
              <a:rPr lang="ar-SA" sz="1800" dirty="0">
                <a:effectLst/>
                <a:latin typeface="Calibri" panose="020F0502020204030204" pitchFamily="34" charset="0"/>
                <a:ea typeface="Times New Roman" panose="02020603050405020304" pitchFamily="18" charset="0"/>
                <a:cs typeface="Arial" panose="020B0604020202020204" pitchFamily="34" charset="0"/>
              </a:rPr>
              <a:t>))</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0" name="مربع نص 19">
            <a:extLst>
              <a:ext uri="{FF2B5EF4-FFF2-40B4-BE49-F238E27FC236}">
                <a16:creationId xmlns:a16="http://schemas.microsoft.com/office/drawing/2014/main" id="{05E104D1-1451-421C-98FE-607454768C1C}"/>
              </a:ext>
            </a:extLst>
          </p:cNvPr>
          <p:cNvSpPr txBox="1"/>
          <p:nvPr/>
        </p:nvSpPr>
        <p:spPr>
          <a:xfrm>
            <a:off x="5980558" y="2493419"/>
            <a:ext cx="6155266" cy="369332"/>
          </a:xfrm>
          <a:prstGeom prst="rect">
            <a:avLst/>
          </a:prstGeom>
          <a:noFill/>
        </p:spPr>
        <p:txBody>
          <a:bodyPr wrap="square">
            <a:spAutoFit/>
          </a:bodyPr>
          <a:lstStyle/>
          <a:p>
            <a:pPr algn="r" rtl="1"/>
            <a:r>
              <a:rPr lang="ar-SA" sz="1800" dirty="0">
                <a:effectLst/>
                <a:ea typeface="Times New Roman" panose="02020603050405020304" pitchFamily="18" charset="0"/>
                <a:cs typeface="Arial" panose="020B0604020202020204" pitchFamily="34" charset="0"/>
              </a:rPr>
              <a:t>تقنيات التتبع والاستشعار (</a:t>
            </a:r>
            <a:r>
              <a:rPr lang="en-US" sz="1800" dirty="0">
                <a:effectLst/>
                <a:latin typeface="Arial" panose="020B0604020202020204" pitchFamily="34" charset="0"/>
                <a:ea typeface="Times New Roman" panose="02020603050405020304" pitchFamily="18" charset="0"/>
              </a:rPr>
              <a:t>RFID </a:t>
            </a:r>
            <a:r>
              <a:rPr lang="ar-SA" sz="1800" dirty="0">
                <a:effectLst/>
                <a:latin typeface="Arial" panose="020B0604020202020204" pitchFamily="34" charset="0"/>
                <a:ea typeface="Times New Roman" panose="02020603050405020304" pitchFamily="18" charset="0"/>
              </a:rPr>
              <a:t>و</a:t>
            </a:r>
            <a:r>
              <a:rPr lang="en-US" sz="1800" dirty="0">
                <a:effectLst/>
                <a:latin typeface="Arial" panose="020B0604020202020204" pitchFamily="34" charset="0"/>
                <a:ea typeface="Times New Roman" panose="02020603050405020304" pitchFamily="18" charset="0"/>
              </a:rPr>
              <a:t>((Barcode)</a:t>
            </a:r>
            <a:endParaRPr lang="ar-EG" dirty="0"/>
          </a:p>
        </p:txBody>
      </p:sp>
      <p:sp>
        <p:nvSpPr>
          <p:cNvPr id="22" name="مربع نص 21">
            <a:extLst>
              <a:ext uri="{FF2B5EF4-FFF2-40B4-BE49-F238E27FC236}">
                <a16:creationId xmlns:a16="http://schemas.microsoft.com/office/drawing/2014/main" id="{F678A2DE-EA28-4C0E-B3DC-F21CE65C13D4}"/>
              </a:ext>
            </a:extLst>
          </p:cNvPr>
          <p:cNvSpPr txBox="1"/>
          <p:nvPr/>
        </p:nvSpPr>
        <p:spPr>
          <a:xfrm>
            <a:off x="4942668" y="4965796"/>
            <a:ext cx="6155266" cy="369332"/>
          </a:xfrm>
          <a:prstGeom prst="rect">
            <a:avLst/>
          </a:prstGeom>
          <a:noFill/>
        </p:spPr>
        <p:txBody>
          <a:bodyPr wrap="square">
            <a:spAutoFit/>
          </a:bodyPr>
          <a:lstStyle/>
          <a:p>
            <a:pPr algn="r"/>
            <a:r>
              <a:rPr lang="ar-SA" sz="1800" dirty="0">
                <a:effectLst/>
                <a:ea typeface="Times New Roman" panose="02020603050405020304" pitchFamily="18" charset="0"/>
                <a:cs typeface="Arial" panose="020B0604020202020204" pitchFamily="34" charset="0"/>
              </a:rPr>
              <a:t>الاستبيانات واستطلاعات الأداء</a:t>
            </a:r>
            <a:endParaRPr lang="ar-EG" dirty="0"/>
          </a:p>
        </p:txBody>
      </p:sp>
      <p:sp>
        <p:nvSpPr>
          <p:cNvPr id="24" name="مربع نص 23">
            <a:extLst>
              <a:ext uri="{FF2B5EF4-FFF2-40B4-BE49-F238E27FC236}">
                <a16:creationId xmlns:a16="http://schemas.microsoft.com/office/drawing/2014/main" id="{37B1D069-A3FA-409B-90EE-55F385C24925}"/>
              </a:ext>
            </a:extLst>
          </p:cNvPr>
          <p:cNvSpPr txBox="1"/>
          <p:nvPr/>
        </p:nvSpPr>
        <p:spPr>
          <a:xfrm>
            <a:off x="759752" y="4967331"/>
            <a:ext cx="6155266" cy="390363"/>
          </a:xfrm>
          <a:prstGeom prst="rect">
            <a:avLst/>
          </a:prstGeom>
          <a:noFill/>
        </p:spPr>
        <p:txBody>
          <a:bodyPr wrap="square">
            <a:spAutoFit/>
          </a:bodyPr>
          <a:lstStyle/>
          <a:p>
            <a:pP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المقابلات وجلسات العصف التحليلي</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6" name="مربع نص 25">
            <a:extLst>
              <a:ext uri="{FF2B5EF4-FFF2-40B4-BE49-F238E27FC236}">
                <a16:creationId xmlns:a16="http://schemas.microsoft.com/office/drawing/2014/main" id="{8FE6C701-EA01-498E-BD7E-F5A6FE761AA4}"/>
              </a:ext>
            </a:extLst>
          </p:cNvPr>
          <p:cNvSpPr txBox="1"/>
          <p:nvPr/>
        </p:nvSpPr>
        <p:spPr>
          <a:xfrm>
            <a:off x="759752" y="3241018"/>
            <a:ext cx="6155266" cy="369332"/>
          </a:xfrm>
          <a:prstGeom prst="rect">
            <a:avLst/>
          </a:prstGeom>
          <a:noFill/>
        </p:spPr>
        <p:txBody>
          <a:bodyPr wrap="square">
            <a:spAutoFit/>
          </a:bodyPr>
          <a:lstStyle/>
          <a:p>
            <a:r>
              <a:rPr lang="ar-SA" sz="1800" dirty="0">
                <a:effectLst/>
                <a:ea typeface="Times New Roman" panose="02020603050405020304" pitchFamily="18" charset="0"/>
                <a:cs typeface="Arial" panose="020B0604020202020204" pitchFamily="34" charset="0"/>
              </a:rPr>
              <a:t>مراجعة السجلات والتقارير الدورية</a:t>
            </a:r>
            <a:endParaRPr lang="ar-EG" dirty="0"/>
          </a:p>
        </p:txBody>
      </p:sp>
      <p:sp>
        <p:nvSpPr>
          <p:cNvPr id="3" name="مربع نص 2">
            <a:extLst>
              <a:ext uri="{FF2B5EF4-FFF2-40B4-BE49-F238E27FC236}">
                <a16:creationId xmlns:a16="http://schemas.microsoft.com/office/drawing/2014/main" id="{3A89FFCA-5EBC-75A3-8172-1EE1C4253E0E}"/>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24604631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id="{8C1A3922-1041-40C0-8A77-AC7DF0D43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مربع نص 3">
            <a:extLst>
              <a:ext uri="{FF2B5EF4-FFF2-40B4-BE49-F238E27FC236}">
                <a16:creationId xmlns:a16="http://schemas.microsoft.com/office/drawing/2014/main" id="{C4BFFFFF-5CAD-471C-8235-F519B3AB49F7}"/>
              </a:ext>
            </a:extLst>
          </p:cNvPr>
          <p:cNvSpPr txBox="1"/>
          <p:nvPr/>
        </p:nvSpPr>
        <p:spPr>
          <a:xfrm>
            <a:off x="3018367" y="582789"/>
            <a:ext cx="6155266" cy="545727"/>
          </a:xfrm>
          <a:prstGeom prst="rect">
            <a:avLst/>
          </a:prstGeom>
          <a:noFill/>
        </p:spPr>
        <p:txBody>
          <a:bodyPr wrap="square">
            <a:spAutoFit/>
          </a:bodyPr>
          <a:lstStyle/>
          <a:p>
            <a:pPr algn="ctr" rtl="1">
              <a:lnSpc>
                <a:spcPct val="115000"/>
              </a:lnSpc>
              <a:spcBef>
                <a:spcPts val="800"/>
              </a:spcBef>
              <a:spcAft>
                <a:spcPts val="400"/>
              </a:spcAft>
            </a:pPr>
            <a:r>
              <a:rPr lang="ar-SA" sz="2800" b="1" dirty="0">
                <a:effectLst/>
                <a:latin typeface="Cambria" panose="02040503050406030204" pitchFamily="18" charset="0"/>
                <a:ea typeface="Times New Roman" panose="02020603050405020304" pitchFamily="18" charset="0"/>
                <a:cs typeface="Arial" panose="020B0604020202020204" pitchFamily="34" charset="0"/>
              </a:rPr>
              <a:t>طرق تحليل البيانات لقياس الأداء</a:t>
            </a:r>
            <a:endParaRPr lang="en-US" sz="2800" b="1" dirty="0">
              <a:effectLst/>
              <a:latin typeface="Cambria" panose="02040503050406030204" pitchFamily="18" charset="0"/>
              <a:ea typeface="Times New Roman" panose="02020603050405020304" pitchFamily="18" charset="0"/>
              <a:cs typeface="Times New Roman" panose="02020603050405020304" pitchFamily="18" charset="0"/>
            </a:endParaRPr>
          </a:p>
        </p:txBody>
      </p:sp>
      <p:grpSp>
        <p:nvGrpSpPr>
          <p:cNvPr id="5" name="مجموعة 4">
            <a:extLst>
              <a:ext uri="{FF2B5EF4-FFF2-40B4-BE49-F238E27FC236}">
                <a16:creationId xmlns:a16="http://schemas.microsoft.com/office/drawing/2014/main" id="{EABBD116-0AAB-4D0A-93D7-F80DE8CABB6B}"/>
              </a:ext>
            </a:extLst>
          </p:cNvPr>
          <p:cNvGrpSpPr/>
          <p:nvPr/>
        </p:nvGrpSpPr>
        <p:grpSpPr>
          <a:xfrm>
            <a:off x="4604543" y="2212974"/>
            <a:ext cx="2982913" cy="2432049"/>
            <a:chOff x="4189412" y="890587"/>
            <a:chExt cx="3738563" cy="5065712"/>
          </a:xfrm>
        </p:grpSpPr>
        <p:grpSp>
          <p:nvGrpSpPr>
            <p:cNvPr id="6" name="Группа 2">
              <a:extLst>
                <a:ext uri="{FF2B5EF4-FFF2-40B4-BE49-F238E27FC236}">
                  <a16:creationId xmlns:a16="http://schemas.microsoft.com/office/drawing/2014/main" id="{8B96536D-B496-47D6-8DB9-A46342D2DC6F}"/>
                </a:ext>
              </a:extLst>
            </p:cNvPr>
            <p:cNvGrpSpPr/>
            <p:nvPr/>
          </p:nvGrpSpPr>
          <p:grpSpPr>
            <a:xfrm>
              <a:off x="4189412" y="890587"/>
              <a:ext cx="2166937" cy="5065712"/>
              <a:chOff x="4189412" y="890587"/>
              <a:chExt cx="2166937" cy="5065712"/>
            </a:xfrm>
          </p:grpSpPr>
          <p:sp>
            <p:nvSpPr>
              <p:cNvPr id="10" name="Google Shape;444;p26">
                <a:extLst>
                  <a:ext uri="{FF2B5EF4-FFF2-40B4-BE49-F238E27FC236}">
                    <a16:creationId xmlns:a16="http://schemas.microsoft.com/office/drawing/2014/main" id="{9063F8E8-BB2C-4FE2-B5D9-8EEAC4F3F014}"/>
                  </a:ext>
                </a:extLst>
              </p:cNvPr>
              <p:cNvSpPr/>
              <p:nvPr/>
            </p:nvSpPr>
            <p:spPr>
              <a:xfrm>
                <a:off x="4189412" y="890587"/>
                <a:ext cx="2166937" cy="5065712"/>
              </a:xfrm>
              <a:custGeom>
                <a:avLst/>
                <a:gdLst/>
                <a:ahLst/>
                <a:cxnLst/>
                <a:rect l="l" t="t" r="r" b="b"/>
                <a:pathLst>
                  <a:path w="544" h="1270" extrusionOk="0">
                    <a:moveTo>
                      <a:pt x="537" y="635"/>
                    </a:moveTo>
                    <a:cubicBezTo>
                      <a:pt x="530" y="239"/>
                      <a:pt x="400" y="0"/>
                      <a:pt x="400" y="0"/>
                    </a:cubicBezTo>
                    <a:cubicBezTo>
                      <a:pt x="400" y="0"/>
                      <a:pt x="451" y="135"/>
                      <a:pt x="347" y="314"/>
                    </a:cubicBezTo>
                    <a:cubicBezTo>
                      <a:pt x="227" y="521"/>
                      <a:pt x="42" y="560"/>
                      <a:pt x="24" y="766"/>
                    </a:cubicBezTo>
                    <a:cubicBezTo>
                      <a:pt x="0" y="1042"/>
                      <a:pt x="421" y="1270"/>
                      <a:pt x="421" y="1270"/>
                    </a:cubicBezTo>
                    <a:cubicBezTo>
                      <a:pt x="421" y="1270"/>
                      <a:pt x="544" y="1017"/>
                      <a:pt x="537" y="635"/>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1" name="Google Shape;447;p26">
                <a:extLst>
                  <a:ext uri="{FF2B5EF4-FFF2-40B4-BE49-F238E27FC236}">
                    <a16:creationId xmlns:a16="http://schemas.microsoft.com/office/drawing/2014/main" id="{474DB0C5-D111-495F-96EE-339FAB37E915}"/>
                  </a:ext>
                </a:extLst>
              </p:cNvPr>
              <p:cNvSpPr/>
              <p:nvPr/>
            </p:nvSpPr>
            <p:spPr>
              <a:xfrm>
                <a:off x="4841875" y="3400425"/>
                <a:ext cx="1020762" cy="1195387"/>
              </a:xfrm>
              <a:custGeom>
                <a:avLst/>
                <a:gdLst/>
                <a:ahLst/>
                <a:cxnLst/>
                <a:rect l="l" t="t" r="r" b="b"/>
                <a:pathLst>
                  <a:path w="256" h="300" extrusionOk="0">
                    <a:moveTo>
                      <a:pt x="33" y="132"/>
                    </a:moveTo>
                    <a:cubicBezTo>
                      <a:pt x="33" y="135"/>
                      <a:pt x="31" y="138"/>
                      <a:pt x="27" y="138"/>
                    </a:cubicBezTo>
                    <a:cubicBezTo>
                      <a:pt x="6" y="138"/>
                      <a:pt x="6" y="138"/>
                      <a:pt x="6" y="138"/>
                    </a:cubicBezTo>
                    <a:cubicBezTo>
                      <a:pt x="3" y="138"/>
                      <a:pt x="0" y="135"/>
                      <a:pt x="0" y="132"/>
                    </a:cubicBezTo>
                    <a:cubicBezTo>
                      <a:pt x="0" y="129"/>
                      <a:pt x="3" y="127"/>
                      <a:pt x="6" y="127"/>
                    </a:cubicBezTo>
                    <a:cubicBezTo>
                      <a:pt x="27" y="127"/>
                      <a:pt x="27" y="127"/>
                      <a:pt x="27" y="127"/>
                    </a:cubicBezTo>
                    <a:cubicBezTo>
                      <a:pt x="31" y="127"/>
                      <a:pt x="33" y="129"/>
                      <a:pt x="33" y="132"/>
                    </a:cubicBezTo>
                    <a:close/>
                    <a:moveTo>
                      <a:pt x="147" y="289"/>
                    </a:moveTo>
                    <a:cubicBezTo>
                      <a:pt x="106" y="289"/>
                      <a:pt x="106" y="289"/>
                      <a:pt x="106" y="289"/>
                    </a:cubicBezTo>
                    <a:cubicBezTo>
                      <a:pt x="103" y="289"/>
                      <a:pt x="100" y="291"/>
                      <a:pt x="100" y="294"/>
                    </a:cubicBezTo>
                    <a:cubicBezTo>
                      <a:pt x="100" y="297"/>
                      <a:pt x="103" y="300"/>
                      <a:pt x="106" y="300"/>
                    </a:cubicBezTo>
                    <a:cubicBezTo>
                      <a:pt x="147" y="300"/>
                      <a:pt x="147" y="300"/>
                      <a:pt x="147" y="300"/>
                    </a:cubicBezTo>
                    <a:cubicBezTo>
                      <a:pt x="150" y="300"/>
                      <a:pt x="153" y="297"/>
                      <a:pt x="153" y="294"/>
                    </a:cubicBezTo>
                    <a:cubicBezTo>
                      <a:pt x="153" y="291"/>
                      <a:pt x="150" y="289"/>
                      <a:pt x="147" y="289"/>
                    </a:cubicBezTo>
                    <a:close/>
                    <a:moveTo>
                      <a:pt x="52" y="66"/>
                    </a:moveTo>
                    <a:cubicBezTo>
                      <a:pt x="53" y="67"/>
                      <a:pt x="54" y="68"/>
                      <a:pt x="56" y="68"/>
                    </a:cubicBezTo>
                    <a:cubicBezTo>
                      <a:pt x="57" y="68"/>
                      <a:pt x="59" y="67"/>
                      <a:pt x="60" y="66"/>
                    </a:cubicBezTo>
                    <a:cubicBezTo>
                      <a:pt x="62" y="64"/>
                      <a:pt x="62" y="60"/>
                      <a:pt x="60" y="58"/>
                    </a:cubicBezTo>
                    <a:cubicBezTo>
                      <a:pt x="41" y="39"/>
                      <a:pt x="41" y="39"/>
                      <a:pt x="41" y="39"/>
                    </a:cubicBezTo>
                    <a:cubicBezTo>
                      <a:pt x="39" y="37"/>
                      <a:pt x="35" y="37"/>
                      <a:pt x="33" y="39"/>
                    </a:cubicBezTo>
                    <a:cubicBezTo>
                      <a:pt x="31" y="42"/>
                      <a:pt x="31" y="45"/>
                      <a:pt x="33" y="47"/>
                    </a:cubicBezTo>
                    <a:lnTo>
                      <a:pt x="52" y="66"/>
                    </a:lnTo>
                    <a:close/>
                    <a:moveTo>
                      <a:pt x="197" y="68"/>
                    </a:moveTo>
                    <a:cubicBezTo>
                      <a:pt x="199" y="68"/>
                      <a:pt x="200" y="67"/>
                      <a:pt x="201" y="66"/>
                    </a:cubicBezTo>
                    <a:cubicBezTo>
                      <a:pt x="220" y="47"/>
                      <a:pt x="220" y="47"/>
                      <a:pt x="220" y="47"/>
                    </a:cubicBezTo>
                    <a:cubicBezTo>
                      <a:pt x="222" y="45"/>
                      <a:pt x="222" y="42"/>
                      <a:pt x="220" y="39"/>
                    </a:cubicBezTo>
                    <a:cubicBezTo>
                      <a:pt x="218" y="37"/>
                      <a:pt x="215" y="37"/>
                      <a:pt x="212" y="39"/>
                    </a:cubicBezTo>
                    <a:cubicBezTo>
                      <a:pt x="193" y="58"/>
                      <a:pt x="193" y="58"/>
                      <a:pt x="193" y="58"/>
                    </a:cubicBezTo>
                    <a:cubicBezTo>
                      <a:pt x="192" y="59"/>
                      <a:pt x="192" y="61"/>
                      <a:pt x="192" y="62"/>
                    </a:cubicBezTo>
                    <a:cubicBezTo>
                      <a:pt x="192" y="64"/>
                      <a:pt x="192" y="65"/>
                      <a:pt x="193" y="66"/>
                    </a:cubicBezTo>
                    <a:cubicBezTo>
                      <a:pt x="195" y="67"/>
                      <a:pt x="196" y="68"/>
                      <a:pt x="197" y="68"/>
                    </a:cubicBezTo>
                    <a:close/>
                    <a:moveTo>
                      <a:pt x="126" y="43"/>
                    </a:moveTo>
                    <a:cubicBezTo>
                      <a:pt x="129" y="43"/>
                      <a:pt x="131" y="40"/>
                      <a:pt x="131" y="37"/>
                    </a:cubicBezTo>
                    <a:cubicBezTo>
                      <a:pt x="131" y="6"/>
                      <a:pt x="131" y="6"/>
                      <a:pt x="131" y="6"/>
                    </a:cubicBezTo>
                    <a:cubicBezTo>
                      <a:pt x="131" y="3"/>
                      <a:pt x="129" y="0"/>
                      <a:pt x="126" y="0"/>
                    </a:cubicBezTo>
                    <a:cubicBezTo>
                      <a:pt x="123" y="0"/>
                      <a:pt x="120" y="3"/>
                      <a:pt x="120" y="6"/>
                    </a:cubicBezTo>
                    <a:cubicBezTo>
                      <a:pt x="120" y="37"/>
                      <a:pt x="120" y="37"/>
                      <a:pt x="120" y="37"/>
                    </a:cubicBezTo>
                    <a:cubicBezTo>
                      <a:pt x="120" y="40"/>
                      <a:pt x="123" y="43"/>
                      <a:pt x="126" y="43"/>
                    </a:cubicBezTo>
                    <a:close/>
                    <a:moveTo>
                      <a:pt x="159" y="269"/>
                    </a:moveTo>
                    <a:cubicBezTo>
                      <a:pt x="94" y="269"/>
                      <a:pt x="94" y="269"/>
                      <a:pt x="94" y="269"/>
                    </a:cubicBezTo>
                    <a:cubicBezTo>
                      <a:pt x="91" y="269"/>
                      <a:pt x="89" y="272"/>
                      <a:pt x="89" y="275"/>
                    </a:cubicBezTo>
                    <a:cubicBezTo>
                      <a:pt x="89" y="278"/>
                      <a:pt x="91" y="280"/>
                      <a:pt x="94" y="280"/>
                    </a:cubicBezTo>
                    <a:cubicBezTo>
                      <a:pt x="159" y="280"/>
                      <a:pt x="159" y="280"/>
                      <a:pt x="159" y="280"/>
                    </a:cubicBezTo>
                    <a:cubicBezTo>
                      <a:pt x="162" y="280"/>
                      <a:pt x="165" y="278"/>
                      <a:pt x="165" y="275"/>
                    </a:cubicBezTo>
                    <a:cubicBezTo>
                      <a:pt x="165" y="272"/>
                      <a:pt x="162" y="269"/>
                      <a:pt x="159" y="269"/>
                    </a:cubicBezTo>
                    <a:close/>
                    <a:moveTo>
                      <a:pt x="208" y="111"/>
                    </a:moveTo>
                    <a:cubicBezTo>
                      <a:pt x="213" y="134"/>
                      <a:pt x="205" y="158"/>
                      <a:pt x="196" y="174"/>
                    </a:cubicBezTo>
                    <a:cubicBezTo>
                      <a:pt x="188" y="189"/>
                      <a:pt x="182" y="201"/>
                      <a:pt x="173" y="217"/>
                    </a:cubicBezTo>
                    <a:cubicBezTo>
                      <a:pt x="171" y="221"/>
                      <a:pt x="171" y="226"/>
                      <a:pt x="171" y="232"/>
                    </a:cubicBezTo>
                    <a:cubicBezTo>
                      <a:pt x="170" y="237"/>
                      <a:pt x="170" y="241"/>
                      <a:pt x="169" y="245"/>
                    </a:cubicBezTo>
                    <a:cubicBezTo>
                      <a:pt x="167" y="255"/>
                      <a:pt x="162" y="259"/>
                      <a:pt x="150" y="260"/>
                    </a:cubicBezTo>
                    <a:cubicBezTo>
                      <a:pt x="126" y="260"/>
                      <a:pt x="126" y="260"/>
                      <a:pt x="126" y="260"/>
                    </a:cubicBezTo>
                    <a:cubicBezTo>
                      <a:pt x="101" y="260"/>
                      <a:pt x="101" y="260"/>
                      <a:pt x="101" y="260"/>
                    </a:cubicBezTo>
                    <a:cubicBezTo>
                      <a:pt x="90" y="259"/>
                      <a:pt x="85" y="255"/>
                      <a:pt x="82" y="245"/>
                    </a:cubicBezTo>
                    <a:cubicBezTo>
                      <a:pt x="81" y="241"/>
                      <a:pt x="81" y="237"/>
                      <a:pt x="81" y="232"/>
                    </a:cubicBezTo>
                    <a:cubicBezTo>
                      <a:pt x="81" y="226"/>
                      <a:pt x="81" y="221"/>
                      <a:pt x="78" y="217"/>
                    </a:cubicBezTo>
                    <a:cubicBezTo>
                      <a:pt x="69" y="201"/>
                      <a:pt x="63" y="189"/>
                      <a:pt x="55" y="174"/>
                    </a:cubicBezTo>
                    <a:cubicBezTo>
                      <a:pt x="47" y="158"/>
                      <a:pt x="38" y="134"/>
                      <a:pt x="44" y="111"/>
                    </a:cubicBezTo>
                    <a:cubicBezTo>
                      <a:pt x="51" y="82"/>
                      <a:pt x="82" y="54"/>
                      <a:pt x="126" y="54"/>
                    </a:cubicBezTo>
                    <a:cubicBezTo>
                      <a:pt x="170" y="54"/>
                      <a:pt x="200" y="82"/>
                      <a:pt x="208" y="111"/>
                    </a:cubicBezTo>
                    <a:close/>
                    <a:moveTo>
                      <a:pt x="197" y="114"/>
                    </a:moveTo>
                    <a:cubicBezTo>
                      <a:pt x="191" y="89"/>
                      <a:pt x="164" y="65"/>
                      <a:pt x="126" y="65"/>
                    </a:cubicBezTo>
                    <a:cubicBezTo>
                      <a:pt x="87" y="65"/>
                      <a:pt x="61" y="89"/>
                      <a:pt x="55" y="114"/>
                    </a:cubicBezTo>
                    <a:cubicBezTo>
                      <a:pt x="51" y="129"/>
                      <a:pt x="54" y="148"/>
                      <a:pt x="65" y="169"/>
                    </a:cubicBezTo>
                    <a:cubicBezTo>
                      <a:pt x="73" y="185"/>
                      <a:pt x="79" y="196"/>
                      <a:pt x="88" y="211"/>
                    </a:cubicBezTo>
                    <a:cubicBezTo>
                      <a:pt x="91" y="218"/>
                      <a:pt x="92" y="225"/>
                      <a:pt x="92" y="232"/>
                    </a:cubicBezTo>
                    <a:cubicBezTo>
                      <a:pt x="92" y="236"/>
                      <a:pt x="92" y="240"/>
                      <a:pt x="93" y="243"/>
                    </a:cubicBezTo>
                    <a:cubicBezTo>
                      <a:pt x="94" y="248"/>
                      <a:pt x="94" y="249"/>
                      <a:pt x="101" y="249"/>
                    </a:cubicBezTo>
                    <a:cubicBezTo>
                      <a:pt x="102" y="249"/>
                      <a:pt x="149" y="249"/>
                      <a:pt x="150" y="249"/>
                    </a:cubicBezTo>
                    <a:cubicBezTo>
                      <a:pt x="157" y="249"/>
                      <a:pt x="158" y="248"/>
                      <a:pt x="159" y="243"/>
                    </a:cubicBezTo>
                    <a:cubicBezTo>
                      <a:pt x="159" y="240"/>
                      <a:pt x="159" y="236"/>
                      <a:pt x="160" y="232"/>
                    </a:cubicBezTo>
                    <a:cubicBezTo>
                      <a:pt x="160" y="225"/>
                      <a:pt x="160" y="218"/>
                      <a:pt x="164" y="211"/>
                    </a:cubicBezTo>
                    <a:cubicBezTo>
                      <a:pt x="173" y="196"/>
                      <a:pt x="178" y="185"/>
                      <a:pt x="187" y="169"/>
                    </a:cubicBezTo>
                    <a:cubicBezTo>
                      <a:pt x="197" y="148"/>
                      <a:pt x="201" y="129"/>
                      <a:pt x="197" y="114"/>
                    </a:cubicBezTo>
                    <a:close/>
                    <a:moveTo>
                      <a:pt x="251" y="123"/>
                    </a:moveTo>
                    <a:cubicBezTo>
                      <a:pt x="224" y="123"/>
                      <a:pt x="224" y="123"/>
                      <a:pt x="224" y="123"/>
                    </a:cubicBezTo>
                    <a:cubicBezTo>
                      <a:pt x="221" y="123"/>
                      <a:pt x="219" y="125"/>
                      <a:pt x="219" y="128"/>
                    </a:cubicBezTo>
                    <a:cubicBezTo>
                      <a:pt x="219" y="131"/>
                      <a:pt x="221" y="134"/>
                      <a:pt x="224" y="134"/>
                    </a:cubicBezTo>
                    <a:cubicBezTo>
                      <a:pt x="251" y="134"/>
                      <a:pt x="251" y="134"/>
                      <a:pt x="251" y="134"/>
                    </a:cubicBezTo>
                    <a:cubicBezTo>
                      <a:pt x="254" y="134"/>
                      <a:pt x="256" y="131"/>
                      <a:pt x="256" y="128"/>
                    </a:cubicBezTo>
                    <a:cubicBezTo>
                      <a:pt x="256" y="125"/>
                      <a:pt x="254" y="123"/>
                      <a:pt x="251" y="123"/>
                    </a:cubicBezTo>
                    <a:close/>
                    <a:moveTo>
                      <a:pt x="129" y="81"/>
                    </a:moveTo>
                    <a:cubicBezTo>
                      <a:pt x="97" y="81"/>
                      <a:pt x="75" y="102"/>
                      <a:pt x="70" y="122"/>
                    </a:cubicBezTo>
                    <a:cubicBezTo>
                      <a:pt x="70" y="124"/>
                      <a:pt x="70" y="125"/>
                      <a:pt x="71" y="126"/>
                    </a:cubicBezTo>
                    <a:cubicBezTo>
                      <a:pt x="72" y="128"/>
                      <a:pt x="73" y="128"/>
                      <a:pt x="74" y="129"/>
                    </a:cubicBezTo>
                    <a:cubicBezTo>
                      <a:pt x="75" y="129"/>
                      <a:pt x="75" y="129"/>
                      <a:pt x="75" y="129"/>
                    </a:cubicBezTo>
                    <a:cubicBezTo>
                      <a:pt x="78" y="129"/>
                      <a:pt x="80" y="127"/>
                      <a:pt x="81" y="125"/>
                    </a:cubicBezTo>
                    <a:cubicBezTo>
                      <a:pt x="85" y="109"/>
                      <a:pt x="103" y="92"/>
                      <a:pt x="129" y="92"/>
                    </a:cubicBezTo>
                    <a:cubicBezTo>
                      <a:pt x="132" y="92"/>
                      <a:pt x="134" y="89"/>
                      <a:pt x="134" y="86"/>
                    </a:cubicBezTo>
                    <a:cubicBezTo>
                      <a:pt x="134" y="83"/>
                      <a:pt x="132" y="81"/>
                      <a:pt x="129" y="8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7" name="Группа 1">
              <a:extLst>
                <a:ext uri="{FF2B5EF4-FFF2-40B4-BE49-F238E27FC236}">
                  <a16:creationId xmlns:a16="http://schemas.microsoft.com/office/drawing/2014/main" id="{EC41D83C-FCD4-4896-B31B-A5265F70F823}"/>
                </a:ext>
              </a:extLst>
            </p:cNvPr>
            <p:cNvGrpSpPr/>
            <p:nvPr/>
          </p:nvGrpSpPr>
          <p:grpSpPr>
            <a:xfrm>
              <a:off x="5870575" y="890587"/>
              <a:ext cx="2057400" cy="5065712"/>
              <a:chOff x="5870575" y="890587"/>
              <a:chExt cx="2057400" cy="5065712"/>
            </a:xfrm>
          </p:grpSpPr>
          <p:sp>
            <p:nvSpPr>
              <p:cNvPr id="8" name="Google Shape;443;p26">
                <a:extLst>
                  <a:ext uri="{FF2B5EF4-FFF2-40B4-BE49-F238E27FC236}">
                    <a16:creationId xmlns:a16="http://schemas.microsoft.com/office/drawing/2014/main" id="{0D5C9109-200E-4204-8B30-8700ABB8017F}"/>
                  </a:ext>
                </a:extLst>
              </p:cNvPr>
              <p:cNvSpPr/>
              <p:nvPr/>
            </p:nvSpPr>
            <p:spPr>
              <a:xfrm>
                <a:off x="5870575" y="890587"/>
                <a:ext cx="2057400" cy="5065712"/>
              </a:xfrm>
              <a:custGeom>
                <a:avLst/>
                <a:gdLst/>
                <a:ahLst/>
                <a:cxnLst/>
                <a:rect l="l" t="t" r="r" b="b"/>
                <a:pathLst>
                  <a:path w="516" h="1270" extrusionOk="0">
                    <a:moveTo>
                      <a:pt x="0" y="0"/>
                    </a:moveTo>
                    <a:cubicBezTo>
                      <a:pt x="0" y="0"/>
                      <a:pt x="131" y="239"/>
                      <a:pt x="137" y="635"/>
                    </a:cubicBezTo>
                    <a:cubicBezTo>
                      <a:pt x="144" y="1017"/>
                      <a:pt x="22" y="1270"/>
                      <a:pt x="22" y="1270"/>
                    </a:cubicBezTo>
                    <a:cubicBezTo>
                      <a:pt x="22" y="1270"/>
                      <a:pt x="516" y="1074"/>
                      <a:pt x="513" y="754"/>
                    </a:cubicBezTo>
                    <a:cubicBezTo>
                      <a:pt x="510" y="377"/>
                      <a:pt x="0" y="0"/>
                      <a:pt x="0" y="0"/>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9" name="Google Shape;448;p26">
                <a:extLst>
                  <a:ext uri="{FF2B5EF4-FFF2-40B4-BE49-F238E27FC236}">
                    <a16:creationId xmlns:a16="http://schemas.microsoft.com/office/drawing/2014/main" id="{4A4DF76C-0063-4C26-BAE8-8559CC03FC85}"/>
                  </a:ext>
                </a:extLst>
              </p:cNvPr>
              <p:cNvSpPr/>
              <p:nvPr/>
            </p:nvSpPr>
            <p:spPr>
              <a:xfrm>
                <a:off x="6743700" y="3213100"/>
                <a:ext cx="785812" cy="1155700"/>
              </a:xfrm>
              <a:custGeom>
                <a:avLst/>
                <a:gdLst/>
                <a:ahLst/>
                <a:cxnLst/>
                <a:rect l="l" t="t" r="r" b="b"/>
                <a:pathLst>
                  <a:path w="197" h="290" extrusionOk="0">
                    <a:moveTo>
                      <a:pt x="36" y="192"/>
                    </a:moveTo>
                    <a:cubicBezTo>
                      <a:pt x="36" y="189"/>
                      <a:pt x="38" y="187"/>
                      <a:pt x="41" y="187"/>
                    </a:cubicBezTo>
                    <a:cubicBezTo>
                      <a:pt x="44" y="187"/>
                      <a:pt x="47" y="189"/>
                      <a:pt x="47" y="192"/>
                    </a:cubicBezTo>
                    <a:cubicBezTo>
                      <a:pt x="47" y="221"/>
                      <a:pt x="70" y="244"/>
                      <a:pt x="99" y="244"/>
                    </a:cubicBezTo>
                    <a:cubicBezTo>
                      <a:pt x="102" y="244"/>
                      <a:pt x="104" y="246"/>
                      <a:pt x="104" y="250"/>
                    </a:cubicBezTo>
                    <a:cubicBezTo>
                      <a:pt x="104" y="253"/>
                      <a:pt x="102" y="255"/>
                      <a:pt x="99" y="255"/>
                    </a:cubicBezTo>
                    <a:cubicBezTo>
                      <a:pt x="64" y="255"/>
                      <a:pt x="36" y="227"/>
                      <a:pt x="36" y="192"/>
                    </a:cubicBezTo>
                    <a:close/>
                    <a:moveTo>
                      <a:pt x="197" y="192"/>
                    </a:moveTo>
                    <a:cubicBezTo>
                      <a:pt x="197" y="246"/>
                      <a:pt x="153" y="290"/>
                      <a:pt x="99" y="290"/>
                    </a:cubicBezTo>
                    <a:cubicBezTo>
                      <a:pt x="44" y="290"/>
                      <a:pt x="0" y="246"/>
                      <a:pt x="0" y="192"/>
                    </a:cubicBezTo>
                    <a:cubicBezTo>
                      <a:pt x="0" y="176"/>
                      <a:pt x="4" y="160"/>
                      <a:pt x="12" y="146"/>
                    </a:cubicBezTo>
                    <a:cubicBezTo>
                      <a:pt x="12" y="146"/>
                      <a:pt x="12" y="146"/>
                      <a:pt x="12" y="146"/>
                    </a:cubicBezTo>
                    <a:cubicBezTo>
                      <a:pt x="94" y="3"/>
                      <a:pt x="94" y="3"/>
                      <a:pt x="94" y="3"/>
                    </a:cubicBezTo>
                    <a:cubicBezTo>
                      <a:pt x="96" y="0"/>
                      <a:pt x="102" y="0"/>
                      <a:pt x="103" y="3"/>
                    </a:cubicBezTo>
                    <a:cubicBezTo>
                      <a:pt x="185" y="145"/>
                      <a:pt x="185" y="145"/>
                      <a:pt x="185" y="145"/>
                    </a:cubicBezTo>
                    <a:cubicBezTo>
                      <a:pt x="185" y="145"/>
                      <a:pt x="185" y="146"/>
                      <a:pt x="186" y="146"/>
                    </a:cubicBezTo>
                    <a:cubicBezTo>
                      <a:pt x="193" y="160"/>
                      <a:pt x="197" y="176"/>
                      <a:pt x="197" y="192"/>
                    </a:cubicBezTo>
                    <a:close/>
                    <a:moveTo>
                      <a:pt x="22" y="150"/>
                    </a:moveTo>
                    <a:cubicBezTo>
                      <a:pt x="22" y="150"/>
                      <a:pt x="22" y="151"/>
                      <a:pt x="22" y="151"/>
                    </a:cubicBezTo>
                    <a:cubicBezTo>
                      <a:pt x="15" y="163"/>
                      <a:pt x="11" y="178"/>
                      <a:pt x="11" y="192"/>
                    </a:cubicBezTo>
                    <a:cubicBezTo>
                      <a:pt x="11" y="240"/>
                      <a:pt x="50" y="279"/>
                      <a:pt x="99" y="279"/>
                    </a:cubicBezTo>
                    <a:cubicBezTo>
                      <a:pt x="147" y="279"/>
                      <a:pt x="186" y="240"/>
                      <a:pt x="186" y="192"/>
                    </a:cubicBezTo>
                    <a:cubicBezTo>
                      <a:pt x="186" y="178"/>
                      <a:pt x="182" y="163"/>
                      <a:pt x="175" y="150"/>
                    </a:cubicBezTo>
                    <a:cubicBezTo>
                      <a:pt x="175" y="150"/>
                      <a:pt x="175" y="150"/>
                      <a:pt x="175" y="149"/>
                    </a:cubicBezTo>
                    <a:cubicBezTo>
                      <a:pt x="99" y="17"/>
                      <a:pt x="99" y="17"/>
                      <a:pt x="99" y="17"/>
                    </a:cubicBezTo>
                    <a:cubicBezTo>
                      <a:pt x="22" y="150"/>
                      <a:pt x="22" y="150"/>
                      <a:pt x="22" y="150"/>
                    </a:cubicBezTo>
                    <a:cubicBezTo>
                      <a:pt x="22" y="150"/>
                      <a:pt x="22" y="150"/>
                      <a:pt x="22" y="15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sp>
        <p:nvSpPr>
          <p:cNvPr id="13" name="مربع نص 12">
            <a:extLst>
              <a:ext uri="{FF2B5EF4-FFF2-40B4-BE49-F238E27FC236}">
                <a16:creationId xmlns:a16="http://schemas.microsoft.com/office/drawing/2014/main" id="{4D0CEFBE-E93F-484B-A0C7-8F6CE3B7ABB1}"/>
              </a:ext>
            </a:extLst>
          </p:cNvPr>
          <p:cNvSpPr txBox="1"/>
          <p:nvPr/>
        </p:nvSpPr>
        <p:spPr>
          <a:xfrm>
            <a:off x="4509823" y="3031681"/>
            <a:ext cx="6155266" cy="369332"/>
          </a:xfrm>
          <a:prstGeom prst="rect">
            <a:avLst/>
          </a:prstGeom>
          <a:noFill/>
        </p:spPr>
        <p:txBody>
          <a:bodyPr wrap="square">
            <a:spAutoFit/>
          </a:bodyPr>
          <a:lstStyle/>
          <a:p>
            <a:pPr algn="r"/>
            <a:r>
              <a:rPr lang="ar-SA" sz="1800" dirty="0">
                <a:effectLst/>
                <a:ea typeface="Times New Roman" panose="02020603050405020304" pitchFamily="18" charset="0"/>
                <a:cs typeface="Arial" panose="020B0604020202020204" pitchFamily="34" charset="0"/>
              </a:rPr>
              <a:t>التحليل الإحصائي الوصفي</a:t>
            </a:r>
            <a:endParaRPr lang="ar-EG" dirty="0"/>
          </a:p>
        </p:txBody>
      </p:sp>
      <p:sp>
        <p:nvSpPr>
          <p:cNvPr id="15" name="مربع نص 14">
            <a:extLst>
              <a:ext uri="{FF2B5EF4-FFF2-40B4-BE49-F238E27FC236}">
                <a16:creationId xmlns:a16="http://schemas.microsoft.com/office/drawing/2014/main" id="{052812D4-D411-44C3-BEF4-47202DA6E603}"/>
              </a:ext>
            </a:extLst>
          </p:cNvPr>
          <p:cNvSpPr txBox="1"/>
          <p:nvPr/>
        </p:nvSpPr>
        <p:spPr>
          <a:xfrm>
            <a:off x="1231900" y="3087656"/>
            <a:ext cx="6155266" cy="369332"/>
          </a:xfrm>
          <a:prstGeom prst="rect">
            <a:avLst/>
          </a:prstGeom>
          <a:noFill/>
        </p:spPr>
        <p:txBody>
          <a:bodyPr wrap="square">
            <a:spAutoFit/>
          </a:bodyPr>
          <a:lstStyle/>
          <a:p>
            <a:r>
              <a:rPr lang="ar-SA" sz="1800" dirty="0">
                <a:effectLst/>
                <a:ea typeface="Times New Roman" panose="02020603050405020304" pitchFamily="18" charset="0"/>
                <a:cs typeface="Arial" panose="020B0604020202020204" pitchFamily="34" charset="0"/>
              </a:rPr>
              <a:t>تحليل الانحدار والنماذج التنبؤية</a:t>
            </a:r>
            <a:endParaRPr lang="ar-EG" dirty="0"/>
          </a:p>
        </p:txBody>
      </p:sp>
      <p:sp>
        <p:nvSpPr>
          <p:cNvPr id="3" name="مربع نص 2">
            <a:extLst>
              <a:ext uri="{FF2B5EF4-FFF2-40B4-BE49-F238E27FC236}">
                <a16:creationId xmlns:a16="http://schemas.microsoft.com/office/drawing/2014/main" id="{0B92B68F-7229-1478-2CEB-81E96B0828E5}"/>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3517917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id="{8C1A3922-1041-40C0-8A77-AC7DF0D43D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مربع نص 3">
            <a:extLst>
              <a:ext uri="{FF2B5EF4-FFF2-40B4-BE49-F238E27FC236}">
                <a16:creationId xmlns:a16="http://schemas.microsoft.com/office/drawing/2014/main" id="{1AE6C7A5-8CD3-4D96-B86A-F7DB7DC0DD6F}"/>
              </a:ext>
            </a:extLst>
          </p:cNvPr>
          <p:cNvSpPr txBox="1"/>
          <p:nvPr/>
        </p:nvSpPr>
        <p:spPr>
          <a:xfrm>
            <a:off x="1907117" y="149311"/>
            <a:ext cx="8377766" cy="1051506"/>
          </a:xfrm>
          <a:prstGeom prst="rect">
            <a:avLst/>
          </a:prstGeom>
          <a:noFill/>
        </p:spPr>
        <p:txBody>
          <a:bodyPr wrap="square">
            <a:spAutoFit/>
          </a:bodyPr>
          <a:lstStyle/>
          <a:p>
            <a:pPr algn="ctr" rtl="1">
              <a:lnSpc>
                <a:spcPct val="115000"/>
              </a:lnSpc>
            </a:pPr>
            <a:r>
              <a:rPr lang="ar-SA" sz="2800" b="1" dirty="0">
                <a:effectLst/>
                <a:latin typeface="Calibri" panose="020F0502020204030204" pitchFamily="34" charset="0"/>
                <a:ea typeface="Times New Roman" panose="02020603050405020304" pitchFamily="18" charset="0"/>
                <a:cs typeface="Arial" panose="020B0604020202020204" pitchFamily="34" charset="0"/>
              </a:rPr>
              <a:t>تطبيق التحسين المستمر</a:t>
            </a:r>
            <a:endParaRPr lang="en-US" sz="2800" b="1" dirty="0">
              <a:effectLst/>
              <a:latin typeface="Calibri" panose="020F0502020204030204" pitchFamily="34" charset="0"/>
              <a:ea typeface="Times New Roman" panose="02020603050405020304" pitchFamily="18" charset="0"/>
              <a:cs typeface="Arial" panose="020B0604020202020204" pitchFamily="34" charset="0"/>
            </a:endParaRPr>
          </a:p>
          <a:p>
            <a:pPr algn="ctr" rtl="1">
              <a:lnSpc>
                <a:spcPct val="115000"/>
              </a:lnSpc>
            </a:pPr>
            <a:r>
              <a:rPr lang="ar-SA" sz="2800" b="1" dirty="0">
                <a:effectLst/>
                <a:latin typeface="Calibri" panose="020F0502020204030204" pitchFamily="34" charset="0"/>
                <a:ea typeface="Times New Roman" panose="02020603050405020304" pitchFamily="18" charset="0"/>
                <a:cs typeface="Arial" panose="020B0604020202020204" pitchFamily="34" charset="0"/>
              </a:rPr>
              <a:t> (</a:t>
            </a:r>
            <a:r>
              <a:rPr lang="en-US" sz="2800" b="1" dirty="0">
                <a:effectLst/>
                <a:latin typeface="Arial" panose="020B0604020202020204" pitchFamily="34" charset="0"/>
                <a:ea typeface="Times New Roman" panose="02020603050405020304" pitchFamily="18" charset="0"/>
                <a:cs typeface="Arial" panose="020B0604020202020204" pitchFamily="34" charset="0"/>
              </a:rPr>
              <a:t>Continuous Improvement) </a:t>
            </a:r>
            <a:r>
              <a:rPr lang="ar-EG" sz="2800" b="1" dirty="0">
                <a:effectLst/>
                <a:latin typeface="Arial" panose="020B0604020202020204" pitchFamily="34" charset="0"/>
                <a:ea typeface="Times New Roman" panose="02020603050405020304" pitchFamily="18" charset="0"/>
                <a:cs typeface="Arial" panose="020B0604020202020204" pitchFamily="34" charset="0"/>
              </a:rPr>
              <a:t> </a:t>
            </a:r>
            <a:r>
              <a:rPr lang="ar-SA" sz="2800" b="1" dirty="0">
                <a:effectLst/>
                <a:latin typeface="Calibri" panose="020F0502020204030204" pitchFamily="34" charset="0"/>
                <a:ea typeface="Times New Roman" panose="02020603050405020304" pitchFamily="18" charset="0"/>
                <a:cs typeface="Arial" panose="020B0604020202020204" pitchFamily="34" charset="0"/>
              </a:rPr>
              <a:t>في جميع مراحل السلسلة</a:t>
            </a:r>
            <a:r>
              <a:rPr lang="ar-EG" sz="2800" b="1" dirty="0">
                <a:effectLst/>
                <a:latin typeface="Calibri" panose="020F0502020204030204" pitchFamily="34" charset="0"/>
                <a:ea typeface="Times New Roman" panose="02020603050405020304" pitchFamily="18" charset="0"/>
                <a:cs typeface="Arial" panose="020B0604020202020204" pitchFamily="34" charset="0"/>
              </a:rPr>
              <a:t>))</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44">
            <a:extLst>
              <a:ext uri="{FF2B5EF4-FFF2-40B4-BE49-F238E27FC236}">
                <a16:creationId xmlns:a16="http://schemas.microsoft.com/office/drawing/2014/main" id="{49373954-0D00-4BB6-B712-6FCFC5EDAFF2}"/>
              </a:ext>
            </a:extLst>
          </p:cNvPr>
          <p:cNvGrpSpPr/>
          <p:nvPr/>
        </p:nvGrpSpPr>
        <p:grpSpPr>
          <a:xfrm>
            <a:off x="4302191" y="1938867"/>
            <a:ext cx="3587618" cy="3588714"/>
            <a:chOff x="2193132" y="1857160"/>
            <a:chExt cx="2471738" cy="2467190"/>
          </a:xfrm>
        </p:grpSpPr>
        <p:sp>
          <p:nvSpPr>
            <p:cNvPr id="6" name="Freeform 12">
              <a:extLst>
                <a:ext uri="{FF2B5EF4-FFF2-40B4-BE49-F238E27FC236}">
                  <a16:creationId xmlns:a16="http://schemas.microsoft.com/office/drawing/2014/main" id="{8ACFEB8A-E757-4510-B31A-9184F7C0B55E}"/>
                </a:ext>
              </a:extLst>
            </p:cNvPr>
            <p:cNvSpPr>
              <a:spLocks/>
            </p:cNvSpPr>
            <p:nvPr/>
          </p:nvSpPr>
          <p:spPr bwMode="auto">
            <a:xfrm>
              <a:off x="2585639" y="1857161"/>
              <a:ext cx="954749" cy="719850"/>
            </a:xfrm>
            <a:custGeom>
              <a:avLst/>
              <a:gdLst/>
              <a:ahLst/>
              <a:cxnLst>
                <a:cxn ang="0">
                  <a:pos x="107" y="427"/>
                </a:cxn>
                <a:cxn ang="0">
                  <a:pos x="203" y="406"/>
                </a:cxn>
                <a:cxn ang="0">
                  <a:pos x="214" y="405"/>
                </a:cxn>
                <a:cxn ang="0">
                  <a:pos x="251" y="420"/>
                </a:cxn>
                <a:cxn ang="0">
                  <a:pos x="265" y="468"/>
                </a:cxn>
                <a:cxn ang="0">
                  <a:pos x="244" y="563"/>
                </a:cxn>
                <a:cxn ang="0">
                  <a:pos x="376" y="695"/>
                </a:cxn>
                <a:cxn ang="0">
                  <a:pos x="376" y="696"/>
                </a:cxn>
                <a:cxn ang="0">
                  <a:pos x="813" y="531"/>
                </a:cxn>
                <a:cxn ang="0">
                  <a:pos x="818" y="531"/>
                </a:cxn>
                <a:cxn ang="0">
                  <a:pos x="818" y="348"/>
                </a:cxn>
                <a:cxn ang="0">
                  <a:pos x="923" y="281"/>
                </a:cxn>
                <a:cxn ang="0">
                  <a:pos x="818" y="215"/>
                </a:cxn>
                <a:cxn ang="0">
                  <a:pos x="818" y="0"/>
                </a:cxn>
                <a:cxn ang="0">
                  <a:pos x="813" y="0"/>
                </a:cxn>
                <a:cxn ang="0">
                  <a:pos x="349" y="94"/>
                </a:cxn>
                <a:cxn ang="0">
                  <a:pos x="0" y="320"/>
                </a:cxn>
                <a:cxn ang="0">
                  <a:pos x="107" y="427"/>
                </a:cxn>
              </a:cxnLst>
              <a:rect l="0" t="0" r="r" b="b"/>
              <a:pathLst>
                <a:path w="923" h="696">
                  <a:moveTo>
                    <a:pt x="107" y="427"/>
                  </a:moveTo>
                  <a:cubicBezTo>
                    <a:pt x="203" y="406"/>
                    <a:pt x="203" y="406"/>
                    <a:pt x="203" y="406"/>
                  </a:cubicBezTo>
                  <a:cubicBezTo>
                    <a:pt x="206" y="405"/>
                    <a:pt x="210" y="405"/>
                    <a:pt x="214" y="405"/>
                  </a:cubicBezTo>
                  <a:cubicBezTo>
                    <a:pt x="228" y="405"/>
                    <a:pt x="241" y="410"/>
                    <a:pt x="251" y="420"/>
                  </a:cubicBezTo>
                  <a:cubicBezTo>
                    <a:pt x="264" y="433"/>
                    <a:pt x="269" y="451"/>
                    <a:pt x="265" y="468"/>
                  </a:cubicBezTo>
                  <a:cubicBezTo>
                    <a:pt x="244" y="563"/>
                    <a:pt x="244" y="563"/>
                    <a:pt x="244" y="563"/>
                  </a:cubicBezTo>
                  <a:cubicBezTo>
                    <a:pt x="376" y="695"/>
                    <a:pt x="376" y="695"/>
                    <a:pt x="376" y="695"/>
                  </a:cubicBezTo>
                  <a:cubicBezTo>
                    <a:pt x="376" y="695"/>
                    <a:pt x="376" y="695"/>
                    <a:pt x="376" y="696"/>
                  </a:cubicBezTo>
                  <a:cubicBezTo>
                    <a:pt x="493" y="593"/>
                    <a:pt x="646" y="531"/>
                    <a:pt x="813" y="531"/>
                  </a:cubicBezTo>
                  <a:cubicBezTo>
                    <a:pt x="815" y="531"/>
                    <a:pt x="817" y="531"/>
                    <a:pt x="818" y="531"/>
                  </a:cubicBezTo>
                  <a:cubicBezTo>
                    <a:pt x="818" y="348"/>
                    <a:pt x="818" y="348"/>
                    <a:pt x="818" y="348"/>
                  </a:cubicBezTo>
                  <a:cubicBezTo>
                    <a:pt x="923" y="281"/>
                    <a:pt x="923" y="281"/>
                    <a:pt x="923" y="281"/>
                  </a:cubicBezTo>
                  <a:cubicBezTo>
                    <a:pt x="818" y="215"/>
                    <a:pt x="818" y="215"/>
                    <a:pt x="818" y="215"/>
                  </a:cubicBezTo>
                  <a:cubicBezTo>
                    <a:pt x="818" y="0"/>
                    <a:pt x="818" y="0"/>
                    <a:pt x="818" y="0"/>
                  </a:cubicBezTo>
                  <a:cubicBezTo>
                    <a:pt x="817" y="0"/>
                    <a:pt x="815" y="0"/>
                    <a:pt x="813" y="0"/>
                  </a:cubicBezTo>
                  <a:cubicBezTo>
                    <a:pt x="652" y="0"/>
                    <a:pt x="496" y="31"/>
                    <a:pt x="349" y="94"/>
                  </a:cubicBezTo>
                  <a:cubicBezTo>
                    <a:pt x="219" y="148"/>
                    <a:pt x="102" y="224"/>
                    <a:pt x="0" y="320"/>
                  </a:cubicBezTo>
                  <a:lnTo>
                    <a:pt x="107" y="427"/>
                  </a:lnTo>
                  <a:close/>
                </a:path>
              </a:pathLst>
            </a:custGeom>
            <a:solidFill>
              <a:srgbClr val="0F7185"/>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7" name="Freeform 8">
              <a:extLst>
                <a:ext uri="{FF2B5EF4-FFF2-40B4-BE49-F238E27FC236}">
                  <a16:creationId xmlns:a16="http://schemas.microsoft.com/office/drawing/2014/main" id="{1BB80C3A-3577-4B16-8E78-CAB3A2E49F64}"/>
                </a:ext>
              </a:extLst>
            </p:cNvPr>
            <p:cNvSpPr>
              <a:spLocks/>
            </p:cNvSpPr>
            <p:nvPr/>
          </p:nvSpPr>
          <p:spPr bwMode="auto">
            <a:xfrm>
              <a:off x="3317613" y="3604500"/>
              <a:ext cx="954749" cy="719850"/>
            </a:xfrm>
            <a:custGeom>
              <a:avLst/>
              <a:gdLst/>
              <a:ahLst/>
              <a:cxnLst>
                <a:cxn ang="0">
                  <a:pos x="816" y="268"/>
                </a:cxn>
                <a:cxn ang="0">
                  <a:pos x="720" y="289"/>
                </a:cxn>
                <a:cxn ang="0">
                  <a:pos x="709" y="291"/>
                </a:cxn>
                <a:cxn ang="0">
                  <a:pos x="672" y="275"/>
                </a:cxn>
                <a:cxn ang="0">
                  <a:pos x="658" y="227"/>
                </a:cxn>
                <a:cxn ang="0">
                  <a:pos x="679" y="132"/>
                </a:cxn>
                <a:cxn ang="0">
                  <a:pos x="547" y="1"/>
                </a:cxn>
                <a:cxn ang="0">
                  <a:pos x="546" y="0"/>
                </a:cxn>
                <a:cxn ang="0">
                  <a:pos x="110" y="164"/>
                </a:cxn>
                <a:cxn ang="0">
                  <a:pos x="104" y="164"/>
                </a:cxn>
                <a:cxn ang="0">
                  <a:pos x="104" y="351"/>
                </a:cxn>
                <a:cxn ang="0">
                  <a:pos x="0" y="418"/>
                </a:cxn>
                <a:cxn ang="0">
                  <a:pos x="104" y="484"/>
                </a:cxn>
                <a:cxn ang="0">
                  <a:pos x="104" y="695"/>
                </a:cxn>
                <a:cxn ang="0">
                  <a:pos x="110" y="695"/>
                </a:cxn>
                <a:cxn ang="0">
                  <a:pos x="574" y="602"/>
                </a:cxn>
                <a:cxn ang="0">
                  <a:pos x="923" y="375"/>
                </a:cxn>
                <a:cxn ang="0">
                  <a:pos x="816" y="268"/>
                </a:cxn>
              </a:cxnLst>
              <a:rect l="0" t="0" r="r" b="b"/>
              <a:pathLst>
                <a:path w="923" h="695">
                  <a:moveTo>
                    <a:pt x="816" y="268"/>
                  </a:moveTo>
                  <a:cubicBezTo>
                    <a:pt x="720" y="289"/>
                    <a:pt x="720" y="289"/>
                    <a:pt x="720" y="289"/>
                  </a:cubicBezTo>
                  <a:cubicBezTo>
                    <a:pt x="716" y="290"/>
                    <a:pt x="713" y="291"/>
                    <a:pt x="709" y="291"/>
                  </a:cubicBezTo>
                  <a:cubicBezTo>
                    <a:pt x="695" y="291"/>
                    <a:pt x="682" y="285"/>
                    <a:pt x="672" y="275"/>
                  </a:cubicBezTo>
                  <a:cubicBezTo>
                    <a:pt x="659" y="263"/>
                    <a:pt x="654" y="245"/>
                    <a:pt x="658" y="227"/>
                  </a:cubicBezTo>
                  <a:cubicBezTo>
                    <a:pt x="679" y="132"/>
                    <a:pt x="679" y="132"/>
                    <a:pt x="679" y="132"/>
                  </a:cubicBezTo>
                  <a:cubicBezTo>
                    <a:pt x="547" y="1"/>
                    <a:pt x="547" y="1"/>
                    <a:pt x="547" y="1"/>
                  </a:cubicBezTo>
                  <a:cubicBezTo>
                    <a:pt x="547" y="0"/>
                    <a:pt x="547" y="0"/>
                    <a:pt x="546" y="0"/>
                  </a:cubicBezTo>
                  <a:cubicBezTo>
                    <a:pt x="430" y="102"/>
                    <a:pt x="277" y="164"/>
                    <a:pt x="110" y="164"/>
                  </a:cubicBezTo>
                  <a:cubicBezTo>
                    <a:pt x="108" y="164"/>
                    <a:pt x="106" y="164"/>
                    <a:pt x="104" y="164"/>
                  </a:cubicBezTo>
                  <a:cubicBezTo>
                    <a:pt x="104" y="351"/>
                    <a:pt x="104" y="351"/>
                    <a:pt x="104" y="351"/>
                  </a:cubicBezTo>
                  <a:cubicBezTo>
                    <a:pt x="0" y="418"/>
                    <a:pt x="0" y="418"/>
                    <a:pt x="0" y="418"/>
                  </a:cubicBezTo>
                  <a:cubicBezTo>
                    <a:pt x="104" y="484"/>
                    <a:pt x="104" y="484"/>
                    <a:pt x="104" y="484"/>
                  </a:cubicBezTo>
                  <a:cubicBezTo>
                    <a:pt x="104" y="695"/>
                    <a:pt x="104" y="695"/>
                    <a:pt x="104" y="695"/>
                  </a:cubicBezTo>
                  <a:cubicBezTo>
                    <a:pt x="106" y="695"/>
                    <a:pt x="108" y="695"/>
                    <a:pt x="110" y="695"/>
                  </a:cubicBezTo>
                  <a:cubicBezTo>
                    <a:pt x="271" y="695"/>
                    <a:pt x="427" y="664"/>
                    <a:pt x="574" y="602"/>
                  </a:cubicBezTo>
                  <a:cubicBezTo>
                    <a:pt x="703" y="547"/>
                    <a:pt x="821" y="471"/>
                    <a:pt x="923" y="375"/>
                  </a:cubicBezTo>
                  <a:lnTo>
                    <a:pt x="816" y="268"/>
                  </a:lnTo>
                  <a:close/>
                </a:path>
              </a:pathLst>
            </a:custGeom>
            <a:solidFill>
              <a:srgbClr val="0F7185"/>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 name="Freeform 7">
              <a:extLst>
                <a:ext uri="{FF2B5EF4-FFF2-40B4-BE49-F238E27FC236}">
                  <a16:creationId xmlns:a16="http://schemas.microsoft.com/office/drawing/2014/main" id="{90307B7C-9916-415D-BBA9-A3C0D395EB88}"/>
                </a:ext>
              </a:extLst>
            </p:cNvPr>
            <p:cNvSpPr>
              <a:spLocks/>
            </p:cNvSpPr>
            <p:nvPr/>
          </p:nvSpPr>
          <p:spPr bwMode="auto">
            <a:xfrm>
              <a:off x="3479769" y="1857160"/>
              <a:ext cx="818356" cy="745613"/>
            </a:xfrm>
            <a:custGeom>
              <a:avLst/>
              <a:gdLst/>
              <a:ahLst/>
              <a:cxnLst>
                <a:cxn ang="0">
                  <a:pos x="792" y="344"/>
                </a:cxn>
                <a:cxn ang="0">
                  <a:pos x="417" y="93"/>
                </a:cxn>
                <a:cxn ang="0">
                  <a:pos x="0" y="0"/>
                </a:cxn>
                <a:cxn ang="0">
                  <a:pos x="0" y="182"/>
                </a:cxn>
                <a:cxn ang="0">
                  <a:pos x="89" y="238"/>
                </a:cxn>
                <a:cxn ang="0">
                  <a:pos x="113" y="282"/>
                </a:cxn>
                <a:cxn ang="0">
                  <a:pos x="89" y="326"/>
                </a:cxn>
                <a:cxn ang="0">
                  <a:pos x="0" y="383"/>
                </a:cxn>
                <a:cxn ang="0">
                  <a:pos x="0" y="530"/>
                </a:cxn>
                <a:cxn ang="0">
                  <a:pos x="0" y="532"/>
                </a:cxn>
                <a:cxn ang="0">
                  <a:pos x="417" y="721"/>
                </a:cxn>
                <a:cxn ang="0">
                  <a:pos x="558" y="579"/>
                </a:cxn>
                <a:cxn ang="0">
                  <a:pos x="683" y="595"/>
                </a:cxn>
                <a:cxn ang="0">
                  <a:pos x="659" y="478"/>
                </a:cxn>
                <a:cxn ang="0">
                  <a:pos x="792" y="344"/>
                </a:cxn>
              </a:cxnLst>
              <a:rect l="0" t="0" r="r" b="b"/>
              <a:pathLst>
                <a:path w="792" h="721">
                  <a:moveTo>
                    <a:pt x="792" y="344"/>
                  </a:moveTo>
                  <a:cubicBezTo>
                    <a:pt x="683" y="236"/>
                    <a:pt x="557" y="152"/>
                    <a:pt x="417" y="93"/>
                  </a:cubicBezTo>
                  <a:cubicBezTo>
                    <a:pt x="284" y="36"/>
                    <a:pt x="144" y="5"/>
                    <a:pt x="0" y="0"/>
                  </a:cubicBezTo>
                  <a:cubicBezTo>
                    <a:pt x="0" y="182"/>
                    <a:pt x="0" y="182"/>
                    <a:pt x="0" y="182"/>
                  </a:cubicBezTo>
                  <a:cubicBezTo>
                    <a:pt x="89" y="238"/>
                    <a:pt x="89" y="238"/>
                    <a:pt x="89" y="238"/>
                  </a:cubicBezTo>
                  <a:cubicBezTo>
                    <a:pt x="104" y="248"/>
                    <a:pt x="113" y="264"/>
                    <a:pt x="113" y="282"/>
                  </a:cubicBezTo>
                  <a:cubicBezTo>
                    <a:pt x="113" y="300"/>
                    <a:pt x="104" y="317"/>
                    <a:pt x="89" y="326"/>
                  </a:cubicBezTo>
                  <a:cubicBezTo>
                    <a:pt x="0" y="383"/>
                    <a:pt x="0" y="383"/>
                    <a:pt x="0" y="383"/>
                  </a:cubicBezTo>
                  <a:cubicBezTo>
                    <a:pt x="0" y="530"/>
                    <a:pt x="0" y="530"/>
                    <a:pt x="0" y="530"/>
                  </a:cubicBezTo>
                  <a:cubicBezTo>
                    <a:pt x="0" y="531"/>
                    <a:pt x="0" y="531"/>
                    <a:pt x="0" y="532"/>
                  </a:cubicBezTo>
                  <a:cubicBezTo>
                    <a:pt x="162" y="543"/>
                    <a:pt x="308" y="613"/>
                    <a:pt x="417" y="721"/>
                  </a:cubicBezTo>
                  <a:cubicBezTo>
                    <a:pt x="558" y="579"/>
                    <a:pt x="558" y="579"/>
                    <a:pt x="558" y="579"/>
                  </a:cubicBezTo>
                  <a:cubicBezTo>
                    <a:pt x="683" y="595"/>
                    <a:pt x="683" y="595"/>
                    <a:pt x="683" y="595"/>
                  </a:cubicBezTo>
                  <a:cubicBezTo>
                    <a:pt x="659" y="478"/>
                    <a:pt x="659" y="478"/>
                    <a:pt x="659" y="478"/>
                  </a:cubicBezTo>
                  <a:lnTo>
                    <a:pt x="792" y="344"/>
                  </a:lnTo>
                  <a:close/>
                </a:path>
              </a:pathLst>
            </a:custGeom>
            <a:solidFill>
              <a:srgbClr val="A97C39"/>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9" name="Oval 48">
              <a:extLst>
                <a:ext uri="{FF2B5EF4-FFF2-40B4-BE49-F238E27FC236}">
                  <a16:creationId xmlns:a16="http://schemas.microsoft.com/office/drawing/2014/main" id="{EC19ACD1-AEA2-4257-993D-24D0B7FAE255}"/>
                </a:ext>
              </a:extLst>
            </p:cNvPr>
            <p:cNvSpPr/>
            <p:nvPr/>
          </p:nvSpPr>
          <p:spPr>
            <a:xfrm>
              <a:off x="2864645" y="2526400"/>
              <a:ext cx="1128711" cy="1128711"/>
            </a:xfrm>
            <a:prstGeom prst="ellips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Freeform 9">
              <a:extLst>
                <a:ext uri="{FF2B5EF4-FFF2-40B4-BE49-F238E27FC236}">
                  <a16:creationId xmlns:a16="http://schemas.microsoft.com/office/drawing/2014/main" id="{97772E0A-984C-40A8-BCA8-67FE86069135}"/>
                </a:ext>
              </a:extLst>
            </p:cNvPr>
            <p:cNvSpPr>
              <a:spLocks/>
            </p:cNvSpPr>
            <p:nvPr/>
          </p:nvSpPr>
          <p:spPr bwMode="auto">
            <a:xfrm>
              <a:off x="2193133" y="2998311"/>
              <a:ext cx="716819" cy="932016"/>
            </a:xfrm>
            <a:custGeom>
              <a:avLst/>
              <a:gdLst/>
              <a:ahLst/>
              <a:cxnLst>
                <a:cxn ang="0">
                  <a:pos x="94" y="555"/>
                </a:cxn>
                <a:cxn ang="0">
                  <a:pos x="318" y="901"/>
                </a:cxn>
                <a:cxn ang="0">
                  <a:pos x="428" y="790"/>
                </a:cxn>
                <a:cxn ang="0">
                  <a:pos x="421" y="763"/>
                </a:cxn>
                <a:cxn ang="0">
                  <a:pos x="426" y="651"/>
                </a:cxn>
                <a:cxn ang="0">
                  <a:pos x="475" y="633"/>
                </a:cxn>
                <a:cxn ang="0">
                  <a:pos x="571" y="646"/>
                </a:cxn>
                <a:cxn ang="0">
                  <a:pos x="692" y="525"/>
                </a:cxn>
                <a:cxn ang="0">
                  <a:pos x="693" y="524"/>
                </a:cxn>
                <a:cxn ang="0">
                  <a:pos x="531" y="94"/>
                </a:cxn>
                <a:cxn ang="0">
                  <a:pos x="305" y="94"/>
                </a:cxn>
                <a:cxn ang="0">
                  <a:pos x="245" y="0"/>
                </a:cxn>
                <a:cxn ang="0">
                  <a:pos x="186" y="94"/>
                </a:cxn>
                <a:cxn ang="0">
                  <a:pos x="0" y="94"/>
                </a:cxn>
                <a:cxn ang="0">
                  <a:pos x="94" y="555"/>
                </a:cxn>
              </a:cxnLst>
              <a:rect l="0" t="0" r="r" b="b"/>
              <a:pathLst>
                <a:path w="693" h="901">
                  <a:moveTo>
                    <a:pt x="94" y="555"/>
                  </a:moveTo>
                  <a:cubicBezTo>
                    <a:pt x="148" y="683"/>
                    <a:pt x="223" y="799"/>
                    <a:pt x="318" y="901"/>
                  </a:cubicBezTo>
                  <a:cubicBezTo>
                    <a:pt x="428" y="790"/>
                    <a:pt x="428" y="790"/>
                    <a:pt x="428" y="790"/>
                  </a:cubicBezTo>
                  <a:cubicBezTo>
                    <a:pt x="426" y="781"/>
                    <a:pt x="423" y="772"/>
                    <a:pt x="421" y="763"/>
                  </a:cubicBezTo>
                  <a:cubicBezTo>
                    <a:pt x="408" y="711"/>
                    <a:pt x="401" y="676"/>
                    <a:pt x="426" y="651"/>
                  </a:cubicBezTo>
                  <a:cubicBezTo>
                    <a:pt x="444" y="633"/>
                    <a:pt x="466" y="633"/>
                    <a:pt x="475" y="633"/>
                  </a:cubicBezTo>
                  <a:cubicBezTo>
                    <a:pt x="499" y="633"/>
                    <a:pt x="542" y="641"/>
                    <a:pt x="571" y="646"/>
                  </a:cubicBezTo>
                  <a:cubicBezTo>
                    <a:pt x="692" y="525"/>
                    <a:pt x="692" y="525"/>
                    <a:pt x="692" y="525"/>
                  </a:cubicBezTo>
                  <a:cubicBezTo>
                    <a:pt x="692" y="524"/>
                    <a:pt x="693" y="524"/>
                    <a:pt x="693" y="524"/>
                  </a:cubicBezTo>
                  <a:cubicBezTo>
                    <a:pt x="593" y="408"/>
                    <a:pt x="532" y="258"/>
                    <a:pt x="531" y="94"/>
                  </a:cubicBezTo>
                  <a:cubicBezTo>
                    <a:pt x="305" y="94"/>
                    <a:pt x="305" y="94"/>
                    <a:pt x="305" y="94"/>
                  </a:cubicBezTo>
                  <a:cubicBezTo>
                    <a:pt x="245" y="0"/>
                    <a:pt x="245" y="0"/>
                    <a:pt x="245" y="0"/>
                  </a:cubicBezTo>
                  <a:cubicBezTo>
                    <a:pt x="186" y="94"/>
                    <a:pt x="186" y="94"/>
                    <a:pt x="186" y="94"/>
                  </a:cubicBezTo>
                  <a:cubicBezTo>
                    <a:pt x="0" y="94"/>
                    <a:pt x="0" y="94"/>
                    <a:pt x="0" y="94"/>
                  </a:cubicBezTo>
                  <a:cubicBezTo>
                    <a:pt x="0" y="254"/>
                    <a:pt x="32" y="409"/>
                    <a:pt x="94" y="555"/>
                  </a:cubicBezTo>
                  <a:close/>
                </a:path>
              </a:pathLst>
            </a:custGeom>
            <a:solidFill>
              <a:srgbClr val="0F7185"/>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11" name="Freeform 6">
              <a:extLst>
                <a:ext uri="{FF2B5EF4-FFF2-40B4-BE49-F238E27FC236}">
                  <a16:creationId xmlns:a16="http://schemas.microsoft.com/office/drawing/2014/main" id="{BB8B6AA9-A4EE-431F-9B05-5B1A8554317E}"/>
                </a:ext>
              </a:extLst>
            </p:cNvPr>
            <p:cNvSpPr>
              <a:spLocks/>
            </p:cNvSpPr>
            <p:nvPr/>
          </p:nvSpPr>
          <p:spPr bwMode="auto">
            <a:xfrm>
              <a:off x="3920772" y="3139250"/>
              <a:ext cx="742582" cy="816840"/>
            </a:xfrm>
            <a:custGeom>
              <a:avLst/>
              <a:gdLst/>
              <a:ahLst/>
              <a:cxnLst>
                <a:cxn ang="0">
                  <a:pos x="562" y="0"/>
                </a:cxn>
                <a:cxn ang="0">
                  <a:pos x="517" y="70"/>
                </a:cxn>
                <a:cxn ang="0">
                  <a:pos x="473" y="94"/>
                </a:cxn>
                <a:cxn ang="0">
                  <a:pos x="429" y="70"/>
                </a:cxn>
                <a:cxn ang="0">
                  <a:pos x="385" y="0"/>
                </a:cxn>
                <a:cxn ang="0">
                  <a:pos x="188" y="0"/>
                </a:cxn>
                <a:cxn ang="0">
                  <a:pos x="186" y="0"/>
                </a:cxn>
                <a:cxn ang="0">
                  <a:pos x="0" y="414"/>
                </a:cxn>
                <a:cxn ang="0">
                  <a:pos x="152" y="565"/>
                </a:cxn>
                <a:cxn ang="0">
                  <a:pos x="125" y="688"/>
                </a:cxn>
                <a:cxn ang="0">
                  <a:pos x="248" y="661"/>
                </a:cxn>
                <a:cxn ang="0">
                  <a:pos x="376" y="789"/>
                </a:cxn>
                <a:cxn ang="0">
                  <a:pos x="625" y="417"/>
                </a:cxn>
                <a:cxn ang="0">
                  <a:pos x="718" y="0"/>
                </a:cxn>
                <a:cxn ang="0">
                  <a:pos x="562" y="0"/>
                </a:cxn>
              </a:cxnLst>
              <a:rect l="0" t="0" r="r" b="b"/>
              <a:pathLst>
                <a:path w="718" h="789">
                  <a:moveTo>
                    <a:pt x="562" y="0"/>
                  </a:moveTo>
                  <a:cubicBezTo>
                    <a:pt x="517" y="70"/>
                    <a:pt x="517" y="70"/>
                    <a:pt x="517" y="70"/>
                  </a:cubicBezTo>
                  <a:cubicBezTo>
                    <a:pt x="508" y="85"/>
                    <a:pt x="491" y="94"/>
                    <a:pt x="473" y="94"/>
                  </a:cubicBezTo>
                  <a:cubicBezTo>
                    <a:pt x="455" y="94"/>
                    <a:pt x="439" y="85"/>
                    <a:pt x="429" y="70"/>
                  </a:cubicBezTo>
                  <a:cubicBezTo>
                    <a:pt x="385" y="0"/>
                    <a:pt x="385" y="0"/>
                    <a:pt x="385" y="0"/>
                  </a:cubicBezTo>
                  <a:cubicBezTo>
                    <a:pt x="188" y="0"/>
                    <a:pt x="188" y="0"/>
                    <a:pt x="188" y="0"/>
                  </a:cubicBezTo>
                  <a:cubicBezTo>
                    <a:pt x="187" y="0"/>
                    <a:pt x="187" y="0"/>
                    <a:pt x="186" y="0"/>
                  </a:cubicBezTo>
                  <a:cubicBezTo>
                    <a:pt x="175" y="160"/>
                    <a:pt x="106" y="305"/>
                    <a:pt x="0" y="414"/>
                  </a:cubicBezTo>
                  <a:cubicBezTo>
                    <a:pt x="152" y="565"/>
                    <a:pt x="152" y="565"/>
                    <a:pt x="152" y="565"/>
                  </a:cubicBezTo>
                  <a:cubicBezTo>
                    <a:pt x="125" y="688"/>
                    <a:pt x="125" y="688"/>
                    <a:pt x="125" y="688"/>
                  </a:cubicBezTo>
                  <a:cubicBezTo>
                    <a:pt x="248" y="661"/>
                    <a:pt x="248" y="661"/>
                    <a:pt x="248" y="661"/>
                  </a:cubicBezTo>
                  <a:cubicBezTo>
                    <a:pt x="376" y="789"/>
                    <a:pt x="376" y="789"/>
                    <a:pt x="376" y="789"/>
                  </a:cubicBezTo>
                  <a:cubicBezTo>
                    <a:pt x="483" y="681"/>
                    <a:pt x="566" y="556"/>
                    <a:pt x="625" y="417"/>
                  </a:cubicBezTo>
                  <a:cubicBezTo>
                    <a:pt x="681" y="284"/>
                    <a:pt x="712" y="144"/>
                    <a:pt x="718" y="0"/>
                  </a:cubicBezTo>
                  <a:lnTo>
                    <a:pt x="562" y="0"/>
                  </a:lnTo>
                  <a:close/>
                </a:path>
              </a:pathLst>
            </a:custGeom>
            <a:solidFill>
              <a:srgbClr val="A97C39"/>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12" name="Freeform 11">
              <a:extLst>
                <a:ext uri="{FF2B5EF4-FFF2-40B4-BE49-F238E27FC236}">
                  <a16:creationId xmlns:a16="http://schemas.microsoft.com/office/drawing/2014/main" id="{92FB2367-CD41-488D-9356-635B2DEFBF02}"/>
                </a:ext>
              </a:extLst>
            </p:cNvPr>
            <p:cNvSpPr>
              <a:spLocks/>
            </p:cNvSpPr>
            <p:nvPr/>
          </p:nvSpPr>
          <p:spPr bwMode="auto">
            <a:xfrm>
              <a:off x="2558360" y="3578737"/>
              <a:ext cx="819872" cy="745613"/>
            </a:xfrm>
            <a:custGeom>
              <a:avLst/>
              <a:gdLst/>
              <a:ahLst/>
              <a:cxnLst>
                <a:cxn ang="0">
                  <a:pos x="0" y="376"/>
                </a:cxn>
                <a:cxn ang="0">
                  <a:pos x="375" y="628"/>
                </a:cxn>
                <a:cxn ang="0">
                  <a:pos x="792" y="720"/>
                </a:cxn>
                <a:cxn ang="0">
                  <a:pos x="792" y="539"/>
                </a:cxn>
                <a:cxn ang="0">
                  <a:pos x="703" y="482"/>
                </a:cxn>
                <a:cxn ang="0">
                  <a:pos x="679" y="438"/>
                </a:cxn>
                <a:cxn ang="0">
                  <a:pos x="703" y="394"/>
                </a:cxn>
                <a:cxn ang="0">
                  <a:pos x="792" y="337"/>
                </a:cxn>
                <a:cxn ang="0">
                  <a:pos x="792" y="190"/>
                </a:cxn>
                <a:cxn ang="0">
                  <a:pos x="792" y="189"/>
                </a:cxn>
                <a:cxn ang="0">
                  <a:pos x="375" y="0"/>
                </a:cxn>
                <a:cxn ang="0">
                  <a:pos x="234" y="141"/>
                </a:cxn>
                <a:cxn ang="0">
                  <a:pos x="109" y="126"/>
                </a:cxn>
                <a:cxn ang="0">
                  <a:pos x="133" y="242"/>
                </a:cxn>
                <a:cxn ang="0">
                  <a:pos x="0" y="376"/>
                </a:cxn>
              </a:cxnLst>
              <a:rect l="0" t="0" r="r" b="b"/>
              <a:pathLst>
                <a:path w="792" h="720">
                  <a:moveTo>
                    <a:pt x="0" y="376"/>
                  </a:moveTo>
                  <a:cubicBezTo>
                    <a:pt x="108" y="484"/>
                    <a:pt x="234" y="568"/>
                    <a:pt x="375" y="628"/>
                  </a:cubicBezTo>
                  <a:cubicBezTo>
                    <a:pt x="507" y="684"/>
                    <a:pt x="648" y="715"/>
                    <a:pt x="792" y="720"/>
                  </a:cubicBezTo>
                  <a:cubicBezTo>
                    <a:pt x="792" y="539"/>
                    <a:pt x="792" y="539"/>
                    <a:pt x="792" y="539"/>
                  </a:cubicBezTo>
                  <a:cubicBezTo>
                    <a:pt x="703" y="482"/>
                    <a:pt x="703" y="482"/>
                    <a:pt x="703" y="482"/>
                  </a:cubicBezTo>
                  <a:cubicBezTo>
                    <a:pt x="688" y="473"/>
                    <a:pt x="679" y="456"/>
                    <a:pt x="679" y="438"/>
                  </a:cubicBezTo>
                  <a:cubicBezTo>
                    <a:pt x="679" y="420"/>
                    <a:pt x="688" y="404"/>
                    <a:pt x="703" y="394"/>
                  </a:cubicBezTo>
                  <a:cubicBezTo>
                    <a:pt x="792" y="337"/>
                    <a:pt x="792" y="337"/>
                    <a:pt x="792" y="337"/>
                  </a:cubicBezTo>
                  <a:cubicBezTo>
                    <a:pt x="792" y="190"/>
                    <a:pt x="792" y="190"/>
                    <a:pt x="792" y="190"/>
                  </a:cubicBezTo>
                  <a:cubicBezTo>
                    <a:pt x="792" y="190"/>
                    <a:pt x="792" y="189"/>
                    <a:pt x="792" y="189"/>
                  </a:cubicBezTo>
                  <a:cubicBezTo>
                    <a:pt x="630" y="177"/>
                    <a:pt x="484" y="107"/>
                    <a:pt x="375" y="0"/>
                  </a:cubicBezTo>
                  <a:cubicBezTo>
                    <a:pt x="234" y="141"/>
                    <a:pt x="234" y="141"/>
                    <a:pt x="234" y="141"/>
                  </a:cubicBezTo>
                  <a:cubicBezTo>
                    <a:pt x="109" y="126"/>
                    <a:pt x="109" y="126"/>
                    <a:pt x="109" y="126"/>
                  </a:cubicBezTo>
                  <a:cubicBezTo>
                    <a:pt x="133" y="242"/>
                    <a:pt x="133" y="242"/>
                    <a:pt x="133" y="242"/>
                  </a:cubicBezTo>
                  <a:lnTo>
                    <a:pt x="0" y="376"/>
                  </a:lnTo>
                  <a:close/>
                </a:path>
              </a:pathLst>
            </a:custGeom>
            <a:solidFill>
              <a:srgbClr val="A97C39"/>
            </a:solidFill>
            <a:ln w="9525">
              <a:noFill/>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3" name="Freeform 52">
              <a:extLst>
                <a:ext uri="{FF2B5EF4-FFF2-40B4-BE49-F238E27FC236}">
                  <a16:creationId xmlns:a16="http://schemas.microsoft.com/office/drawing/2014/main" id="{1FCEF11D-D1C4-41D3-A95D-31140EE536CE}"/>
                </a:ext>
              </a:extLst>
            </p:cNvPr>
            <p:cNvSpPr>
              <a:spLocks/>
            </p:cNvSpPr>
            <p:nvPr/>
          </p:nvSpPr>
          <p:spPr bwMode="auto">
            <a:xfrm>
              <a:off x="2193132" y="2225421"/>
              <a:ext cx="742582" cy="815324"/>
            </a:xfrm>
            <a:custGeom>
              <a:avLst/>
              <a:gdLst/>
              <a:ahLst/>
              <a:cxnLst>
                <a:cxn ang="0">
                  <a:pos x="156" y="789"/>
                </a:cxn>
                <a:cxn ang="0">
                  <a:pos x="200" y="719"/>
                </a:cxn>
                <a:cxn ang="0">
                  <a:pos x="244" y="695"/>
                </a:cxn>
                <a:cxn ang="0">
                  <a:pos x="289" y="719"/>
                </a:cxn>
                <a:cxn ang="0">
                  <a:pos x="333" y="789"/>
                </a:cxn>
                <a:cxn ang="0">
                  <a:pos x="530" y="789"/>
                </a:cxn>
                <a:cxn ang="0">
                  <a:pos x="532" y="789"/>
                </a:cxn>
                <a:cxn ang="0">
                  <a:pos x="718" y="376"/>
                </a:cxn>
                <a:cxn ang="0">
                  <a:pos x="566" y="224"/>
                </a:cxn>
                <a:cxn ang="0">
                  <a:pos x="593" y="101"/>
                </a:cxn>
                <a:cxn ang="0">
                  <a:pos x="470" y="128"/>
                </a:cxn>
                <a:cxn ang="0">
                  <a:pos x="341" y="0"/>
                </a:cxn>
                <a:cxn ang="0">
                  <a:pos x="93" y="373"/>
                </a:cxn>
                <a:cxn ang="0">
                  <a:pos x="0" y="789"/>
                </a:cxn>
                <a:cxn ang="0">
                  <a:pos x="156" y="789"/>
                </a:cxn>
              </a:cxnLst>
              <a:rect l="0" t="0" r="r" b="b"/>
              <a:pathLst>
                <a:path w="718" h="789">
                  <a:moveTo>
                    <a:pt x="156" y="789"/>
                  </a:moveTo>
                  <a:cubicBezTo>
                    <a:pt x="200" y="719"/>
                    <a:pt x="200" y="719"/>
                    <a:pt x="200" y="719"/>
                  </a:cubicBezTo>
                  <a:cubicBezTo>
                    <a:pt x="210" y="704"/>
                    <a:pt x="227" y="695"/>
                    <a:pt x="244" y="695"/>
                  </a:cubicBezTo>
                  <a:cubicBezTo>
                    <a:pt x="262" y="695"/>
                    <a:pt x="279" y="704"/>
                    <a:pt x="289" y="719"/>
                  </a:cubicBezTo>
                  <a:cubicBezTo>
                    <a:pt x="333" y="789"/>
                    <a:pt x="333" y="789"/>
                    <a:pt x="333" y="789"/>
                  </a:cubicBezTo>
                  <a:cubicBezTo>
                    <a:pt x="530" y="789"/>
                    <a:pt x="530" y="789"/>
                    <a:pt x="530" y="789"/>
                  </a:cubicBezTo>
                  <a:cubicBezTo>
                    <a:pt x="531" y="789"/>
                    <a:pt x="531" y="789"/>
                    <a:pt x="532" y="789"/>
                  </a:cubicBezTo>
                  <a:cubicBezTo>
                    <a:pt x="543" y="629"/>
                    <a:pt x="612" y="484"/>
                    <a:pt x="718" y="376"/>
                  </a:cubicBezTo>
                  <a:cubicBezTo>
                    <a:pt x="566" y="224"/>
                    <a:pt x="566" y="224"/>
                    <a:pt x="566" y="224"/>
                  </a:cubicBezTo>
                  <a:cubicBezTo>
                    <a:pt x="593" y="101"/>
                    <a:pt x="593" y="101"/>
                    <a:pt x="593" y="101"/>
                  </a:cubicBezTo>
                  <a:cubicBezTo>
                    <a:pt x="470" y="128"/>
                    <a:pt x="470" y="128"/>
                    <a:pt x="470" y="128"/>
                  </a:cubicBezTo>
                  <a:cubicBezTo>
                    <a:pt x="341" y="0"/>
                    <a:pt x="341" y="0"/>
                    <a:pt x="341" y="0"/>
                  </a:cubicBezTo>
                  <a:cubicBezTo>
                    <a:pt x="235" y="108"/>
                    <a:pt x="152" y="233"/>
                    <a:pt x="93" y="373"/>
                  </a:cubicBezTo>
                  <a:cubicBezTo>
                    <a:pt x="37" y="505"/>
                    <a:pt x="6" y="645"/>
                    <a:pt x="0" y="789"/>
                  </a:cubicBezTo>
                  <a:lnTo>
                    <a:pt x="156" y="789"/>
                  </a:lnTo>
                  <a:close/>
                </a:path>
              </a:pathLst>
            </a:custGeom>
            <a:solidFill>
              <a:srgbClr val="A97C39"/>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14" name="Freeform 5">
              <a:extLst>
                <a:ext uri="{FF2B5EF4-FFF2-40B4-BE49-F238E27FC236}">
                  <a16:creationId xmlns:a16="http://schemas.microsoft.com/office/drawing/2014/main" id="{D465F37E-CD6E-4E8C-8A19-C0241BB5A698}"/>
                </a:ext>
              </a:extLst>
            </p:cNvPr>
            <p:cNvSpPr>
              <a:spLocks/>
            </p:cNvSpPr>
            <p:nvPr/>
          </p:nvSpPr>
          <p:spPr bwMode="auto">
            <a:xfrm>
              <a:off x="3948051" y="2251184"/>
              <a:ext cx="716819" cy="932016"/>
            </a:xfrm>
            <a:custGeom>
              <a:avLst/>
              <a:gdLst/>
              <a:ahLst/>
              <a:cxnLst>
                <a:cxn ang="0">
                  <a:pos x="599" y="347"/>
                </a:cxn>
                <a:cxn ang="0">
                  <a:pos x="375" y="0"/>
                </a:cxn>
                <a:cxn ang="0">
                  <a:pos x="264" y="112"/>
                </a:cxn>
                <a:cxn ang="0">
                  <a:pos x="272" y="139"/>
                </a:cxn>
                <a:cxn ang="0">
                  <a:pos x="267" y="251"/>
                </a:cxn>
                <a:cxn ang="0">
                  <a:pos x="218" y="268"/>
                </a:cxn>
                <a:cxn ang="0">
                  <a:pos x="122" y="255"/>
                </a:cxn>
                <a:cxn ang="0">
                  <a:pos x="1" y="376"/>
                </a:cxn>
                <a:cxn ang="0">
                  <a:pos x="0" y="378"/>
                </a:cxn>
                <a:cxn ang="0">
                  <a:pos x="162" y="807"/>
                </a:cxn>
                <a:cxn ang="0">
                  <a:pos x="388" y="807"/>
                </a:cxn>
                <a:cxn ang="0">
                  <a:pos x="447" y="901"/>
                </a:cxn>
                <a:cxn ang="0">
                  <a:pos x="507" y="807"/>
                </a:cxn>
                <a:cxn ang="0">
                  <a:pos x="693" y="807"/>
                </a:cxn>
                <a:cxn ang="0">
                  <a:pos x="599" y="347"/>
                </a:cxn>
              </a:cxnLst>
              <a:rect l="0" t="0" r="r" b="b"/>
              <a:pathLst>
                <a:path w="693" h="901">
                  <a:moveTo>
                    <a:pt x="599" y="347"/>
                  </a:moveTo>
                  <a:cubicBezTo>
                    <a:pt x="545" y="218"/>
                    <a:pt x="470" y="102"/>
                    <a:pt x="375" y="0"/>
                  </a:cubicBezTo>
                  <a:cubicBezTo>
                    <a:pt x="264" y="112"/>
                    <a:pt x="264" y="112"/>
                    <a:pt x="264" y="112"/>
                  </a:cubicBezTo>
                  <a:cubicBezTo>
                    <a:pt x="267" y="120"/>
                    <a:pt x="269" y="129"/>
                    <a:pt x="272" y="139"/>
                  </a:cubicBezTo>
                  <a:cubicBezTo>
                    <a:pt x="285" y="190"/>
                    <a:pt x="292" y="225"/>
                    <a:pt x="267" y="251"/>
                  </a:cubicBezTo>
                  <a:cubicBezTo>
                    <a:pt x="249" y="268"/>
                    <a:pt x="227" y="268"/>
                    <a:pt x="218" y="268"/>
                  </a:cubicBezTo>
                  <a:cubicBezTo>
                    <a:pt x="194" y="268"/>
                    <a:pt x="151" y="261"/>
                    <a:pt x="122" y="255"/>
                  </a:cubicBezTo>
                  <a:cubicBezTo>
                    <a:pt x="1" y="376"/>
                    <a:pt x="1" y="376"/>
                    <a:pt x="1" y="376"/>
                  </a:cubicBezTo>
                  <a:cubicBezTo>
                    <a:pt x="1" y="377"/>
                    <a:pt x="0" y="377"/>
                    <a:pt x="0" y="378"/>
                  </a:cubicBezTo>
                  <a:cubicBezTo>
                    <a:pt x="100" y="493"/>
                    <a:pt x="161" y="643"/>
                    <a:pt x="162" y="807"/>
                  </a:cubicBezTo>
                  <a:cubicBezTo>
                    <a:pt x="388" y="807"/>
                    <a:pt x="388" y="807"/>
                    <a:pt x="388" y="807"/>
                  </a:cubicBezTo>
                  <a:cubicBezTo>
                    <a:pt x="447" y="901"/>
                    <a:pt x="447" y="901"/>
                    <a:pt x="447" y="901"/>
                  </a:cubicBezTo>
                  <a:cubicBezTo>
                    <a:pt x="507" y="807"/>
                    <a:pt x="507" y="807"/>
                    <a:pt x="507" y="807"/>
                  </a:cubicBezTo>
                  <a:cubicBezTo>
                    <a:pt x="693" y="807"/>
                    <a:pt x="693" y="807"/>
                    <a:pt x="693" y="807"/>
                  </a:cubicBezTo>
                  <a:cubicBezTo>
                    <a:pt x="692" y="648"/>
                    <a:pt x="661" y="493"/>
                    <a:pt x="599" y="347"/>
                  </a:cubicBezTo>
                  <a:close/>
                </a:path>
              </a:pathLst>
            </a:custGeom>
            <a:solidFill>
              <a:srgbClr val="0F7185"/>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grpSp>
          <p:nvGrpSpPr>
            <p:cNvPr id="15" name="Group 54">
              <a:extLst>
                <a:ext uri="{FF2B5EF4-FFF2-40B4-BE49-F238E27FC236}">
                  <a16:creationId xmlns:a16="http://schemas.microsoft.com/office/drawing/2014/main" id="{5B261A5D-C9BB-49BE-8F66-862EAE597D2A}"/>
                </a:ext>
              </a:extLst>
            </p:cNvPr>
            <p:cNvGrpSpPr/>
            <p:nvPr/>
          </p:nvGrpSpPr>
          <p:grpSpPr>
            <a:xfrm>
              <a:off x="2369822" y="3222200"/>
              <a:ext cx="293332" cy="367979"/>
              <a:chOff x="9148763" y="1916113"/>
              <a:chExt cx="442912" cy="555625"/>
            </a:xfrm>
            <a:solidFill>
              <a:schemeClr val="bg1"/>
            </a:solidFill>
          </p:grpSpPr>
          <p:sp>
            <p:nvSpPr>
              <p:cNvPr id="60" name="Freeform 23">
                <a:extLst>
                  <a:ext uri="{FF2B5EF4-FFF2-40B4-BE49-F238E27FC236}">
                    <a16:creationId xmlns:a16="http://schemas.microsoft.com/office/drawing/2014/main" id="{9C722E09-56A7-4D13-9BFB-BCC16E7C9DEF}"/>
                  </a:ext>
                </a:extLst>
              </p:cNvPr>
              <p:cNvSpPr>
                <a:spLocks noEditPoints="1"/>
              </p:cNvSpPr>
              <p:nvPr/>
            </p:nvSpPr>
            <p:spPr bwMode="auto">
              <a:xfrm>
                <a:off x="9148763" y="1916113"/>
                <a:ext cx="442912" cy="555625"/>
              </a:xfrm>
              <a:custGeom>
                <a:avLst/>
                <a:gdLst>
                  <a:gd name="T0" fmla="*/ 153 w 2787"/>
                  <a:gd name="T1" fmla="*/ 140 h 3500"/>
                  <a:gd name="T2" fmla="*/ 147 w 2787"/>
                  <a:gd name="T3" fmla="*/ 143 h 3500"/>
                  <a:gd name="T4" fmla="*/ 143 w 2787"/>
                  <a:gd name="T5" fmla="*/ 147 h 3500"/>
                  <a:gd name="T6" fmla="*/ 139 w 2787"/>
                  <a:gd name="T7" fmla="*/ 154 h 3500"/>
                  <a:gd name="T8" fmla="*/ 287 w 2787"/>
                  <a:gd name="T9" fmla="*/ 2661 h 3500"/>
                  <a:gd name="T10" fmla="*/ 289 w 2787"/>
                  <a:gd name="T11" fmla="*/ 2668 h 3500"/>
                  <a:gd name="T12" fmla="*/ 296 w 2787"/>
                  <a:gd name="T13" fmla="*/ 2675 h 3500"/>
                  <a:gd name="T14" fmla="*/ 1393 w 2787"/>
                  <a:gd name="T15" fmla="*/ 3361 h 3500"/>
                  <a:gd name="T16" fmla="*/ 2491 w 2787"/>
                  <a:gd name="T17" fmla="*/ 2675 h 3500"/>
                  <a:gd name="T18" fmla="*/ 2496 w 2787"/>
                  <a:gd name="T19" fmla="*/ 2668 h 3500"/>
                  <a:gd name="T20" fmla="*/ 2499 w 2787"/>
                  <a:gd name="T21" fmla="*/ 2661 h 3500"/>
                  <a:gd name="T22" fmla="*/ 2646 w 2787"/>
                  <a:gd name="T23" fmla="*/ 154 h 3500"/>
                  <a:gd name="T24" fmla="*/ 2644 w 2787"/>
                  <a:gd name="T25" fmla="*/ 147 h 3500"/>
                  <a:gd name="T26" fmla="*/ 2640 w 2787"/>
                  <a:gd name="T27" fmla="*/ 143 h 3500"/>
                  <a:gd name="T28" fmla="*/ 2634 w 2787"/>
                  <a:gd name="T29" fmla="*/ 140 h 3500"/>
                  <a:gd name="T30" fmla="*/ 157 w 2787"/>
                  <a:gd name="T31" fmla="*/ 139 h 3500"/>
                  <a:gd name="T32" fmla="*/ 2628 w 2787"/>
                  <a:gd name="T33" fmla="*/ 0 h 3500"/>
                  <a:gd name="T34" fmla="*/ 2679 w 2787"/>
                  <a:gd name="T35" fmla="*/ 8 h 3500"/>
                  <a:gd name="T36" fmla="*/ 2724 w 2787"/>
                  <a:gd name="T37" fmla="*/ 32 h 3500"/>
                  <a:gd name="T38" fmla="*/ 2760 w 2787"/>
                  <a:gd name="T39" fmla="*/ 70 h 3500"/>
                  <a:gd name="T40" fmla="*/ 2781 w 2787"/>
                  <a:gd name="T41" fmla="*/ 116 h 3500"/>
                  <a:gd name="T42" fmla="*/ 2787 w 2787"/>
                  <a:gd name="T43" fmla="*/ 167 h 3500"/>
                  <a:gd name="T44" fmla="*/ 2634 w 2787"/>
                  <a:gd name="T45" fmla="*/ 2698 h 3500"/>
                  <a:gd name="T46" fmla="*/ 2609 w 2787"/>
                  <a:gd name="T47" fmla="*/ 2752 h 3500"/>
                  <a:gd name="T48" fmla="*/ 2566 w 2787"/>
                  <a:gd name="T49" fmla="*/ 2793 h 3500"/>
                  <a:gd name="T50" fmla="*/ 1451 w 2787"/>
                  <a:gd name="T51" fmla="*/ 3489 h 3500"/>
                  <a:gd name="T52" fmla="*/ 1393 w 2787"/>
                  <a:gd name="T53" fmla="*/ 3500 h 3500"/>
                  <a:gd name="T54" fmla="*/ 1336 w 2787"/>
                  <a:gd name="T55" fmla="*/ 3489 h 3500"/>
                  <a:gd name="T56" fmla="*/ 221 w 2787"/>
                  <a:gd name="T57" fmla="*/ 2793 h 3500"/>
                  <a:gd name="T58" fmla="*/ 178 w 2787"/>
                  <a:gd name="T59" fmla="*/ 2752 h 3500"/>
                  <a:gd name="T60" fmla="*/ 152 w 2787"/>
                  <a:gd name="T61" fmla="*/ 2698 h 3500"/>
                  <a:gd name="T62" fmla="*/ 0 w 2787"/>
                  <a:gd name="T63" fmla="*/ 167 h 3500"/>
                  <a:gd name="T64" fmla="*/ 5 w 2787"/>
                  <a:gd name="T65" fmla="*/ 116 h 3500"/>
                  <a:gd name="T66" fmla="*/ 27 w 2787"/>
                  <a:gd name="T67" fmla="*/ 70 h 3500"/>
                  <a:gd name="T68" fmla="*/ 62 w 2787"/>
                  <a:gd name="T69" fmla="*/ 32 h 3500"/>
                  <a:gd name="T70" fmla="*/ 106 w 2787"/>
                  <a:gd name="T71" fmla="*/ 8 h 3500"/>
                  <a:gd name="T72" fmla="*/ 157 w 2787"/>
                  <a:gd name="T73"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87" h="3500">
                    <a:moveTo>
                      <a:pt x="157" y="139"/>
                    </a:moveTo>
                    <a:lnTo>
                      <a:pt x="153" y="140"/>
                    </a:lnTo>
                    <a:lnTo>
                      <a:pt x="149" y="141"/>
                    </a:lnTo>
                    <a:lnTo>
                      <a:pt x="147" y="143"/>
                    </a:lnTo>
                    <a:lnTo>
                      <a:pt x="144" y="145"/>
                    </a:lnTo>
                    <a:lnTo>
                      <a:pt x="143" y="147"/>
                    </a:lnTo>
                    <a:lnTo>
                      <a:pt x="140" y="151"/>
                    </a:lnTo>
                    <a:lnTo>
                      <a:pt x="139" y="154"/>
                    </a:lnTo>
                    <a:lnTo>
                      <a:pt x="139" y="158"/>
                    </a:lnTo>
                    <a:lnTo>
                      <a:pt x="287" y="2661"/>
                    </a:lnTo>
                    <a:lnTo>
                      <a:pt x="288" y="2664"/>
                    </a:lnTo>
                    <a:lnTo>
                      <a:pt x="289" y="2668"/>
                    </a:lnTo>
                    <a:lnTo>
                      <a:pt x="293" y="2672"/>
                    </a:lnTo>
                    <a:lnTo>
                      <a:pt x="296" y="2675"/>
                    </a:lnTo>
                    <a:lnTo>
                      <a:pt x="1384" y="3358"/>
                    </a:lnTo>
                    <a:lnTo>
                      <a:pt x="1393" y="3361"/>
                    </a:lnTo>
                    <a:lnTo>
                      <a:pt x="1403" y="3358"/>
                    </a:lnTo>
                    <a:lnTo>
                      <a:pt x="2491" y="2675"/>
                    </a:lnTo>
                    <a:lnTo>
                      <a:pt x="2494" y="2672"/>
                    </a:lnTo>
                    <a:lnTo>
                      <a:pt x="2496" y="2668"/>
                    </a:lnTo>
                    <a:lnTo>
                      <a:pt x="2499" y="2664"/>
                    </a:lnTo>
                    <a:lnTo>
                      <a:pt x="2499" y="2661"/>
                    </a:lnTo>
                    <a:lnTo>
                      <a:pt x="2646" y="158"/>
                    </a:lnTo>
                    <a:lnTo>
                      <a:pt x="2646" y="154"/>
                    </a:lnTo>
                    <a:lnTo>
                      <a:pt x="2645" y="151"/>
                    </a:lnTo>
                    <a:lnTo>
                      <a:pt x="2644" y="147"/>
                    </a:lnTo>
                    <a:lnTo>
                      <a:pt x="2642" y="145"/>
                    </a:lnTo>
                    <a:lnTo>
                      <a:pt x="2640" y="143"/>
                    </a:lnTo>
                    <a:lnTo>
                      <a:pt x="2637" y="141"/>
                    </a:lnTo>
                    <a:lnTo>
                      <a:pt x="2634" y="140"/>
                    </a:lnTo>
                    <a:lnTo>
                      <a:pt x="2628" y="139"/>
                    </a:lnTo>
                    <a:lnTo>
                      <a:pt x="157" y="139"/>
                    </a:lnTo>
                    <a:close/>
                    <a:moveTo>
                      <a:pt x="157" y="0"/>
                    </a:moveTo>
                    <a:lnTo>
                      <a:pt x="2628" y="0"/>
                    </a:lnTo>
                    <a:lnTo>
                      <a:pt x="2655" y="2"/>
                    </a:lnTo>
                    <a:lnTo>
                      <a:pt x="2679" y="8"/>
                    </a:lnTo>
                    <a:lnTo>
                      <a:pt x="2703" y="18"/>
                    </a:lnTo>
                    <a:lnTo>
                      <a:pt x="2724" y="32"/>
                    </a:lnTo>
                    <a:lnTo>
                      <a:pt x="2743" y="50"/>
                    </a:lnTo>
                    <a:lnTo>
                      <a:pt x="2760" y="70"/>
                    </a:lnTo>
                    <a:lnTo>
                      <a:pt x="2772" y="92"/>
                    </a:lnTo>
                    <a:lnTo>
                      <a:pt x="2781" y="116"/>
                    </a:lnTo>
                    <a:lnTo>
                      <a:pt x="2786" y="141"/>
                    </a:lnTo>
                    <a:lnTo>
                      <a:pt x="2787" y="167"/>
                    </a:lnTo>
                    <a:lnTo>
                      <a:pt x="2639" y="2668"/>
                    </a:lnTo>
                    <a:lnTo>
                      <a:pt x="2634" y="2698"/>
                    </a:lnTo>
                    <a:lnTo>
                      <a:pt x="2624" y="2727"/>
                    </a:lnTo>
                    <a:lnTo>
                      <a:pt x="2609" y="2752"/>
                    </a:lnTo>
                    <a:lnTo>
                      <a:pt x="2589" y="2775"/>
                    </a:lnTo>
                    <a:lnTo>
                      <a:pt x="2566" y="2793"/>
                    </a:lnTo>
                    <a:lnTo>
                      <a:pt x="1477" y="3476"/>
                    </a:lnTo>
                    <a:lnTo>
                      <a:pt x="1451" y="3489"/>
                    </a:lnTo>
                    <a:lnTo>
                      <a:pt x="1422" y="3497"/>
                    </a:lnTo>
                    <a:lnTo>
                      <a:pt x="1393" y="3500"/>
                    </a:lnTo>
                    <a:lnTo>
                      <a:pt x="1364" y="3497"/>
                    </a:lnTo>
                    <a:lnTo>
                      <a:pt x="1336" y="3489"/>
                    </a:lnTo>
                    <a:lnTo>
                      <a:pt x="1309" y="3476"/>
                    </a:lnTo>
                    <a:lnTo>
                      <a:pt x="221" y="2793"/>
                    </a:lnTo>
                    <a:lnTo>
                      <a:pt x="197" y="2775"/>
                    </a:lnTo>
                    <a:lnTo>
                      <a:pt x="178" y="2752"/>
                    </a:lnTo>
                    <a:lnTo>
                      <a:pt x="162" y="2727"/>
                    </a:lnTo>
                    <a:lnTo>
                      <a:pt x="152" y="2698"/>
                    </a:lnTo>
                    <a:lnTo>
                      <a:pt x="148" y="2668"/>
                    </a:lnTo>
                    <a:lnTo>
                      <a:pt x="0" y="167"/>
                    </a:lnTo>
                    <a:lnTo>
                      <a:pt x="0" y="141"/>
                    </a:lnTo>
                    <a:lnTo>
                      <a:pt x="5" y="116"/>
                    </a:lnTo>
                    <a:lnTo>
                      <a:pt x="14" y="92"/>
                    </a:lnTo>
                    <a:lnTo>
                      <a:pt x="27" y="70"/>
                    </a:lnTo>
                    <a:lnTo>
                      <a:pt x="43" y="50"/>
                    </a:lnTo>
                    <a:lnTo>
                      <a:pt x="62" y="32"/>
                    </a:lnTo>
                    <a:lnTo>
                      <a:pt x="83" y="18"/>
                    </a:lnTo>
                    <a:lnTo>
                      <a:pt x="106" y="8"/>
                    </a:lnTo>
                    <a:lnTo>
                      <a:pt x="132" y="2"/>
                    </a:lnTo>
                    <a:lnTo>
                      <a:pt x="157"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61" name="Freeform 24">
                <a:extLst>
                  <a:ext uri="{FF2B5EF4-FFF2-40B4-BE49-F238E27FC236}">
                    <a16:creationId xmlns:a16="http://schemas.microsoft.com/office/drawing/2014/main" id="{699F5F34-EB1D-41FB-917D-84C7125F214E}"/>
                  </a:ext>
                </a:extLst>
              </p:cNvPr>
              <p:cNvSpPr>
                <a:spLocks noEditPoints="1"/>
              </p:cNvSpPr>
              <p:nvPr/>
            </p:nvSpPr>
            <p:spPr bwMode="auto">
              <a:xfrm>
                <a:off x="9210675" y="1974851"/>
                <a:ext cx="319087" cy="428625"/>
              </a:xfrm>
              <a:custGeom>
                <a:avLst/>
                <a:gdLst>
                  <a:gd name="T0" fmla="*/ 144 w 2007"/>
                  <a:gd name="T1" fmla="*/ 139 h 2698"/>
                  <a:gd name="T2" fmla="*/ 248 w 2007"/>
                  <a:gd name="T3" fmla="*/ 2071 h 2698"/>
                  <a:gd name="T4" fmla="*/ 1004 w 2007"/>
                  <a:gd name="T5" fmla="*/ 2546 h 2698"/>
                  <a:gd name="T6" fmla="*/ 1761 w 2007"/>
                  <a:gd name="T7" fmla="*/ 2071 h 2698"/>
                  <a:gd name="T8" fmla="*/ 1864 w 2007"/>
                  <a:gd name="T9" fmla="*/ 139 h 2698"/>
                  <a:gd name="T10" fmla="*/ 144 w 2007"/>
                  <a:gd name="T11" fmla="*/ 139 h 2698"/>
                  <a:gd name="T12" fmla="*/ 71 w 2007"/>
                  <a:gd name="T13" fmla="*/ 0 h 2698"/>
                  <a:gd name="T14" fmla="*/ 1937 w 2007"/>
                  <a:gd name="T15" fmla="*/ 0 h 2698"/>
                  <a:gd name="T16" fmla="*/ 1956 w 2007"/>
                  <a:gd name="T17" fmla="*/ 3 h 2698"/>
                  <a:gd name="T18" fmla="*/ 1973 w 2007"/>
                  <a:gd name="T19" fmla="*/ 10 h 2698"/>
                  <a:gd name="T20" fmla="*/ 1988 w 2007"/>
                  <a:gd name="T21" fmla="*/ 22 h 2698"/>
                  <a:gd name="T22" fmla="*/ 2000 w 2007"/>
                  <a:gd name="T23" fmla="*/ 38 h 2698"/>
                  <a:gd name="T24" fmla="*/ 2006 w 2007"/>
                  <a:gd name="T25" fmla="*/ 54 h 2698"/>
                  <a:gd name="T26" fmla="*/ 2007 w 2007"/>
                  <a:gd name="T27" fmla="*/ 74 h 2698"/>
                  <a:gd name="T28" fmla="*/ 1898 w 2007"/>
                  <a:gd name="T29" fmla="*/ 2114 h 2698"/>
                  <a:gd name="T30" fmla="*/ 1895 w 2007"/>
                  <a:gd name="T31" fmla="*/ 2131 h 2698"/>
                  <a:gd name="T32" fmla="*/ 1888 w 2007"/>
                  <a:gd name="T33" fmla="*/ 2146 h 2698"/>
                  <a:gd name="T34" fmla="*/ 1879 w 2007"/>
                  <a:gd name="T35" fmla="*/ 2159 h 2698"/>
                  <a:gd name="T36" fmla="*/ 1866 w 2007"/>
                  <a:gd name="T37" fmla="*/ 2169 h 2698"/>
                  <a:gd name="T38" fmla="*/ 1042 w 2007"/>
                  <a:gd name="T39" fmla="*/ 2687 h 2698"/>
                  <a:gd name="T40" fmla="*/ 1024 w 2007"/>
                  <a:gd name="T41" fmla="*/ 2695 h 2698"/>
                  <a:gd name="T42" fmla="*/ 1004 w 2007"/>
                  <a:gd name="T43" fmla="*/ 2698 h 2698"/>
                  <a:gd name="T44" fmla="*/ 985 w 2007"/>
                  <a:gd name="T45" fmla="*/ 2695 h 2698"/>
                  <a:gd name="T46" fmla="*/ 967 w 2007"/>
                  <a:gd name="T47" fmla="*/ 2687 h 2698"/>
                  <a:gd name="T48" fmla="*/ 143 w 2007"/>
                  <a:gd name="T49" fmla="*/ 2169 h 2698"/>
                  <a:gd name="T50" fmla="*/ 129 w 2007"/>
                  <a:gd name="T51" fmla="*/ 2159 h 2698"/>
                  <a:gd name="T52" fmla="*/ 119 w 2007"/>
                  <a:gd name="T53" fmla="*/ 2146 h 2698"/>
                  <a:gd name="T54" fmla="*/ 113 w 2007"/>
                  <a:gd name="T55" fmla="*/ 2131 h 2698"/>
                  <a:gd name="T56" fmla="*/ 110 w 2007"/>
                  <a:gd name="T57" fmla="*/ 2114 h 2698"/>
                  <a:gd name="T58" fmla="*/ 0 w 2007"/>
                  <a:gd name="T59" fmla="*/ 74 h 2698"/>
                  <a:gd name="T60" fmla="*/ 2 w 2007"/>
                  <a:gd name="T61" fmla="*/ 54 h 2698"/>
                  <a:gd name="T62" fmla="*/ 9 w 2007"/>
                  <a:gd name="T63" fmla="*/ 38 h 2698"/>
                  <a:gd name="T64" fmla="*/ 19 w 2007"/>
                  <a:gd name="T65" fmla="*/ 22 h 2698"/>
                  <a:gd name="T66" fmla="*/ 34 w 2007"/>
                  <a:gd name="T67" fmla="*/ 10 h 2698"/>
                  <a:gd name="T68" fmla="*/ 51 w 2007"/>
                  <a:gd name="T69" fmla="*/ 3 h 2698"/>
                  <a:gd name="T70" fmla="*/ 71 w 2007"/>
                  <a:gd name="T71" fmla="*/ 0 h 2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07" h="2698">
                    <a:moveTo>
                      <a:pt x="144" y="139"/>
                    </a:moveTo>
                    <a:lnTo>
                      <a:pt x="248" y="2071"/>
                    </a:lnTo>
                    <a:lnTo>
                      <a:pt x="1004" y="2546"/>
                    </a:lnTo>
                    <a:lnTo>
                      <a:pt x="1761" y="2071"/>
                    </a:lnTo>
                    <a:lnTo>
                      <a:pt x="1864" y="139"/>
                    </a:lnTo>
                    <a:lnTo>
                      <a:pt x="144" y="139"/>
                    </a:lnTo>
                    <a:close/>
                    <a:moveTo>
                      <a:pt x="71" y="0"/>
                    </a:moveTo>
                    <a:lnTo>
                      <a:pt x="1937" y="0"/>
                    </a:lnTo>
                    <a:lnTo>
                      <a:pt x="1956" y="3"/>
                    </a:lnTo>
                    <a:lnTo>
                      <a:pt x="1973" y="10"/>
                    </a:lnTo>
                    <a:lnTo>
                      <a:pt x="1988" y="22"/>
                    </a:lnTo>
                    <a:lnTo>
                      <a:pt x="2000" y="38"/>
                    </a:lnTo>
                    <a:lnTo>
                      <a:pt x="2006" y="54"/>
                    </a:lnTo>
                    <a:lnTo>
                      <a:pt x="2007" y="74"/>
                    </a:lnTo>
                    <a:lnTo>
                      <a:pt x="1898" y="2114"/>
                    </a:lnTo>
                    <a:lnTo>
                      <a:pt x="1895" y="2131"/>
                    </a:lnTo>
                    <a:lnTo>
                      <a:pt x="1888" y="2146"/>
                    </a:lnTo>
                    <a:lnTo>
                      <a:pt x="1879" y="2159"/>
                    </a:lnTo>
                    <a:lnTo>
                      <a:pt x="1866" y="2169"/>
                    </a:lnTo>
                    <a:lnTo>
                      <a:pt x="1042" y="2687"/>
                    </a:lnTo>
                    <a:lnTo>
                      <a:pt x="1024" y="2695"/>
                    </a:lnTo>
                    <a:lnTo>
                      <a:pt x="1004" y="2698"/>
                    </a:lnTo>
                    <a:lnTo>
                      <a:pt x="985" y="2695"/>
                    </a:lnTo>
                    <a:lnTo>
                      <a:pt x="967" y="2687"/>
                    </a:lnTo>
                    <a:lnTo>
                      <a:pt x="143" y="2169"/>
                    </a:lnTo>
                    <a:lnTo>
                      <a:pt x="129" y="2159"/>
                    </a:lnTo>
                    <a:lnTo>
                      <a:pt x="119" y="2146"/>
                    </a:lnTo>
                    <a:lnTo>
                      <a:pt x="113" y="2131"/>
                    </a:lnTo>
                    <a:lnTo>
                      <a:pt x="110" y="2114"/>
                    </a:lnTo>
                    <a:lnTo>
                      <a:pt x="0" y="74"/>
                    </a:lnTo>
                    <a:lnTo>
                      <a:pt x="2" y="54"/>
                    </a:lnTo>
                    <a:lnTo>
                      <a:pt x="9" y="38"/>
                    </a:lnTo>
                    <a:lnTo>
                      <a:pt x="19" y="22"/>
                    </a:lnTo>
                    <a:lnTo>
                      <a:pt x="34" y="10"/>
                    </a:lnTo>
                    <a:lnTo>
                      <a:pt x="51" y="3"/>
                    </a:lnTo>
                    <a:lnTo>
                      <a:pt x="71"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62" name="Freeform 25">
                <a:extLst>
                  <a:ext uri="{FF2B5EF4-FFF2-40B4-BE49-F238E27FC236}">
                    <a16:creationId xmlns:a16="http://schemas.microsoft.com/office/drawing/2014/main" id="{220F289B-FEED-4CA8-80C1-83A9EEF69ED5}"/>
                  </a:ext>
                </a:extLst>
              </p:cNvPr>
              <p:cNvSpPr>
                <a:spLocks/>
              </p:cNvSpPr>
              <p:nvPr/>
            </p:nvSpPr>
            <p:spPr bwMode="auto">
              <a:xfrm>
                <a:off x="9255125" y="2016126"/>
                <a:ext cx="141287" cy="22225"/>
              </a:xfrm>
              <a:custGeom>
                <a:avLst/>
                <a:gdLst>
                  <a:gd name="T0" fmla="*/ 70 w 897"/>
                  <a:gd name="T1" fmla="*/ 0 h 139"/>
                  <a:gd name="T2" fmla="*/ 827 w 897"/>
                  <a:gd name="T3" fmla="*/ 0 h 139"/>
                  <a:gd name="T4" fmla="*/ 846 w 897"/>
                  <a:gd name="T5" fmla="*/ 2 h 139"/>
                  <a:gd name="T6" fmla="*/ 863 w 897"/>
                  <a:gd name="T7" fmla="*/ 9 h 139"/>
                  <a:gd name="T8" fmla="*/ 876 w 897"/>
                  <a:gd name="T9" fmla="*/ 20 h 139"/>
                  <a:gd name="T10" fmla="*/ 887 w 897"/>
                  <a:gd name="T11" fmla="*/ 34 h 139"/>
                  <a:gd name="T12" fmla="*/ 894 w 897"/>
                  <a:gd name="T13" fmla="*/ 51 h 139"/>
                  <a:gd name="T14" fmla="*/ 897 w 897"/>
                  <a:gd name="T15" fmla="*/ 69 h 139"/>
                  <a:gd name="T16" fmla="*/ 894 w 897"/>
                  <a:gd name="T17" fmla="*/ 88 h 139"/>
                  <a:gd name="T18" fmla="*/ 887 w 897"/>
                  <a:gd name="T19" fmla="*/ 104 h 139"/>
                  <a:gd name="T20" fmla="*/ 876 w 897"/>
                  <a:gd name="T21" fmla="*/ 119 h 139"/>
                  <a:gd name="T22" fmla="*/ 863 w 897"/>
                  <a:gd name="T23" fmla="*/ 129 h 139"/>
                  <a:gd name="T24" fmla="*/ 846 w 897"/>
                  <a:gd name="T25" fmla="*/ 137 h 139"/>
                  <a:gd name="T26" fmla="*/ 827 w 897"/>
                  <a:gd name="T27" fmla="*/ 139 h 139"/>
                  <a:gd name="T28" fmla="*/ 70 w 897"/>
                  <a:gd name="T29" fmla="*/ 139 h 139"/>
                  <a:gd name="T30" fmla="*/ 51 w 897"/>
                  <a:gd name="T31" fmla="*/ 137 h 139"/>
                  <a:gd name="T32" fmla="*/ 34 w 897"/>
                  <a:gd name="T33" fmla="*/ 129 h 139"/>
                  <a:gd name="T34" fmla="*/ 20 w 897"/>
                  <a:gd name="T35" fmla="*/ 119 h 139"/>
                  <a:gd name="T36" fmla="*/ 9 w 897"/>
                  <a:gd name="T37" fmla="*/ 104 h 139"/>
                  <a:gd name="T38" fmla="*/ 2 w 897"/>
                  <a:gd name="T39" fmla="*/ 88 h 139"/>
                  <a:gd name="T40" fmla="*/ 0 w 897"/>
                  <a:gd name="T41" fmla="*/ 69 h 139"/>
                  <a:gd name="T42" fmla="*/ 2 w 897"/>
                  <a:gd name="T43" fmla="*/ 51 h 139"/>
                  <a:gd name="T44" fmla="*/ 9 w 897"/>
                  <a:gd name="T45" fmla="*/ 34 h 139"/>
                  <a:gd name="T46" fmla="*/ 20 w 897"/>
                  <a:gd name="T47" fmla="*/ 20 h 139"/>
                  <a:gd name="T48" fmla="*/ 34 w 897"/>
                  <a:gd name="T49" fmla="*/ 9 h 139"/>
                  <a:gd name="T50" fmla="*/ 51 w 897"/>
                  <a:gd name="T51" fmla="*/ 2 h 139"/>
                  <a:gd name="T52" fmla="*/ 70 w 897"/>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7" h="139">
                    <a:moveTo>
                      <a:pt x="70" y="0"/>
                    </a:moveTo>
                    <a:lnTo>
                      <a:pt x="827" y="0"/>
                    </a:lnTo>
                    <a:lnTo>
                      <a:pt x="846" y="2"/>
                    </a:lnTo>
                    <a:lnTo>
                      <a:pt x="863" y="9"/>
                    </a:lnTo>
                    <a:lnTo>
                      <a:pt x="876" y="20"/>
                    </a:lnTo>
                    <a:lnTo>
                      <a:pt x="887" y="34"/>
                    </a:lnTo>
                    <a:lnTo>
                      <a:pt x="894" y="51"/>
                    </a:lnTo>
                    <a:lnTo>
                      <a:pt x="897" y="69"/>
                    </a:lnTo>
                    <a:lnTo>
                      <a:pt x="894" y="88"/>
                    </a:lnTo>
                    <a:lnTo>
                      <a:pt x="887" y="104"/>
                    </a:lnTo>
                    <a:lnTo>
                      <a:pt x="876" y="119"/>
                    </a:lnTo>
                    <a:lnTo>
                      <a:pt x="863" y="129"/>
                    </a:lnTo>
                    <a:lnTo>
                      <a:pt x="846" y="137"/>
                    </a:lnTo>
                    <a:lnTo>
                      <a:pt x="827" y="139"/>
                    </a:lnTo>
                    <a:lnTo>
                      <a:pt x="70" y="139"/>
                    </a:lnTo>
                    <a:lnTo>
                      <a:pt x="51" y="137"/>
                    </a:lnTo>
                    <a:lnTo>
                      <a:pt x="34" y="129"/>
                    </a:lnTo>
                    <a:lnTo>
                      <a:pt x="20" y="119"/>
                    </a:lnTo>
                    <a:lnTo>
                      <a:pt x="9" y="104"/>
                    </a:lnTo>
                    <a:lnTo>
                      <a:pt x="2" y="88"/>
                    </a:lnTo>
                    <a:lnTo>
                      <a:pt x="0" y="69"/>
                    </a:lnTo>
                    <a:lnTo>
                      <a:pt x="2" y="51"/>
                    </a:lnTo>
                    <a:lnTo>
                      <a:pt x="9" y="34"/>
                    </a:lnTo>
                    <a:lnTo>
                      <a:pt x="20" y="20"/>
                    </a:lnTo>
                    <a:lnTo>
                      <a:pt x="34" y="9"/>
                    </a:lnTo>
                    <a:lnTo>
                      <a:pt x="51" y="2"/>
                    </a:lnTo>
                    <a:lnTo>
                      <a:pt x="7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63" name="Freeform 26">
                <a:extLst>
                  <a:ext uri="{FF2B5EF4-FFF2-40B4-BE49-F238E27FC236}">
                    <a16:creationId xmlns:a16="http://schemas.microsoft.com/office/drawing/2014/main" id="{C7E44804-C2C6-4707-BB29-AF4262081426}"/>
                  </a:ext>
                </a:extLst>
              </p:cNvPr>
              <p:cNvSpPr>
                <a:spLocks/>
              </p:cNvSpPr>
              <p:nvPr/>
            </p:nvSpPr>
            <p:spPr bwMode="auto">
              <a:xfrm>
                <a:off x="9413875" y="2016126"/>
                <a:ext cx="34925" cy="22225"/>
              </a:xfrm>
              <a:custGeom>
                <a:avLst/>
                <a:gdLst>
                  <a:gd name="T0" fmla="*/ 69 w 219"/>
                  <a:gd name="T1" fmla="*/ 0 h 139"/>
                  <a:gd name="T2" fmla="*/ 150 w 219"/>
                  <a:gd name="T3" fmla="*/ 0 h 139"/>
                  <a:gd name="T4" fmla="*/ 168 w 219"/>
                  <a:gd name="T5" fmla="*/ 2 h 139"/>
                  <a:gd name="T6" fmla="*/ 185 w 219"/>
                  <a:gd name="T7" fmla="*/ 9 h 139"/>
                  <a:gd name="T8" fmla="*/ 199 w 219"/>
                  <a:gd name="T9" fmla="*/ 20 h 139"/>
                  <a:gd name="T10" fmla="*/ 210 w 219"/>
                  <a:gd name="T11" fmla="*/ 34 h 139"/>
                  <a:gd name="T12" fmla="*/ 217 w 219"/>
                  <a:gd name="T13" fmla="*/ 51 h 139"/>
                  <a:gd name="T14" fmla="*/ 219 w 219"/>
                  <a:gd name="T15" fmla="*/ 69 h 139"/>
                  <a:gd name="T16" fmla="*/ 217 w 219"/>
                  <a:gd name="T17" fmla="*/ 88 h 139"/>
                  <a:gd name="T18" fmla="*/ 210 w 219"/>
                  <a:gd name="T19" fmla="*/ 104 h 139"/>
                  <a:gd name="T20" fmla="*/ 199 w 219"/>
                  <a:gd name="T21" fmla="*/ 119 h 139"/>
                  <a:gd name="T22" fmla="*/ 185 w 219"/>
                  <a:gd name="T23" fmla="*/ 129 h 139"/>
                  <a:gd name="T24" fmla="*/ 168 w 219"/>
                  <a:gd name="T25" fmla="*/ 137 h 139"/>
                  <a:gd name="T26" fmla="*/ 150 w 219"/>
                  <a:gd name="T27" fmla="*/ 139 h 139"/>
                  <a:gd name="T28" fmla="*/ 69 w 219"/>
                  <a:gd name="T29" fmla="*/ 139 h 139"/>
                  <a:gd name="T30" fmla="*/ 51 w 219"/>
                  <a:gd name="T31" fmla="*/ 137 h 139"/>
                  <a:gd name="T32" fmla="*/ 34 w 219"/>
                  <a:gd name="T33" fmla="*/ 129 h 139"/>
                  <a:gd name="T34" fmla="*/ 20 w 219"/>
                  <a:gd name="T35" fmla="*/ 119 h 139"/>
                  <a:gd name="T36" fmla="*/ 10 w 219"/>
                  <a:gd name="T37" fmla="*/ 104 h 139"/>
                  <a:gd name="T38" fmla="*/ 2 w 219"/>
                  <a:gd name="T39" fmla="*/ 88 h 139"/>
                  <a:gd name="T40" fmla="*/ 0 w 219"/>
                  <a:gd name="T41" fmla="*/ 69 h 139"/>
                  <a:gd name="T42" fmla="*/ 2 w 219"/>
                  <a:gd name="T43" fmla="*/ 51 h 139"/>
                  <a:gd name="T44" fmla="*/ 10 w 219"/>
                  <a:gd name="T45" fmla="*/ 34 h 139"/>
                  <a:gd name="T46" fmla="*/ 20 w 219"/>
                  <a:gd name="T47" fmla="*/ 20 h 139"/>
                  <a:gd name="T48" fmla="*/ 34 w 219"/>
                  <a:gd name="T49" fmla="*/ 9 h 139"/>
                  <a:gd name="T50" fmla="*/ 51 w 219"/>
                  <a:gd name="T51" fmla="*/ 2 h 139"/>
                  <a:gd name="T52" fmla="*/ 69 w 219"/>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9" h="139">
                    <a:moveTo>
                      <a:pt x="69" y="0"/>
                    </a:moveTo>
                    <a:lnTo>
                      <a:pt x="150" y="0"/>
                    </a:lnTo>
                    <a:lnTo>
                      <a:pt x="168" y="2"/>
                    </a:lnTo>
                    <a:lnTo>
                      <a:pt x="185" y="9"/>
                    </a:lnTo>
                    <a:lnTo>
                      <a:pt x="199" y="20"/>
                    </a:lnTo>
                    <a:lnTo>
                      <a:pt x="210" y="34"/>
                    </a:lnTo>
                    <a:lnTo>
                      <a:pt x="217" y="51"/>
                    </a:lnTo>
                    <a:lnTo>
                      <a:pt x="219" y="69"/>
                    </a:lnTo>
                    <a:lnTo>
                      <a:pt x="217" y="88"/>
                    </a:lnTo>
                    <a:lnTo>
                      <a:pt x="210" y="104"/>
                    </a:lnTo>
                    <a:lnTo>
                      <a:pt x="199" y="119"/>
                    </a:lnTo>
                    <a:lnTo>
                      <a:pt x="185" y="129"/>
                    </a:lnTo>
                    <a:lnTo>
                      <a:pt x="168" y="137"/>
                    </a:lnTo>
                    <a:lnTo>
                      <a:pt x="150" y="139"/>
                    </a:lnTo>
                    <a:lnTo>
                      <a:pt x="69" y="139"/>
                    </a:lnTo>
                    <a:lnTo>
                      <a:pt x="51" y="137"/>
                    </a:lnTo>
                    <a:lnTo>
                      <a:pt x="34" y="129"/>
                    </a:lnTo>
                    <a:lnTo>
                      <a:pt x="20" y="119"/>
                    </a:lnTo>
                    <a:lnTo>
                      <a:pt x="10" y="104"/>
                    </a:lnTo>
                    <a:lnTo>
                      <a:pt x="2" y="88"/>
                    </a:lnTo>
                    <a:lnTo>
                      <a:pt x="0" y="69"/>
                    </a:lnTo>
                    <a:lnTo>
                      <a:pt x="2" y="51"/>
                    </a:lnTo>
                    <a:lnTo>
                      <a:pt x="10" y="34"/>
                    </a:lnTo>
                    <a:lnTo>
                      <a:pt x="20" y="20"/>
                    </a:lnTo>
                    <a:lnTo>
                      <a:pt x="34" y="9"/>
                    </a:lnTo>
                    <a:lnTo>
                      <a:pt x="51" y="2"/>
                    </a:lnTo>
                    <a:lnTo>
                      <a:pt x="69"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64" name="Freeform 27">
                <a:extLst>
                  <a:ext uri="{FF2B5EF4-FFF2-40B4-BE49-F238E27FC236}">
                    <a16:creationId xmlns:a16="http://schemas.microsoft.com/office/drawing/2014/main" id="{03229F40-9293-4E6C-85FE-0A0E0F8CA1F3}"/>
                  </a:ext>
                </a:extLst>
              </p:cNvPr>
              <p:cNvSpPr>
                <a:spLocks noEditPoints="1"/>
              </p:cNvSpPr>
              <p:nvPr/>
            </p:nvSpPr>
            <p:spPr bwMode="auto">
              <a:xfrm>
                <a:off x="9304338" y="2070101"/>
                <a:ext cx="122237" cy="233363"/>
              </a:xfrm>
              <a:custGeom>
                <a:avLst/>
                <a:gdLst>
                  <a:gd name="T0" fmla="*/ 512 w 773"/>
                  <a:gd name="T1" fmla="*/ 1209 h 1467"/>
                  <a:gd name="T2" fmla="*/ 598 w 773"/>
                  <a:gd name="T3" fmla="*/ 1139 h 1467"/>
                  <a:gd name="T4" fmla="*/ 629 w 773"/>
                  <a:gd name="T5" fmla="*/ 1020 h 1467"/>
                  <a:gd name="T6" fmla="*/ 601 w 773"/>
                  <a:gd name="T7" fmla="*/ 900 h 1467"/>
                  <a:gd name="T8" fmla="*/ 525 w 773"/>
                  <a:gd name="T9" fmla="*/ 826 h 1467"/>
                  <a:gd name="T10" fmla="*/ 371 w 773"/>
                  <a:gd name="T11" fmla="*/ 223 h 1467"/>
                  <a:gd name="T12" fmla="*/ 264 w 773"/>
                  <a:gd name="T13" fmla="*/ 251 h 1467"/>
                  <a:gd name="T14" fmla="*/ 193 w 773"/>
                  <a:gd name="T15" fmla="*/ 316 h 1467"/>
                  <a:gd name="T16" fmla="*/ 177 w 773"/>
                  <a:gd name="T17" fmla="*/ 425 h 1467"/>
                  <a:gd name="T18" fmla="*/ 217 w 773"/>
                  <a:gd name="T19" fmla="*/ 513 h 1467"/>
                  <a:gd name="T20" fmla="*/ 295 w 773"/>
                  <a:gd name="T21" fmla="*/ 568 h 1467"/>
                  <a:gd name="T22" fmla="*/ 371 w 773"/>
                  <a:gd name="T23" fmla="*/ 223 h 1467"/>
                  <a:gd name="T24" fmla="*/ 447 w 773"/>
                  <a:gd name="T25" fmla="*/ 15 h 1467"/>
                  <a:gd name="T26" fmla="*/ 490 w 773"/>
                  <a:gd name="T27" fmla="*/ 90 h 1467"/>
                  <a:gd name="T28" fmla="*/ 618 w 773"/>
                  <a:gd name="T29" fmla="*/ 112 h 1467"/>
                  <a:gd name="T30" fmla="*/ 714 w 773"/>
                  <a:gd name="T31" fmla="*/ 158 h 1467"/>
                  <a:gd name="T32" fmla="*/ 740 w 773"/>
                  <a:gd name="T33" fmla="*/ 217 h 1467"/>
                  <a:gd name="T34" fmla="*/ 714 w 773"/>
                  <a:gd name="T35" fmla="*/ 269 h 1467"/>
                  <a:gd name="T36" fmla="*/ 664 w 773"/>
                  <a:gd name="T37" fmla="*/ 286 h 1467"/>
                  <a:gd name="T38" fmla="*/ 602 w 773"/>
                  <a:gd name="T39" fmla="*/ 257 h 1467"/>
                  <a:gd name="T40" fmla="*/ 494 w 773"/>
                  <a:gd name="T41" fmla="*/ 225 h 1467"/>
                  <a:gd name="T42" fmla="*/ 514 w 773"/>
                  <a:gd name="T43" fmla="*/ 652 h 1467"/>
                  <a:gd name="T44" fmla="*/ 624 w 773"/>
                  <a:gd name="T45" fmla="*/ 708 h 1467"/>
                  <a:gd name="T46" fmla="*/ 713 w 773"/>
                  <a:gd name="T47" fmla="*/ 794 h 1467"/>
                  <a:gd name="T48" fmla="*/ 765 w 773"/>
                  <a:gd name="T49" fmla="*/ 921 h 1467"/>
                  <a:gd name="T50" fmla="*/ 764 w 773"/>
                  <a:gd name="T51" fmla="*/ 1099 h 1467"/>
                  <a:gd name="T52" fmla="*/ 697 w 773"/>
                  <a:gd name="T53" fmla="*/ 1244 h 1467"/>
                  <a:gd name="T54" fmla="*/ 576 w 773"/>
                  <a:gd name="T55" fmla="*/ 1334 h 1467"/>
                  <a:gd name="T56" fmla="*/ 457 w 773"/>
                  <a:gd name="T57" fmla="*/ 1430 h 1467"/>
                  <a:gd name="T58" fmla="*/ 424 w 773"/>
                  <a:gd name="T59" fmla="*/ 1465 h 1467"/>
                  <a:gd name="T60" fmla="*/ 373 w 773"/>
                  <a:gd name="T61" fmla="*/ 1451 h 1467"/>
                  <a:gd name="T62" fmla="*/ 313 w 773"/>
                  <a:gd name="T63" fmla="*/ 1368 h 1467"/>
                  <a:gd name="T64" fmla="*/ 145 w 773"/>
                  <a:gd name="T65" fmla="*/ 1323 h 1467"/>
                  <a:gd name="T66" fmla="*/ 38 w 773"/>
                  <a:gd name="T67" fmla="*/ 1247 h 1467"/>
                  <a:gd name="T68" fmla="*/ 0 w 773"/>
                  <a:gd name="T69" fmla="*/ 1168 h 1467"/>
                  <a:gd name="T70" fmla="*/ 34 w 773"/>
                  <a:gd name="T71" fmla="*/ 1099 h 1467"/>
                  <a:gd name="T72" fmla="*/ 86 w 773"/>
                  <a:gd name="T73" fmla="*/ 1093 h 1467"/>
                  <a:gd name="T74" fmla="*/ 134 w 773"/>
                  <a:gd name="T75" fmla="*/ 1134 h 1467"/>
                  <a:gd name="T76" fmla="*/ 207 w 773"/>
                  <a:gd name="T77" fmla="*/ 1188 h 1467"/>
                  <a:gd name="T78" fmla="*/ 325 w 773"/>
                  <a:gd name="T79" fmla="*/ 1227 h 1467"/>
                  <a:gd name="T80" fmla="*/ 304 w 773"/>
                  <a:gd name="T81" fmla="*/ 732 h 1467"/>
                  <a:gd name="T82" fmla="*/ 189 w 773"/>
                  <a:gd name="T83" fmla="*/ 680 h 1467"/>
                  <a:gd name="T84" fmla="*/ 94 w 773"/>
                  <a:gd name="T85" fmla="*/ 604 h 1467"/>
                  <a:gd name="T86" fmla="*/ 39 w 773"/>
                  <a:gd name="T87" fmla="*/ 487 h 1467"/>
                  <a:gd name="T88" fmla="*/ 40 w 773"/>
                  <a:gd name="T89" fmla="*/ 327 h 1467"/>
                  <a:gd name="T90" fmla="*/ 102 w 773"/>
                  <a:gd name="T91" fmla="*/ 204 h 1467"/>
                  <a:gd name="T92" fmla="*/ 206 w 773"/>
                  <a:gd name="T93" fmla="*/ 130 h 1467"/>
                  <a:gd name="T94" fmla="*/ 331 w 773"/>
                  <a:gd name="T95" fmla="*/ 95 h 1467"/>
                  <a:gd name="T96" fmla="*/ 373 w 773"/>
                  <a:gd name="T97" fmla="*/ 15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3" h="1467">
                    <a:moveTo>
                      <a:pt x="450" y="788"/>
                    </a:moveTo>
                    <a:lnTo>
                      <a:pt x="450" y="1226"/>
                    </a:lnTo>
                    <a:lnTo>
                      <a:pt x="482" y="1219"/>
                    </a:lnTo>
                    <a:lnTo>
                      <a:pt x="512" y="1209"/>
                    </a:lnTo>
                    <a:lnTo>
                      <a:pt x="539" y="1196"/>
                    </a:lnTo>
                    <a:lnTo>
                      <a:pt x="562" y="1180"/>
                    </a:lnTo>
                    <a:lnTo>
                      <a:pt x="582" y="1161"/>
                    </a:lnTo>
                    <a:lnTo>
                      <a:pt x="598" y="1139"/>
                    </a:lnTo>
                    <a:lnTo>
                      <a:pt x="612" y="1113"/>
                    </a:lnTo>
                    <a:lnTo>
                      <a:pt x="622" y="1086"/>
                    </a:lnTo>
                    <a:lnTo>
                      <a:pt x="627" y="1054"/>
                    </a:lnTo>
                    <a:lnTo>
                      <a:pt x="629" y="1020"/>
                    </a:lnTo>
                    <a:lnTo>
                      <a:pt x="627" y="985"/>
                    </a:lnTo>
                    <a:lnTo>
                      <a:pt x="622" y="953"/>
                    </a:lnTo>
                    <a:lnTo>
                      <a:pt x="612" y="925"/>
                    </a:lnTo>
                    <a:lnTo>
                      <a:pt x="601" y="900"/>
                    </a:lnTo>
                    <a:lnTo>
                      <a:pt x="586" y="878"/>
                    </a:lnTo>
                    <a:lnTo>
                      <a:pt x="568" y="859"/>
                    </a:lnTo>
                    <a:lnTo>
                      <a:pt x="547" y="841"/>
                    </a:lnTo>
                    <a:lnTo>
                      <a:pt x="525" y="826"/>
                    </a:lnTo>
                    <a:lnTo>
                      <a:pt x="502" y="812"/>
                    </a:lnTo>
                    <a:lnTo>
                      <a:pt x="476" y="799"/>
                    </a:lnTo>
                    <a:lnTo>
                      <a:pt x="450" y="788"/>
                    </a:lnTo>
                    <a:close/>
                    <a:moveTo>
                      <a:pt x="371" y="223"/>
                    </a:moveTo>
                    <a:lnTo>
                      <a:pt x="342" y="228"/>
                    </a:lnTo>
                    <a:lnTo>
                      <a:pt x="314" y="233"/>
                    </a:lnTo>
                    <a:lnTo>
                      <a:pt x="289" y="240"/>
                    </a:lnTo>
                    <a:lnTo>
                      <a:pt x="264" y="251"/>
                    </a:lnTo>
                    <a:lnTo>
                      <a:pt x="243" y="264"/>
                    </a:lnTo>
                    <a:lnTo>
                      <a:pt x="223" y="278"/>
                    </a:lnTo>
                    <a:lnTo>
                      <a:pt x="207" y="295"/>
                    </a:lnTo>
                    <a:lnTo>
                      <a:pt x="193" y="316"/>
                    </a:lnTo>
                    <a:lnTo>
                      <a:pt x="184" y="339"/>
                    </a:lnTo>
                    <a:lnTo>
                      <a:pt x="177" y="365"/>
                    </a:lnTo>
                    <a:lnTo>
                      <a:pt x="175" y="395"/>
                    </a:lnTo>
                    <a:lnTo>
                      <a:pt x="177" y="425"/>
                    </a:lnTo>
                    <a:lnTo>
                      <a:pt x="183" y="450"/>
                    </a:lnTo>
                    <a:lnTo>
                      <a:pt x="191" y="474"/>
                    </a:lnTo>
                    <a:lnTo>
                      <a:pt x="203" y="494"/>
                    </a:lnTo>
                    <a:lnTo>
                      <a:pt x="217" y="513"/>
                    </a:lnTo>
                    <a:lnTo>
                      <a:pt x="234" y="529"/>
                    </a:lnTo>
                    <a:lnTo>
                      <a:pt x="253" y="544"/>
                    </a:lnTo>
                    <a:lnTo>
                      <a:pt x="273" y="556"/>
                    </a:lnTo>
                    <a:lnTo>
                      <a:pt x="295" y="568"/>
                    </a:lnTo>
                    <a:lnTo>
                      <a:pt x="320" y="579"/>
                    </a:lnTo>
                    <a:lnTo>
                      <a:pt x="345" y="589"/>
                    </a:lnTo>
                    <a:lnTo>
                      <a:pt x="371" y="599"/>
                    </a:lnTo>
                    <a:lnTo>
                      <a:pt x="371" y="223"/>
                    </a:lnTo>
                    <a:close/>
                    <a:moveTo>
                      <a:pt x="410" y="0"/>
                    </a:moveTo>
                    <a:lnTo>
                      <a:pt x="424" y="2"/>
                    </a:lnTo>
                    <a:lnTo>
                      <a:pt x="437" y="7"/>
                    </a:lnTo>
                    <a:lnTo>
                      <a:pt x="447" y="15"/>
                    </a:lnTo>
                    <a:lnTo>
                      <a:pt x="455" y="26"/>
                    </a:lnTo>
                    <a:lnTo>
                      <a:pt x="457" y="37"/>
                    </a:lnTo>
                    <a:lnTo>
                      <a:pt x="457" y="88"/>
                    </a:lnTo>
                    <a:lnTo>
                      <a:pt x="490" y="90"/>
                    </a:lnTo>
                    <a:lnTo>
                      <a:pt x="523" y="93"/>
                    </a:lnTo>
                    <a:lnTo>
                      <a:pt x="555" y="98"/>
                    </a:lnTo>
                    <a:lnTo>
                      <a:pt x="588" y="105"/>
                    </a:lnTo>
                    <a:lnTo>
                      <a:pt x="618" y="112"/>
                    </a:lnTo>
                    <a:lnTo>
                      <a:pt x="646" y="121"/>
                    </a:lnTo>
                    <a:lnTo>
                      <a:pt x="673" y="132"/>
                    </a:lnTo>
                    <a:lnTo>
                      <a:pt x="695" y="144"/>
                    </a:lnTo>
                    <a:lnTo>
                      <a:pt x="714" y="158"/>
                    </a:lnTo>
                    <a:lnTo>
                      <a:pt x="728" y="172"/>
                    </a:lnTo>
                    <a:lnTo>
                      <a:pt x="738" y="188"/>
                    </a:lnTo>
                    <a:lnTo>
                      <a:pt x="741" y="205"/>
                    </a:lnTo>
                    <a:lnTo>
                      <a:pt x="740" y="217"/>
                    </a:lnTo>
                    <a:lnTo>
                      <a:pt x="737" y="231"/>
                    </a:lnTo>
                    <a:lnTo>
                      <a:pt x="731" y="243"/>
                    </a:lnTo>
                    <a:lnTo>
                      <a:pt x="724" y="257"/>
                    </a:lnTo>
                    <a:lnTo>
                      <a:pt x="714" y="269"/>
                    </a:lnTo>
                    <a:lnTo>
                      <a:pt x="704" y="278"/>
                    </a:lnTo>
                    <a:lnTo>
                      <a:pt x="691" y="285"/>
                    </a:lnTo>
                    <a:lnTo>
                      <a:pt x="676" y="288"/>
                    </a:lnTo>
                    <a:lnTo>
                      <a:pt x="664" y="286"/>
                    </a:lnTo>
                    <a:lnTo>
                      <a:pt x="652" y="282"/>
                    </a:lnTo>
                    <a:lnTo>
                      <a:pt x="637" y="274"/>
                    </a:lnTo>
                    <a:lnTo>
                      <a:pt x="621" y="267"/>
                    </a:lnTo>
                    <a:lnTo>
                      <a:pt x="602" y="257"/>
                    </a:lnTo>
                    <a:lnTo>
                      <a:pt x="580" y="248"/>
                    </a:lnTo>
                    <a:lnTo>
                      <a:pt x="555" y="239"/>
                    </a:lnTo>
                    <a:lnTo>
                      <a:pt x="527" y="231"/>
                    </a:lnTo>
                    <a:lnTo>
                      <a:pt x="494" y="225"/>
                    </a:lnTo>
                    <a:lnTo>
                      <a:pt x="457" y="221"/>
                    </a:lnTo>
                    <a:lnTo>
                      <a:pt x="457" y="630"/>
                    </a:lnTo>
                    <a:lnTo>
                      <a:pt x="486" y="640"/>
                    </a:lnTo>
                    <a:lnTo>
                      <a:pt x="514" y="652"/>
                    </a:lnTo>
                    <a:lnTo>
                      <a:pt x="543" y="663"/>
                    </a:lnTo>
                    <a:lnTo>
                      <a:pt x="571" y="677"/>
                    </a:lnTo>
                    <a:lnTo>
                      <a:pt x="598" y="692"/>
                    </a:lnTo>
                    <a:lnTo>
                      <a:pt x="624" y="708"/>
                    </a:lnTo>
                    <a:lnTo>
                      <a:pt x="649" y="726"/>
                    </a:lnTo>
                    <a:lnTo>
                      <a:pt x="673" y="746"/>
                    </a:lnTo>
                    <a:lnTo>
                      <a:pt x="694" y="768"/>
                    </a:lnTo>
                    <a:lnTo>
                      <a:pt x="713" y="794"/>
                    </a:lnTo>
                    <a:lnTo>
                      <a:pt x="730" y="821"/>
                    </a:lnTo>
                    <a:lnTo>
                      <a:pt x="745" y="851"/>
                    </a:lnTo>
                    <a:lnTo>
                      <a:pt x="757" y="885"/>
                    </a:lnTo>
                    <a:lnTo>
                      <a:pt x="765" y="921"/>
                    </a:lnTo>
                    <a:lnTo>
                      <a:pt x="772" y="961"/>
                    </a:lnTo>
                    <a:lnTo>
                      <a:pt x="773" y="1006"/>
                    </a:lnTo>
                    <a:lnTo>
                      <a:pt x="771" y="1055"/>
                    </a:lnTo>
                    <a:lnTo>
                      <a:pt x="764" y="1099"/>
                    </a:lnTo>
                    <a:lnTo>
                      <a:pt x="754" y="1141"/>
                    </a:lnTo>
                    <a:lnTo>
                      <a:pt x="739" y="1179"/>
                    </a:lnTo>
                    <a:lnTo>
                      <a:pt x="720" y="1213"/>
                    </a:lnTo>
                    <a:lnTo>
                      <a:pt x="697" y="1244"/>
                    </a:lnTo>
                    <a:lnTo>
                      <a:pt x="672" y="1271"/>
                    </a:lnTo>
                    <a:lnTo>
                      <a:pt x="643" y="1296"/>
                    </a:lnTo>
                    <a:lnTo>
                      <a:pt x="611" y="1316"/>
                    </a:lnTo>
                    <a:lnTo>
                      <a:pt x="576" y="1334"/>
                    </a:lnTo>
                    <a:lnTo>
                      <a:pt x="539" y="1348"/>
                    </a:lnTo>
                    <a:lnTo>
                      <a:pt x="499" y="1358"/>
                    </a:lnTo>
                    <a:lnTo>
                      <a:pt x="457" y="1366"/>
                    </a:lnTo>
                    <a:lnTo>
                      <a:pt x="457" y="1430"/>
                    </a:lnTo>
                    <a:lnTo>
                      <a:pt x="455" y="1442"/>
                    </a:lnTo>
                    <a:lnTo>
                      <a:pt x="447" y="1451"/>
                    </a:lnTo>
                    <a:lnTo>
                      <a:pt x="437" y="1460"/>
                    </a:lnTo>
                    <a:lnTo>
                      <a:pt x="424" y="1465"/>
                    </a:lnTo>
                    <a:lnTo>
                      <a:pt x="410" y="1467"/>
                    </a:lnTo>
                    <a:lnTo>
                      <a:pt x="395" y="1465"/>
                    </a:lnTo>
                    <a:lnTo>
                      <a:pt x="382" y="1460"/>
                    </a:lnTo>
                    <a:lnTo>
                      <a:pt x="373" y="1451"/>
                    </a:lnTo>
                    <a:lnTo>
                      <a:pt x="367" y="1442"/>
                    </a:lnTo>
                    <a:lnTo>
                      <a:pt x="363" y="1430"/>
                    </a:lnTo>
                    <a:lnTo>
                      <a:pt x="363" y="1371"/>
                    </a:lnTo>
                    <a:lnTo>
                      <a:pt x="313" y="1368"/>
                    </a:lnTo>
                    <a:lnTo>
                      <a:pt x="267" y="1361"/>
                    </a:lnTo>
                    <a:lnTo>
                      <a:pt x="223" y="1352"/>
                    </a:lnTo>
                    <a:lnTo>
                      <a:pt x="183" y="1338"/>
                    </a:lnTo>
                    <a:lnTo>
                      <a:pt x="145" y="1323"/>
                    </a:lnTo>
                    <a:lnTo>
                      <a:pt x="112" y="1306"/>
                    </a:lnTo>
                    <a:lnTo>
                      <a:pt x="84" y="1287"/>
                    </a:lnTo>
                    <a:lnTo>
                      <a:pt x="58" y="1267"/>
                    </a:lnTo>
                    <a:lnTo>
                      <a:pt x="38" y="1247"/>
                    </a:lnTo>
                    <a:lnTo>
                      <a:pt x="21" y="1227"/>
                    </a:lnTo>
                    <a:lnTo>
                      <a:pt x="9" y="1206"/>
                    </a:lnTo>
                    <a:lnTo>
                      <a:pt x="2" y="1186"/>
                    </a:lnTo>
                    <a:lnTo>
                      <a:pt x="0" y="1168"/>
                    </a:lnTo>
                    <a:lnTo>
                      <a:pt x="2" y="1150"/>
                    </a:lnTo>
                    <a:lnTo>
                      <a:pt x="9" y="1131"/>
                    </a:lnTo>
                    <a:lnTo>
                      <a:pt x="20" y="1114"/>
                    </a:lnTo>
                    <a:lnTo>
                      <a:pt x="34" y="1099"/>
                    </a:lnTo>
                    <a:lnTo>
                      <a:pt x="49" y="1090"/>
                    </a:lnTo>
                    <a:lnTo>
                      <a:pt x="66" y="1087"/>
                    </a:lnTo>
                    <a:lnTo>
                      <a:pt x="76" y="1088"/>
                    </a:lnTo>
                    <a:lnTo>
                      <a:pt x="86" y="1093"/>
                    </a:lnTo>
                    <a:lnTo>
                      <a:pt x="96" y="1100"/>
                    </a:lnTo>
                    <a:lnTo>
                      <a:pt x="108" y="1110"/>
                    </a:lnTo>
                    <a:lnTo>
                      <a:pt x="120" y="1122"/>
                    </a:lnTo>
                    <a:lnTo>
                      <a:pt x="134" y="1134"/>
                    </a:lnTo>
                    <a:lnTo>
                      <a:pt x="148" y="1148"/>
                    </a:lnTo>
                    <a:lnTo>
                      <a:pt x="166" y="1162"/>
                    </a:lnTo>
                    <a:lnTo>
                      <a:pt x="185" y="1176"/>
                    </a:lnTo>
                    <a:lnTo>
                      <a:pt x="207" y="1188"/>
                    </a:lnTo>
                    <a:lnTo>
                      <a:pt x="231" y="1200"/>
                    </a:lnTo>
                    <a:lnTo>
                      <a:pt x="259" y="1211"/>
                    </a:lnTo>
                    <a:lnTo>
                      <a:pt x="290" y="1220"/>
                    </a:lnTo>
                    <a:lnTo>
                      <a:pt x="325" y="1227"/>
                    </a:lnTo>
                    <a:lnTo>
                      <a:pt x="363" y="1230"/>
                    </a:lnTo>
                    <a:lnTo>
                      <a:pt x="363" y="754"/>
                    </a:lnTo>
                    <a:lnTo>
                      <a:pt x="334" y="743"/>
                    </a:lnTo>
                    <a:lnTo>
                      <a:pt x="304" y="732"/>
                    </a:lnTo>
                    <a:lnTo>
                      <a:pt x="274" y="721"/>
                    </a:lnTo>
                    <a:lnTo>
                      <a:pt x="244" y="708"/>
                    </a:lnTo>
                    <a:lnTo>
                      <a:pt x="215" y="695"/>
                    </a:lnTo>
                    <a:lnTo>
                      <a:pt x="189" y="680"/>
                    </a:lnTo>
                    <a:lnTo>
                      <a:pt x="162" y="665"/>
                    </a:lnTo>
                    <a:lnTo>
                      <a:pt x="138" y="646"/>
                    </a:lnTo>
                    <a:lnTo>
                      <a:pt x="116" y="626"/>
                    </a:lnTo>
                    <a:lnTo>
                      <a:pt x="94" y="604"/>
                    </a:lnTo>
                    <a:lnTo>
                      <a:pt x="76" y="580"/>
                    </a:lnTo>
                    <a:lnTo>
                      <a:pt x="61" y="552"/>
                    </a:lnTo>
                    <a:lnTo>
                      <a:pt x="49" y="521"/>
                    </a:lnTo>
                    <a:lnTo>
                      <a:pt x="39" y="487"/>
                    </a:lnTo>
                    <a:lnTo>
                      <a:pt x="34" y="450"/>
                    </a:lnTo>
                    <a:lnTo>
                      <a:pt x="31" y="410"/>
                    </a:lnTo>
                    <a:lnTo>
                      <a:pt x="34" y="366"/>
                    </a:lnTo>
                    <a:lnTo>
                      <a:pt x="40" y="327"/>
                    </a:lnTo>
                    <a:lnTo>
                      <a:pt x="51" y="291"/>
                    </a:lnTo>
                    <a:lnTo>
                      <a:pt x="64" y="258"/>
                    </a:lnTo>
                    <a:lnTo>
                      <a:pt x="81" y="230"/>
                    </a:lnTo>
                    <a:lnTo>
                      <a:pt x="102" y="204"/>
                    </a:lnTo>
                    <a:lnTo>
                      <a:pt x="125" y="181"/>
                    </a:lnTo>
                    <a:lnTo>
                      <a:pt x="150" y="162"/>
                    </a:lnTo>
                    <a:lnTo>
                      <a:pt x="177" y="144"/>
                    </a:lnTo>
                    <a:lnTo>
                      <a:pt x="206" y="130"/>
                    </a:lnTo>
                    <a:lnTo>
                      <a:pt x="236" y="117"/>
                    </a:lnTo>
                    <a:lnTo>
                      <a:pt x="268" y="108"/>
                    </a:lnTo>
                    <a:lnTo>
                      <a:pt x="300" y="100"/>
                    </a:lnTo>
                    <a:lnTo>
                      <a:pt x="331" y="95"/>
                    </a:lnTo>
                    <a:lnTo>
                      <a:pt x="363" y="91"/>
                    </a:lnTo>
                    <a:lnTo>
                      <a:pt x="363" y="37"/>
                    </a:lnTo>
                    <a:lnTo>
                      <a:pt x="367" y="26"/>
                    </a:lnTo>
                    <a:lnTo>
                      <a:pt x="373" y="15"/>
                    </a:lnTo>
                    <a:lnTo>
                      <a:pt x="382" y="7"/>
                    </a:lnTo>
                    <a:lnTo>
                      <a:pt x="395" y="2"/>
                    </a:lnTo>
                    <a:lnTo>
                      <a:pt x="41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grpSp>
        <p:grpSp>
          <p:nvGrpSpPr>
            <p:cNvPr id="16" name="Group 55">
              <a:extLst>
                <a:ext uri="{FF2B5EF4-FFF2-40B4-BE49-F238E27FC236}">
                  <a16:creationId xmlns:a16="http://schemas.microsoft.com/office/drawing/2014/main" id="{0C774B96-E17C-484F-915E-2BC279281746}"/>
                </a:ext>
              </a:extLst>
            </p:cNvPr>
            <p:cNvGrpSpPr/>
            <p:nvPr/>
          </p:nvGrpSpPr>
          <p:grpSpPr>
            <a:xfrm>
              <a:off x="2424957" y="2524970"/>
              <a:ext cx="317393" cy="316485"/>
              <a:chOff x="1630363" y="1917701"/>
              <a:chExt cx="555625" cy="554038"/>
            </a:xfrm>
            <a:solidFill>
              <a:schemeClr val="bg1"/>
            </a:solidFill>
          </p:grpSpPr>
          <p:sp>
            <p:nvSpPr>
              <p:cNvPr id="56" name="Freeform 97">
                <a:extLst>
                  <a:ext uri="{FF2B5EF4-FFF2-40B4-BE49-F238E27FC236}">
                    <a16:creationId xmlns:a16="http://schemas.microsoft.com/office/drawing/2014/main" id="{84604396-7C88-4827-970F-0196CB4DC267}"/>
                  </a:ext>
                </a:extLst>
              </p:cNvPr>
              <p:cNvSpPr>
                <a:spLocks noEditPoints="1"/>
              </p:cNvSpPr>
              <p:nvPr/>
            </p:nvSpPr>
            <p:spPr bwMode="auto">
              <a:xfrm>
                <a:off x="1630363" y="1917701"/>
                <a:ext cx="555625" cy="554038"/>
              </a:xfrm>
              <a:custGeom>
                <a:avLst/>
                <a:gdLst>
                  <a:gd name="T0" fmla="*/ 537 w 3501"/>
                  <a:gd name="T1" fmla="*/ 484 h 3493"/>
                  <a:gd name="T2" fmla="*/ 486 w 3501"/>
                  <a:gd name="T3" fmla="*/ 535 h 3493"/>
                  <a:gd name="T4" fmla="*/ 477 w 3501"/>
                  <a:gd name="T5" fmla="*/ 610 h 3493"/>
                  <a:gd name="T6" fmla="*/ 516 w 3501"/>
                  <a:gd name="T7" fmla="*/ 671 h 3493"/>
                  <a:gd name="T8" fmla="*/ 586 w 3501"/>
                  <a:gd name="T9" fmla="*/ 696 h 3493"/>
                  <a:gd name="T10" fmla="*/ 656 w 3501"/>
                  <a:gd name="T11" fmla="*/ 671 h 3493"/>
                  <a:gd name="T12" fmla="*/ 695 w 3501"/>
                  <a:gd name="T13" fmla="*/ 610 h 3493"/>
                  <a:gd name="T14" fmla="*/ 687 w 3501"/>
                  <a:gd name="T15" fmla="*/ 535 h 3493"/>
                  <a:gd name="T16" fmla="*/ 634 w 3501"/>
                  <a:gd name="T17" fmla="*/ 484 h 3493"/>
                  <a:gd name="T18" fmla="*/ 586 w 3501"/>
                  <a:gd name="T19" fmla="*/ 333 h 3493"/>
                  <a:gd name="T20" fmla="*/ 701 w 3501"/>
                  <a:gd name="T21" fmla="*/ 362 h 3493"/>
                  <a:gd name="T22" fmla="*/ 789 w 3501"/>
                  <a:gd name="T23" fmla="*/ 436 h 3493"/>
                  <a:gd name="T24" fmla="*/ 833 w 3501"/>
                  <a:gd name="T25" fmla="*/ 543 h 3493"/>
                  <a:gd name="T26" fmla="*/ 824 w 3501"/>
                  <a:gd name="T27" fmla="*/ 663 h 3493"/>
                  <a:gd name="T28" fmla="*/ 763 w 3501"/>
                  <a:gd name="T29" fmla="*/ 762 h 3493"/>
                  <a:gd name="T30" fmla="*/ 665 w 3501"/>
                  <a:gd name="T31" fmla="*/ 822 h 3493"/>
                  <a:gd name="T32" fmla="*/ 545 w 3501"/>
                  <a:gd name="T33" fmla="*/ 832 h 3493"/>
                  <a:gd name="T34" fmla="*/ 438 w 3501"/>
                  <a:gd name="T35" fmla="*/ 786 h 3493"/>
                  <a:gd name="T36" fmla="*/ 363 w 3501"/>
                  <a:gd name="T37" fmla="*/ 699 h 3493"/>
                  <a:gd name="T38" fmla="*/ 335 w 3501"/>
                  <a:gd name="T39" fmla="*/ 585 h 3493"/>
                  <a:gd name="T40" fmla="*/ 363 w 3501"/>
                  <a:gd name="T41" fmla="*/ 469 h 3493"/>
                  <a:gd name="T42" fmla="*/ 438 w 3501"/>
                  <a:gd name="T43" fmla="*/ 382 h 3493"/>
                  <a:gd name="T44" fmla="*/ 545 w 3501"/>
                  <a:gd name="T45" fmla="*/ 337 h 3493"/>
                  <a:gd name="T46" fmla="*/ 273 w 3501"/>
                  <a:gd name="T47" fmla="*/ 141 h 3493"/>
                  <a:gd name="T48" fmla="*/ 205 w 3501"/>
                  <a:gd name="T49" fmla="*/ 169 h 3493"/>
                  <a:gd name="T50" fmla="*/ 153 w 3501"/>
                  <a:gd name="T51" fmla="*/ 235 h 3493"/>
                  <a:gd name="T52" fmla="*/ 141 w 3501"/>
                  <a:gd name="T53" fmla="*/ 322 h 3493"/>
                  <a:gd name="T54" fmla="*/ 382 w 3501"/>
                  <a:gd name="T55" fmla="*/ 1770 h 3493"/>
                  <a:gd name="T56" fmla="*/ 1912 w 3501"/>
                  <a:gd name="T57" fmla="*/ 3307 h 3493"/>
                  <a:gd name="T58" fmla="*/ 1984 w 3501"/>
                  <a:gd name="T59" fmla="*/ 3349 h 3493"/>
                  <a:gd name="T60" fmla="*/ 2064 w 3501"/>
                  <a:gd name="T61" fmla="*/ 3349 h 3493"/>
                  <a:gd name="T62" fmla="*/ 2136 w 3501"/>
                  <a:gd name="T63" fmla="*/ 3307 h 3493"/>
                  <a:gd name="T64" fmla="*/ 3347 w 3501"/>
                  <a:gd name="T65" fmla="*/ 2086 h 3493"/>
                  <a:gd name="T66" fmla="*/ 3361 w 3501"/>
                  <a:gd name="T67" fmla="*/ 2006 h 3493"/>
                  <a:gd name="T68" fmla="*/ 3333 w 3501"/>
                  <a:gd name="T69" fmla="*/ 1930 h 3493"/>
                  <a:gd name="T70" fmla="*/ 1813 w 3501"/>
                  <a:gd name="T71" fmla="*/ 410 h 3493"/>
                  <a:gd name="T72" fmla="*/ 1750 w 3501"/>
                  <a:gd name="T73" fmla="*/ 371 h 3493"/>
                  <a:gd name="T74" fmla="*/ 298 w 3501"/>
                  <a:gd name="T75" fmla="*/ 139 h 3493"/>
                  <a:gd name="T76" fmla="*/ 1748 w 3501"/>
                  <a:gd name="T77" fmla="*/ 227 h 3493"/>
                  <a:gd name="T78" fmla="*/ 1854 w 3501"/>
                  <a:gd name="T79" fmla="*/ 266 h 3493"/>
                  <a:gd name="T80" fmla="*/ 3414 w 3501"/>
                  <a:gd name="T81" fmla="*/ 1809 h 3493"/>
                  <a:gd name="T82" fmla="*/ 3479 w 3501"/>
                  <a:gd name="T83" fmla="*/ 1907 h 3493"/>
                  <a:gd name="T84" fmla="*/ 3501 w 3501"/>
                  <a:gd name="T85" fmla="*/ 2020 h 3493"/>
                  <a:gd name="T86" fmla="*/ 3479 w 3501"/>
                  <a:gd name="T87" fmla="*/ 2131 h 3493"/>
                  <a:gd name="T88" fmla="*/ 3414 w 3501"/>
                  <a:gd name="T89" fmla="*/ 2230 h 3493"/>
                  <a:gd name="T90" fmla="*/ 2172 w 3501"/>
                  <a:gd name="T91" fmla="*/ 3454 h 3493"/>
                  <a:gd name="T92" fmla="*/ 2063 w 3501"/>
                  <a:gd name="T93" fmla="*/ 3491 h 3493"/>
                  <a:gd name="T94" fmla="*/ 1947 w 3501"/>
                  <a:gd name="T95" fmla="*/ 3482 h 3493"/>
                  <a:gd name="T96" fmla="*/ 1843 w 3501"/>
                  <a:gd name="T97" fmla="*/ 3431 h 3493"/>
                  <a:gd name="T98" fmla="*/ 287 w 3501"/>
                  <a:gd name="T99" fmla="*/ 1880 h 3493"/>
                  <a:gd name="T100" fmla="*/ 237 w 3501"/>
                  <a:gd name="T101" fmla="*/ 1781 h 3493"/>
                  <a:gd name="T102" fmla="*/ 0 w 3501"/>
                  <a:gd name="T103" fmla="*/ 304 h 3493"/>
                  <a:gd name="T104" fmla="*/ 21 w 3501"/>
                  <a:gd name="T105" fmla="*/ 187 h 3493"/>
                  <a:gd name="T106" fmla="*/ 87 w 3501"/>
                  <a:gd name="T107" fmla="*/ 87 h 3493"/>
                  <a:gd name="T108" fmla="*/ 188 w 3501"/>
                  <a:gd name="T109" fmla="*/ 21 h 3493"/>
                  <a:gd name="T110" fmla="*/ 305 w 3501"/>
                  <a:gd name="T111" fmla="*/ 0 h 3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01" h="3493">
                    <a:moveTo>
                      <a:pt x="586" y="473"/>
                    </a:moveTo>
                    <a:lnTo>
                      <a:pt x="560" y="476"/>
                    </a:lnTo>
                    <a:lnTo>
                      <a:pt x="537" y="484"/>
                    </a:lnTo>
                    <a:lnTo>
                      <a:pt x="516" y="498"/>
                    </a:lnTo>
                    <a:lnTo>
                      <a:pt x="498" y="515"/>
                    </a:lnTo>
                    <a:lnTo>
                      <a:pt x="486" y="535"/>
                    </a:lnTo>
                    <a:lnTo>
                      <a:pt x="477" y="559"/>
                    </a:lnTo>
                    <a:lnTo>
                      <a:pt x="474" y="585"/>
                    </a:lnTo>
                    <a:lnTo>
                      <a:pt x="477" y="610"/>
                    </a:lnTo>
                    <a:lnTo>
                      <a:pt x="486" y="634"/>
                    </a:lnTo>
                    <a:lnTo>
                      <a:pt x="498" y="654"/>
                    </a:lnTo>
                    <a:lnTo>
                      <a:pt x="516" y="671"/>
                    </a:lnTo>
                    <a:lnTo>
                      <a:pt x="537" y="685"/>
                    </a:lnTo>
                    <a:lnTo>
                      <a:pt x="560" y="693"/>
                    </a:lnTo>
                    <a:lnTo>
                      <a:pt x="586" y="696"/>
                    </a:lnTo>
                    <a:lnTo>
                      <a:pt x="611" y="693"/>
                    </a:lnTo>
                    <a:lnTo>
                      <a:pt x="634" y="685"/>
                    </a:lnTo>
                    <a:lnTo>
                      <a:pt x="656" y="671"/>
                    </a:lnTo>
                    <a:lnTo>
                      <a:pt x="673" y="654"/>
                    </a:lnTo>
                    <a:lnTo>
                      <a:pt x="687" y="634"/>
                    </a:lnTo>
                    <a:lnTo>
                      <a:pt x="695" y="610"/>
                    </a:lnTo>
                    <a:lnTo>
                      <a:pt x="697" y="585"/>
                    </a:lnTo>
                    <a:lnTo>
                      <a:pt x="695" y="559"/>
                    </a:lnTo>
                    <a:lnTo>
                      <a:pt x="687" y="535"/>
                    </a:lnTo>
                    <a:lnTo>
                      <a:pt x="673" y="515"/>
                    </a:lnTo>
                    <a:lnTo>
                      <a:pt x="656" y="498"/>
                    </a:lnTo>
                    <a:lnTo>
                      <a:pt x="634" y="484"/>
                    </a:lnTo>
                    <a:lnTo>
                      <a:pt x="611" y="476"/>
                    </a:lnTo>
                    <a:lnTo>
                      <a:pt x="586" y="473"/>
                    </a:lnTo>
                    <a:close/>
                    <a:moveTo>
                      <a:pt x="586" y="333"/>
                    </a:moveTo>
                    <a:lnTo>
                      <a:pt x="627" y="337"/>
                    </a:lnTo>
                    <a:lnTo>
                      <a:pt x="665" y="346"/>
                    </a:lnTo>
                    <a:lnTo>
                      <a:pt x="701" y="362"/>
                    </a:lnTo>
                    <a:lnTo>
                      <a:pt x="734" y="382"/>
                    </a:lnTo>
                    <a:lnTo>
                      <a:pt x="763" y="408"/>
                    </a:lnTo>
                    <a:lnTo>
                      <a:pt x="789" y="436"/>
                    </a:lnTo>
                    <a:lnTo>
                      <a:pt x="809" y="469"/>
                    </a:lnTo>
                    <a:lnTo>
                      <a:pt x="824" y="505"/>
                    </a:lnTo>
                    <a:lnTo>
                      <a:pt x="833" y="543"/>
                    </a:lnTo>
                    <a:lnTo>
                      <a:pt x="837" y="585"/>
                    </a:lnTo>
                    <a:lnTo>
                      <a:pt x="833" y="625"/>
                    </a:lnTo>
                    <a:lnTo>
                      <a:pt x="824" y="663"/>
                    </a:lnTo>
                    <a:lnTo>
                      <a:pt x="809" y="699"/>
                    </a:lnTo>
                    <a:lnTo>
                      <a:pt x="789" y="732"/>
                    </a:lnTo>
                    <a:lnTo>
                      <a:pt x="763" y="762"/>
                    </a:lnTo>
                    <a:lnTo>
                      <a:pt x="734" y="786"/>
                    </a:lnTo>
                    <a:lnTo>
                      <a:pt x="701" y="806"/>
                    </a:lnTo>
                    <a:lnTo>
                      <a:pt x="665" y="822"/>
                    </a:lnTo>
                    <a:lnTo>
                      <a:pt x="627" y="832"/>
                    </a:lnTo>
                    <a:lnTo>
                      <a:pt x="586" y="835"/>
                    </a:lnTo>
                    <a:lnTo>
                      <a:pt x="545" y="832"/>
                    </a:lnTo>
                    <a:lnTo>
                      <a:pt x="507" y="822"/>
                    </a:lnTo>
                    <a:lnTo>
                      <a:pt x="471" y="806"/>
                    </a:lnTo>
                    <a:lnTo>
                      <a:pt x="438" y="786"/>
                    </a:lnTo>
                    <a:lnTo>
                      <a:pt x="408" y="762"/>
                    </a:lnTo>
                    <a:lnTo>
                      <a:pt x="384" y="732"/>
                    </a:lnTo>
                    <a:lnTo>
                      <a:pt x="363" y="699"/>
                    </a:lnTo>
                    <a:lnTo>
                      <a:pt x="347" y="663"/>
                    </a:lnTo>
                    <a:lnTo>
                      <a:pt x="338" y="625"/>
                    </a:lnTo>
                    <a:lnTo>
                      <a:pt x="335" y="585"/>
                    </a:lnTo>
                    <a:lnTo>
                      <a:pt x="338" y="543"/>
                    </a:lnTo>
                    <a:lnTo>
                      <a:pt x="347" y="505"/>
                    </a:lnTo>
                    <a:lnTo>
                      <a:pt x="363" y="469"/>
                    </a:lnTo>
                    <a:lnTo>
                      <a:pt x="384" y="436"/>
                    </a:lnTo>
                    <a:lnTo>
                      <a:pt x="408" y="408"/>
                    </a:lnTo>
                    <a:lnTo>
                      <a:pt x="438" y="382"/>
                    </a:lnTo>
                    <a:lnTo>
                      <a:pt x="471" y="362"/>
                    </a:lnTo>
                    <a:lnTo>
                      <a:pt x="507" y="346"/>
                    </a:lnTo>
                    <a:lnTo>
                      <a:pt x="545" y="337"/>
                    </a:lnTo>
                    <a:lnTo>
                      <a:pt x="586" y="333"/>
                    </a:lnTo>
                    <a:close/>
                    <a:moveTo>
                      <a:pt x="298" y="139"/>
                    </a:moveTo>
                    <a:lnTo>
                      <a:pt x="273" y="141"/>
                    </a:lnTo>
                    <a:lnTo>
                      <a:pt x="249" y="147"/>
                    </a:lnTo>
                    <a:lnTo>
                      <a:pt x="226" y="156"/>
                    </a:lnTo>
                    <a:lnTo>
                      <a:pt x="205" y="169"/>
                    </a:lnTo>
                    <a:lnTo>
                      <a:pt x="186" y="185"/>
                    </a:lnTo>
                    <a:lnTo>
                      <a:pt x="167" y="208"/>
                    </a:lnTo>
                    <a:lnTo>
                      <a:pt x="153" y="235"/>
                    </a:lnTo>
                    <a:lnTo>
                      <a:pt x="143" y="262"/>
                    </a:lnTo>
                    <a:lnTo>
                      <a:pt x="140" y="292"/>
                    </a:lnTo>
                    <a:lnTo>
                      <a:pt x="141" y="322"/>
                    </a:lnTo>
                    <a:lnTo>
                      <a:pt x="367" y="1723"/>
                    </a:lnTo>
                    <a:lnTo>
                      <a:pt x="372" y="1746"/>
                    </a:lnTo>
                    <a:lnTo>
                      <a:pt x="382" y="1770"/>
                    </a:lnTo>
                    <a:lnTo>
                      <a:pt x="394" y="1791"/>
                    </a:lnTo>
                    <a:lnTo>
                      <a:pt x="410" y="1810"/>
                    </a:lnTo>
                    <a:lnTo>
                      <a:pt x="1912" y="3307"/>
                    </a:lnTo>
                    <a:lnTo>
                      <a:pt x="1934" y="3325"/>
                    </a:lnTo>
                    <a:lnTo>
                      <a:pt x="1958" y="3339"/>
                    </a:lnTo>
                    <a:lnTo>
                      <a:pt x="1984" y="3349"/>
                    </a:lnTo>
                    <a:lnTo>
                      <a:pt x="2011" y="3353"/>
                    </a:lnTo>
                    <a:lnTo>
                      <a:pt x="2037" y="3353"/>
                    </a:lnTo>
                    <a:lnTo>
                      <a:pt x="2064" y="3349"/>
                    </a:lnTo>
                    <a:lnTo>
                      <a:pt x="2091" y="3339"/>
                    </a:lnTo>
                    <a:lnTo>
                      <a:pt x="2114" y="3325"/>
                    </a:lnTo>
                    <a:lnTo>
                      <a:pt x="2136" y="3307"/>
                    </a:lnTo>
                    <a:lnTo>
                      <a:pt x="3315" y="2131"/>
                    </a:lnTo>
                    <a:lnTo>
                      <a:pt x="3333" y="2109"/>
                    </a:lnTo>
                    <a:lnTo>
                      <a:pt x="3347" y="2086"/>
                    </a:lnTo>
                    <a:lnTo>
                      <a:pt x="3356" y="2059"/>
                    </a:lnTo>
                    <a:lnTo>
                      <a:pt x="3361" y="2033"/>
                    </a:lnTo>
                    <a:lnTo>
                      <a:pt x="3361" y="2006"/>
                    </a:lnTo>
                    <a:lnTo>
                      <a:pt x="3356" y="1980"/>
                    </a:lnTo>
                    <a:lnTo>
                      <a:pt x="3347" y="1954"/>
                    </a:lnTo>
                    <a:lnTo>
                      <a:pt x="3333" y="1930"/>
                    </a:lnTo>
                    <a:lnTo>
                      <a:pt x="3315" y="1907"/>
                    </a:lnTo>
                    <a:lnTo>
                      <a:pt x="3315" y="1907"/>
                    </a:lnTo>
                    <a:lnTo>
                      <a:pt x="1813" y="410"/>
                    </a:lnTo>
                    <a:lnTo>
                      <a:pt x="1794" y="393"/>
                    </a:lnTo>
                    <a:lnTo>
                      <a:pt x="1774" y="380"/>
                    </a:lnTo>
                    <a:lnTo>
                      <a:pt x="1750" y="371"/>
                    </a:lnTo>
                    <a:lnTo>
                      <a:pt x="1726" y="365"/>
                    </a:lnTo>
                    <a:lnTo>
                      <a:pt x="323" y="141"/>
                    </a:lnTo>
                    <a:lnTo>
                      <a:pt x="298" y="139"/>
                    </a:lnTo>
                    <a:close/>
                    <a:moveTo>
                      <a:pt x="305" y="0"/>
                    </a:moveTo>
                    <a:lnTo>
                      <a:pt x="345" y="4"/>
                    </a:lnTo>
                    <a:lnTo>
                      <a:pt x="1748" y="227"/>
                    </a:lnTo>
                    <a:lnTo>
                      <a:pt x="1786" y="236"/>
                    </a:lnTo>
                    <a:lnTo>
                      <a:pt x="1821" y="249"/>
                    </a:lnTo>
                    <a:lnTo>
                      <a:pt x="1854" y="266"/>
                    </a:lnTo>
                    <a:lnTo>
                      <a:pt x="1884" y="286"/>
                    </a:lnTo>
                    <a:lnTo>
                      <a:pt x="1912" y="311"/>
                    </a:lnTo>
                    <a:lnTo>
                      <a:pt x="3414" y="1809"/>
                    </a:lnTo>
                    <a:lnTo>
                      <a:pt x="3440" y="1840"/>
                    </a:lnTo>
                    <a:lnTo>
                      <a:pt x="3462" y="1872"/>
                    </a:lnTo>
                    <a:lnTo>
                      <a:pt x="3479" y="1907"/>
                    </a:lnTo>
                    <a:lnTo>
                      <a:pt x="3491" y="1943"/>
                    </a:lnTo>
                    <a:lnTo>
                      <a:pt x="3498" y="1982"/>
                    </a:lnTo>
                    <a:lnTo>
                      <a:pt x="3501" y="2020"/>
                    </a:lnTo>
                    <a:lnTo>
                      <a:pt x="3498" y="2057"/>
                    </a:lnTo>
                    <a:lnTo>
                      <a:pt x="3491" y="2095"/>
                    </a:lnTo>
                    <a:lnTo>
                      <a:pt x="3479" y="2131"/>
                    </a:lnTo>
                    <a:lnTo>
                      <a:pt x="3462" y="2166"/>
                    </a:lnTo>
                    <a:lnTo>
                      <a:pt x="3440" y="2199"/>
                    </a:lnTo>
                    <a:lnTo>
                      <a:pt x="3414" y="2230"/>
                    </a:lnTo>
                    <a:lnTo>
                      <a:pt x="2235" y="3406"/>
                    </a:lnTo>
                    <a:lnTo>
                      <a:pt x="2205" y="3431"/>
                    </a:lnTo>
                    <a:lnTo>
                      <a:pt x="2172" y="3454"/>
                    </a:lnTo>
                    <a:lnTo>
                      <a:pt x="2138" y="3471"/>
                    </a:lnTo>
                    <a:lnTo>
                      <a:pt x="2101" y="3482"/>
                    </a:lnTo>
                    <a:lnTo>
                      <a:pt x="2063" y="3491"/>
                    </a:lnTo>
                    <a:lnTo>
                      <a:pt x="2024" y="3493"/>
                    </a:lnTo>
                    <a:lnTo>
                      <a:pt x="1984" y="3491"/>
                    </a:lnTo>
                    <a:lnTo>
                      <a:pt x="1947" y="3482"/>
                    </a:lnTo>
                    <a:lnTo>
                      <a:pt x="1910" y="3471"/>
                    </a:lnTo>
                    <a:lnTo>
                      <a:pt x="1875" y="3454"/>
                    </a:lnTo>
                    <a:lnTo>
                      <a:pt x="1843" y="3431"/>
                    </a:lnTo>
                    <a:lnTo>
                      <a:pt x="1813" y="3406"/>
                    </a:lnTo>
                    <a:lnTo>
                      <a:pt x="312" y="1907"/>
                    </a:lnTo>
                    <a:lnTo>
                      <a:pt x="287" y="1880"/>
                    </a:lnTo>
                    <a:lnTo>
                      <a:pt x="266" y="1849"/>
                    </a:lnTo>
                    <a:lnTo>
                      <a:pt x="250" y="1816"/>
                    </a:lnTo>
                    <a:lnTo>
                      <a:pt x="237" y="1781"/>
                    </a:lnTo>
                    <a:lnTo>
                      <a:pt x="228" y="1744"/>
                    </a:lnTo>
                    <a:lnTo>
                      <a:pt x="4" y="344"/>
                    </a:lnTo>
                    <a:lnTo>
                      <a:pt x="0" y="304"/>
                    </a:lnTo>
                    <a:lnTo>
                      <a:pt x="2" y="263"/>
                    </a:lnTo>
                    <a:lnTo>
                      <a:pt x="10" y="224"/>
                    </a:lnTo>
                    <a:lnTo>
                      <a:pt x="21" y="187"/>
                    </a:lnTo>
                    <a:lnTo>
                      <a:pt x="38" y="151"/>
                    </a:lnTo>
                    <a:lnTo>
                      <a:pt x="61" y="118"/>
                    </a:lnTo>
                    <a:lnTo>
                      <a:pt x="87" y="87"/>
                    </a:lnTo>
                    <a:lnTo>
                      <a:pt x="118" y="60"/>
                    </a:lnTo>
                    <a:lnTo>
                      <a:pt x="152" y="38"/>
                    </a:lnTo>
                    <a:lnTo>
                      <a:pt x="188" y="21"/>
                    </a:lnTo>
                    <a:lnTo>
                      <a:pt x="225" y="9"/>
                    </a:lnTo>
                    <a:lnTo>
                      <a:pt x="265" y="1"/>
                    </a:lnTo>
                    <a:lnTo>
                      <a:pt x="305"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7" name="Freeform 98">
                <a:extLst>
                  <a:ext uri="{FF2B5EF4-FFF2-40B4-BE49-F238E27FC236}">
                    <a16:creationId xmlns:a16="http://schemas.microsoft.com/office/drawing/2014/main" id="{C683DC85-988B-4AA0-85CD-22F557978EDA}"/>
                  </a:ext>
                </a:extLst>
              </p:cNvPr>
              <p:cNvSpPr>
                <a:spLocks/>
              </p:cNvSpPr>
              <p:nvPr/>
            </p:nvSpPr>
            <p:spPr bwMode="auto">
              <a:xfrm>
                <a:off x="1831976" y="2117726"/>
                <a:ext cx="152400" cy="152400"/>
              </a:xfrm>
              <a:custGeom>
                <a:avLst/>
                <a:gdLst>
                  <a:gd name="T0" fmla="*/ 893 w 963"/>
                  <a:gd name="T1" fmla="*/ 0 h 960"/>
                  <a:gd name="T2" fmla="*/ 911 w 963"/>
                  <a:gd name="T3" fmla="*/ 2 h 960"/>
                  <a:gd name="T4" fmla="*/ 928 w 963"/>
                  <a:gd name="T5" fmla="*/ 8 h 960"/>
                  <a:gd name="T6" fmla="*/ 943 w 963"/>
                  <a:gd name="T7" fmla="*/ 20 h 960"/>
                  <a:gd name="T8" fmla="*/ 953 w 963"/>
                  <a:gd name="T9" fmla="*/ 35 h 960"/>
                  <a:gd name="T10" fmla="*/ 961 w 963"/>
                  <a:gd name="T11" fmla="*/ 51 h 960"/>
                  <a:gd name="T12" fmla="*/ 963 w 963"/>
                  <a:gd name="T13" fmla="*/ 69 h 960"/>
                  <a:gd name="T14" fmla="*/ 961 w 963"/>
                  <a:gd name="T15" fmla="*/ 87 h 960"/>
                  <a:gd name="T16" fmla="*/ 953 w 963"/>
                  <a:gd name="T17" fmla="*/ 104 h 960"/>
                  <a:gd name="T18" fmla="*/ 943 w 963"/>
                  <a:gd name="T19" fmla="*/ 119 h 960"/>
                  <a:gd name="T20" fmla="*/ 119 w 963"/>
                  <a:gd name="T21" fmla="*/ 939 h 960"/>
                  <a:gd name="T22" fmla="*/ 104 w 963"/>
                  <a:gd name="T23" fmla="*/ 950 h 960"/>
                  <a:gd name="T24" fmla="*/ 88 w 963"/>
                  <a:gd name="T25" fmla="*/ 958 h 960"/>
                  <a:gd name="T26" fmla="*/ 70 w 963"/>
                  <a:gd name="T27" fmla="*/ 960 h 960"/>
                  <a:gd name="T28" fmla="*/ 52 w 963"/>
                  <a:gd name="T29" fmla="*/ 958 h 960"/>
                  <a:gd name="T30" fmla="*/ 36 w 963"/>
                  <a:gd name="T31" fmla="*/ 950 h 960"/>
                  <a:gd name="T32" fmla="*/ 21 w 963"/>
                  <a:gd name="T33" fmla="*/ 939 h 960"/>
                  <a:gd name="T34" fmla="*/ 10 w 963"/>
                  <a:gd name="T35" fmla="*/ 925 h 960"/>
                  <a:gd name="T36" fmla="*/ 2 w 963"/>
                  <a:gd name="T37" fmla="*/ 908 h 960"/>
                  <a:gd name="T38" fmla="*/ 0 w 963"/>
                  <a:gd name="T39" fmla="*/ 890 h 960"/>
                  <a:gd name="T40" fmla="*/ 2 w 963"/>
                  <a:gd name="T41" fmla="*/ 873 h 960"/>
                  <a:gd name="T42" fmla="*/ 10 w 963"/>
                  <a:gd name="T43" fmla="*/ 856 h 960"/>
                  <a:gd name="T44" fmla="*/ 21 w 963"/>
                  <a:gd name="T45" fmla="*/ 841 h 960"/>
                  <a:gd name="T46" fmla="*/ 844 w 963"/>
                  <a:gd name="T47" fmla="*/ 20 h 960"/>
                  <a:gd name="T48" fmla="*/ 859 w 963"/>
                  <a:gd name="T49" fmla="*/ 8 h 960"/>
                  <a:gd name="T50" fmla="*/ 875 w 963"/>
                  <a:gd name="T51" fmla="*/ 2 h 960"/>
                  <a:gd name="T52" fmla="*/ 893 w 963"/>
                  <a:gd name="T53" fmla="*/ 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63" h="960">
                    <a:moveTo>
                      <a:pt x="893" y="0"/>
                    </a:moveTo>
                    <a:lnTo>
                      <a:pt x="911" y="2"/>
                    </a:lnTo>
                    <a:lnTo>
                      <a:pt x="928" y="8"/>
                    </a:lnTo>
                    <a:lnTo>
                      <a:pt x="943" y="20"/>
                    </a:lnTo>
                    <a:lnTo>
                      <a:pt x="953" y="35"/>
                    </a:lnTo>
                    <a:lnTo>
                      <a:pt x="961" y="51"/>
                    </a:lnTo>
                    <a:lnTo>
                      <a:pt x="963" y="69"/>
                    </a:lnTo>
                    <a:lnTo>
                      <a:pt x="961" y="87"/>
                    </a:lnTo>
                    <a:lnTo>
                      <a:pt x="953" y="104"/>
                    </a:lnTo>
                    <a:lnTo>
                      <a:pt x="943" y="119"/>
                    </a:lnTo>
                    <a:lnTo>
                      <a:pt x="119" y="939"/>
                    </a:lnTo>
                    <a:lnTo>
                      <a:pt x="104" y="950"/>
                    </a:lnTo>
                    <a:lnTo>
                      <a:pt x="88" y="958"/>
                    </a:lnTo>
                    <a:lnTo>
                      <a:pt x="70" y="960"/>
                    </a:lnTo>
                    <a:lnTo>
                      <a:pt x="52" y="958"/>
                    </a:lnTo>
                    <a:lnTo>
                      <a:pt x="36" y="950"/>
                    </a:lnTo>
                    <a:lnTo>
                      <a:pt x="21" y="939"/>
                    </a:lnTo>
                    <a:lnTo>
                      <a:pt x="10" y="925"/>
                    </a:lnTo>
                    <a:lnTo>
                      <a:pt x="2" y="908"/>
                    </a:lnTo>
                    <a:lnTo>
                      <a:pt x="0" y="890"/>
                    </a:lnTo>
                    <a:lnTo>
                      <a:pt x="2" y="873"/>
                    </a:lnTo>
                    <a:lnTo>
                      <a:pt x="10" y="856"/>
                    </a:lnTo>
                    <a:lnTo>
                      <a:pt x="21" y="841"/>
                    </a:lnTo>
                    <a:lnTo>
                      <a:pt x="844" y="20"/>
                    </a:lnTo>
                    <a:lnTo>
                      <a:pt x="859" y="8"/>
                    </a:lnTo>
                    <a:lnTo>
                      <a:pt x="875" y="2"/>
                    </a:lnTo>
                    <a:lnTo>
                      <a:pt x="893"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8" name="Freeform 99">
                <a:extLst>
                  <a:ext uri="{FF2B5EF4-FFF2-40B4-BE49-F238E27FC236}">
                    <a16:creationId xmlns:a16="http://schemas.microsoft.com/office/drawing/2014/main" id="{E76449BB-79D7-4D1D-874A-FBEC5ABABF3E}"/>
                  </a:ext>
                </a:extLst>
              </p:cNvPr>
              <p:cNvSpPr>
                <a:spLocks/>
              </p:cNvSpPr>
              <p:nvPr/>
            </p:nvSpPr>
            <p:spPr bwMode="auto">
              <a:xfrm>
                <a:off x="2003426" y="2162176"/>
                <a:ext cx="25400" cy="25400"/>
              </a:xfrm>
              <a:custGeom>
                <a:avLst/>
                <a:gdLst>
                  <a:gd name="T0" fmla="*/ 91 w 160"/>
                  <a:gd name="T1" fmla="*/ 0 h 160"/>
                  <a:gd name="T2" fmla="*/ 108 w 160"/>
                  <a:gd name="T3" fmla="*/ 2 h 160"/>
                  <a:gd name="T4" fmla="*/ 125 w 160"/>
                  <a:gd name="T5" fmla="*/ 9 h 160"/>
                  <a:gd name="T6" fmla="*/ 140 w 160"/>
                  <a:gd name="T7" fmla="*/ 20 h 160"/>
                  <a:gd name="T8" fmla="*/ 152 w 160"/>
                  <a:gd name="T9" fmla="*/ 35 h 160"/>
                  <a:gd name="T10" fmla="*/ 158 w 160"/>
                  <a:gd name="T11" fmla="*/ 52 h 160"/>
                  <a:gd name="T12" fmla="*/ 160 w 160"/>
                  <a:gd name="T13" fmla="*/ 70 h 160"/>
                  <a:gd name="T14" fmla="*/ 158 w 160"/>
                  <a:gd name="T15" fmla="*/ 87 h 160"/>
                  <a:gd name="T16" fmla="*/ 152 w 160"/>
                  <a:gd name="T17" fmla="*/ 104 h 160"/>
                  <a:gd name="T18" fmla="*/ 140 w 160"/>
                  <a:gd name="T19" fmla="*/ 118 h 160"/>
                  <a:gd name="T20" fmla="*/ 119 w 160"/>
                  <a:gd name="T21" fmla="*/ 140 h 160"/>
                  <a:gd name="T22" fmla="*/ 104 w 160"/>
                  <a:gd name="T23" fmla="*/ 150 h 160"/>
                  <a:gd name="T24" fmla="*/ 88 w 160"/>
                  <a:gd name="T25" fmla="*/ 158 h 160"/>
                  <a:gd name="T26" fmla="*/ 70 w 160"/>
                  <a:gd name="T27" fmla="*/ 160 h 160"/>
                  <a:gd name="T28" fmla="*/ 52 w 160"/>
                  <a:gd name="T29" fmla="*/ 158 h 160"/>
                  <a:gd name="T30" fmla="*/ 35 w 160"/>
                  <a:gd name="T31" fmla="*/ 150 h 160"/>
                  <a:gd name="T32" fmla="*/ 20 w 160"/>
                  <a:gd name="T33" fmla="*/ 140 h 160"/>
                  <a:gd name="T34" fmla="*/ 9 w 160"/>
                  <a:gd name="T35" fmla="*/ 125 h 160"/>
                  <a:gd name="T36" fmla="*/ 2 w 160"/>
                  <a:gd name="T37" fmla="*/ 108 h 160"/>
                  <a:gd name="T38" fmla="*/ 0 w 160"/>
                  <a:gd name="T39" fmla="*/ 90 h 160"/>
                  <a:gd name="T40" fmla="*/ 2 w 160"/>
                  <a:gd name="T41" fmla="*/ 73 h 160"/>
                  <a:gd name="T42" fmla="*/ 9 w 160"/>
                  <a:gd name="T43" fmla="*/ 56 h 160"/>
                  <a:gd name="T44" fmla="*/ 20 w 160"/>
                  <a:gd name="T45" fmla="*/ 41 h 160"/>
                  <a:gd name="T46" fmla="*/ 41 w 160"/>
                  <a:gd name="T47" fmla="*/ 20 h 160"/>
                  <a:gd name="T48" fmla="*/ 56 w 160"/>
                  <a:gd name="T49" fmla="*/ 9 h 160"/>
                  <a:gd name="T50" fmla="*/ 73 w 160"/>
                  <a:gd name="T51" fmla="*/ 2 h 160"/>
                  <a:gd name="T52" fmla="*/ 91 w 160"/>
                  <a:gd name="T5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0" h="160">
                    <a:moveTo>
                      <a:pt x="91" y="0"/>
                    </a:moveTo>
                    <a:lnTo>
                      <a:pt x="108" y="2"/>
                    </a:lnTo>
                    <a:lnTo>
                      <a:pt x="125" y="9"/>
                    </a:lnTo>
                    <a:lnTo>
                      <a:pt x="140" y="20"/>
                    </a:lnTo>
                    <a:lnTo>
                      <a:pt x="152" y="35"/>
                    </a:lnTo>
                    <a:lnTo>
                      <a:pt x="158" y="52"/>
                    </a:lnTo>
                    <a:lnTo>
                      <a:pt x="160" y="70"/>
                    </a:lnTo>
                    <a:lnTo>
                      <a:pt x="158" y="87"/>
                    </a:lnTo>
                    <a:lnTo>
                      <a:pt x="152" y="104"/>
                    </a:lnTo>
                    <a:lnTo>
                      <a:pt x="140" y="118"/>
                    </a:lnTo>
                    <a:lnTo>
                      <a:pt x="119" y="140"/>
                    </a:lnTo>
                    <a:lnTo>
                      <a:pt x="104" y="150"/>
                    </a:lnTo>
                    <a:lnTo>
                      <a:pt x="88" y="158"/>
                    </a:lnTo>
                    <a:lnTo>
                      <a:pt x="70" y="160"/>
                    </a:lnTo>
                    <a:lnTo>
                      <a:pt x="52" y="158"/>
                    </a:lnTo>
                    <a:lnTo>
                      <a:pt x="35" y="150"/>
                    </a:lnTo>
                    <a:lnTo>
                      <a:pt x="20" y="140"/>
                    </a:lnTo>
                    <a:lnTo>
                      <a:pt x="9" y="125"/>
                    </a:lnTo>
                    <a:lnTo>
                      <a:pt x="2" y="108"/>
                    </a:lnTo>
                    <a:lnTo>
                      <a:pt x="0" y="90"/>
                    </a:lnTo>
                    <a:lnTo>
                      <a:pt x="2" y="73"/>
                    </a:lnTo>
                    <a:lnTo>
                      <a:pt x="9" y="56"/>
                    </a:lnTo>
                    <a:lnTo>
                      <a:pt x="20" y="41"/>
                    </a:lnTo>
                    <a:lnTo>
                      <a:pt x="41" y="20"/>
                    </a:lnTo>
                    <a:lnTo>
                      <a:pt x="56" y="9"/>
                    </a:lnTo>
                    <a:lnTo>
                      <a:pt x="73" y="2"/>
                    </a:lnTo>
                    <a:lnTo>
                      <a:pt x="91"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9" name="Freeform 100">
                <a:extLst>
                  <a:ext uri="{FF2B5EF4-FFF2-40B4-BE49-F238E27FC236}">
                    <a16:creationId xmlns:a16="http://schemas.microsoft.com/office/drawing/2014/main" id="{4FD2A600-A565-4ACA-BB85-455E61E5B81B}"/>
                  </a:ext>
                </a:extLst>
              </p:cNvPr>
              <p:cNvSpPr>
                <a:spLocks/>
              </p:cNvSpPr>
              <p:nvPr/>
            </p:nvSpPr>
            <p:spPr bwMode="auto">
              <a:xfrm>
                <a:off x="1876426" y="2190751"/>
                <a:ext cx="123825" cy="123825"/>
              </a:xfrm>
              <a:custGeom>
                <a:avLst/>
                <a:gdLst>
                  <a:gd name="T0" fmla="*/ 711 w 781"/>
                  <a:gd name="T1" fmla="*/ 0 h 779"/>
                  <a:gd name="T2" fmla="*/ 729 w 781"/>
                  <a:gd name="T3" fmla="*/ 2 h 779"/>
                  <a:gd name="T4" fmla="*/ 745 w 781"/>
                  <a:gd name="T5" fmla="*/ 9 h 779"/>
                  <a:gd name="T6" fmla="*/ 759 w 781"/>
                  <a:gd name="T7" fmla="*/ 20 h 779"/>
                  <a:gd name="T8" fmla="*/ 771 w 781"/>
                  <a:gd name="T9" fmla="*/ 35 h 779"/>
                  <a:gd name="T10" fmla="*/ 778 w 781"/>
                  <a:gd name="T11" fmla="*/ 52 h 779"/>
                  <a:gd name="T12" fmla="*/ 781 w 781"/>
                  <a:gd name="T13" fmla="*/ 69 h 779"/>
                  <a:gd name="T14" fmla="*/ 778 w 781"/>
                  <a:gd name="T15" fmla="*/ 87 h 779"/>
                  <a:gd name="T16" fmla="*/ 771 w 781"/>
                  <a:gd name="T17" fmla="*/ 104 h 779"/>
                  <a:gd name="T18" fmla="*/ 759 w 781"/>
                  <a:gd name="T19" fmla="*/ 119 h 779"/>
                  <a:gd name="T20" fmla="*/ 119 w 781"/>
                  <a:gd name="T21" fmla="*/ 758 h 779"/>
                  <a:gd name="T22" fmla="*/ 104 w 781"/>
                  <a:gd name="T23" fmla="*/ 770 h 779"/>
                  <a:gd name="T24" fmla="*/ 87 w 781"/>
                  <a:gd name="T25" fmla="*/ 776 h 779"/>
                  <a:gd name="T26" fmla="*/ 69 w 781"/>
                  <a:gd name="T27" fmla="*/ 779 h 779"/>
                  <a:gd name="T28" fmla="*/ 52 w 781"/>
                  <a:gd name="T29" fmla="*/ 776 h 779"/>
                  <a:gd name="T30" fmla="*/ 35 w 781"/>
                  <a:gd name="T31" fmla="*/ 770 h 779"/>
                  <a:gd name="T32" fmla="*/ 20 w 781"/>
                  <a:gd name="T33" fmla="*/ 758 h 779"/>
                  <a:gd name="T34" fmla="*/ 8 w 781"/>
                  <a:gd name="T35" fmla="*/ 744 h 779"/>
                  <a:gd name="T36" fmla="*/ 2 w 781"/>
                  <a:gd name="T37" fmla="*/ 727 h 779"/>
                  <a:gd name="T38" fmla="*/ 0 w 781"/>
                  <a:gd name="T39" fmla="*/ 710 h 779"/>
                  <a:gd name="T40" fmla="*/ 2 w 781"/>
                  <a:gd name="T41" fmla="*/ 692 h 779"/>
                  <a:gd name="T42" fmla="*/ 8 w 781"/>
                  <a:gd name="T43" fmla="*/ 675 h 779"/>
                  <a:gd name="T44" fmla="*/ 20 w 781"/>
                  <a:gd name="T45" fmla="*/ 660 h 779"/>
                  <a:gd name="T46" fmla="*/ 662 w 781"/>
                  <a:gd name="T47" fmla="*/ 20 h 779"/>
                  <a:gd name="T48" fmla="*/ 677 w 781"/>
                  <a:gd name="T49" fmla="*/ 9 h 779"/>
                  <a:gd name="T50" fmla="*/ 693 w 781"/>
                  <a:gd name="T51" fmla="*/ 2 h 779"/>
                  <a:gd name="T52" fmla="*/ 711 w 781"/>
                  <a:gd name="T53"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1" h="779">
                    <a:moveTo>
                      <a:pt x="711" y="0"/>
                    </a:moveTo>
                    <a:lnTo>
                      <a:pt x="729" y="2"/>
                    </a:lnTo>
                    <a:lnTo>
                      <a:pt x="745" y="9"/>
                    </a:lnTo>
                    <a:lnTo>
                      <a:pt x="759" y="20"/>
                    </a:lnTo>
                    <a:lnTo>
                      <a:pt x="771" y="35"/>
                    </a:lnTo>
                    <a:lnTo>
                      <a:pt x="778" y="52"/>
                    </a:lnTo>
                    <a:lnTo>
                      <a:pt x="781" y="69"/>
                    </a:lnTo>
                    <a:lnTo>
                      <a:pt x="778" y="87"/>
                    </a:lnTo>
                    <a:lnTo>
                      <a:pt x="771" y="104"/>
                    </a:lnTo>
                    <a:lnTo>
                      <a:pt x="759" y="119"/>
                    </a:lnTo>
                    <a:lnTo>
                      <a:pt x="119" y="758"/>
                    </a:lnTo>
                    <a:lnTo>
                      <a:pt x="104" y="770"/>
                    </a:lnTo>
                    <a:lnTo>
                      <a:pt x="87" y="776"/>
                    </a:lnTo>
                    <a:lnTo>
                      <a:pt x="69" y="779"/>
                    </a:lnTo>
                    <a:lnTo>
                      <a:pt x="52" y="776"/>
                    </a:lnTo>
                    <a:lnTo>
                      <a:pt x="35" y="770"/>
                    </a:lnTo>
                    <a:lnTo>
                      <a:pt x="20" y="758"/>
                    </a:lnTo>
                    <a:lnTo>
                      <a:pt x="8" y="744"/>
                    </a:lnTo>
                    <a:lnTo>
                      <a:pt x="2" y="727"/>
                    </a:lnTo>
                    <a:lnTo>
                      <a:pt x="0" y="710"/>
                    </a:lnTo>
                    <a:lnTo>
                      <a:pt x="2" y="692"/>
                    </a:lnTo>
                    <a:lnTo>
                      <a:pt x="8" y="675"/>
                    </a:lnTo>
                    <a:lnTo>
                      <a:pt x="20" y="660"/>
                    </a:lnTo>
                    <a:lnTo>
                      <a:pt x="662" y="20"/>
                    </a:lnTo>
                    <a:lnTo>
                      <a:pt x="677" y="9"/>
                    </a:lnTo>
                    <a:lnTo>
                      <a:pt x="693" y="2"/>
                    </a:lnTo>
                    <a:lnTo>
                      <a:pt x="711"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grpSp>
        <p:grpSp>
          <p:nvGrpSpPr>
            <p:cNvPr id="17" name="Group 56">
              <a:extLst>
                <a:ext uri="{FF2B5EF4-FFF2-40B4-BE49-F238E27FC236}">
                  <a16:creationId xmlns:a16="http://schemas.microsoft.com/office/drawing/2014/main" id="{DFD17141-0744-46D4-BC3A-A287BD61C531}"/>
                </a:ext>
              </a:extLst>
            </p:cNvPr>
            <p:cNvGrpSpPr/>
            <p:nvPr/>
          </p:nvGrpSpPr>
          <p:grpSpPr>
            <a:xfrm>
              <a:off x="2936494" y="2014571"/>
              <a:ext cx="338201" cy="338202"/>
              <a:chOff x="1630363" y="2689225"/>
              <a:chExt cx="554037" cy="554038"/>
            </a:xfrm>
            <a:solidFill>
              <a:schemeClr val="bg1"/>
            </a:solidFill>
          </p:grpSpPr>
          <p:sp>
            <p:nvSpPr>
              <p:cNvPr id="54" name="Freeform 197">
                <a:extLst>
                  <a:ext uri="{FF2B5EF4-FFF2-40B4-BE49-F238E27FC236}">
                    <a16:creationId xmlns:a16="http://schemas.microsoft.com/office/drawing/2014/main" id="{3B10EB17-63D6-4810-90A8-3B8054EA8827}"/>
                  </a:ext>
                </a:extLst>
              </p:cNvPr>
              <p:cNvSpPr>
                <a:spLocks noEditPoints="1"/>
              </p:cNvSpPr>
              <p:nvPr/>
            </p:nvSpPr>
            <p:spPr bwMode="auto">
              <a:xfrm>
                <a:off x="1630363" y="2689225"/>
                <a:ext cx="554037" cy="554038"/>
              </a:xfrm>
              <a:custGeom>
                <a:avLst/>
                <a:gdLst>
                  <a:gd name="T0" fmla="*/ 609 w 3491"/>
                  <a:gd name="T1" fmla="*/ 2824 h 3490"/>
                  <a:gd name="T2" fmla="*/ 160 w 3491"/>
                  <a:gd name="T3" fmla="*/ 3345 h 3490"/>
                  <a:gd name="T4" fmla="*/ 1843 w 3491"/>
                  <a:gd name="T5" fmla="*/ 2609 h 3490"/>
                  <a:gd name="T6" fmla="*/ 1646 w 3491"/>
                  <a:gd name="T7" fmla="*/ 2910 h 3490"/>
                  <a:gd name="T8" fmla="*/ 1170 w 3491"/>
                  <a:gd name="T9" fmla="*/ 1657 h 3490"/>
                  <a:gd name="T10" fmla="*/ 811 w 3491"/>
                  <a:gd name="T11" fmla="*/ 1917 h 3490"/>
                  <a:gd name="T12" fmla="*/ 764 w 3491"/>
                  <a:gd name="T13" fmla="*/ 2370 h 3490"/>
                  <a:gd name="T14" fmla="*/ 1060 w 3491"/>
                  <a:gd name="T15" fmla="*/ 2699 h 3490"/>
                  <a:gd name="T16" fmla="*/ 1517 w 3491"/>
                  <a:gd name="T17" fmla="*/ 2699 h 3490"/>
                  <a:gd name="T18" fmla="*/ 1812 w 3491"/>
                  <a:gd name="T19" fmla="*/ 2370 h 3490"/>
                  <a:gd name="T20" fmla="*/ 1766 w 3491"/>
                  <a:gd name="T21" fmla="*/ 1917 h 3490"/>
                  <a:gd name="T22" fmla="*/ 1406 w 3491"/>
                  <a:gd name="T23" fmla="*/ 1657 h 3490"/>
                  <a:gd name="T24" fmla="*/ 564 w 3491"/>
                  <a:gd name="T25" fmla="*/ 2077 h 3490"/>
                  <a:gd name="T26" fmla="*/ 747 w 3491"/>
                  <a:gd name="T27" fmla="*/ 1765 h 3490"/>
                  <a:gd name="T28" fmla="*/ 2801 w 3491"/>
                  <a:gd name="T29" fmla="*/ 1950 h 3490"/>
                  <a:gd name="T30" fmla="*/ 2570 w 3491"/>
                  <a:gd name="T31" fmla="*/ 2665 h 3490"/>
                  <a:gd name="T32" fmla="*/ 2613 w 3491"/>
                  <a:gd name="T33" fmla="*/ 2829 h 3490"/>
                  <a:gd name="T34" fmla="*/ 3131 w 3491"/>
                  <a:gd name="T35" fmla="*/ 2338 h 3490"/>
                  <a:gd name="T36" fmla="*/ 3350 w 3491"/>
                  <a:gd name="T37" fmla="*/ 1641 h 3490"/>
                  <a:gd name="T38" fmla="*/ 1700 w 3491"/>
                  <a:gd name="T39" fmla="*/ 1641 h 3490"/>
                  <a:gd name="T40" fmla="*/ 2648 w 3491"/>
                  <a:gd name="T41" fmla="*/ 643 h 3490"/>
                  <a:gd name="T42" fmla="*/ 2821 w 3491"/>
                  <a:gd name="T43" fmla="*/ 1398 h 3490"/>
                  <a:gd name="T44" fmla="*/ 3215 w 3491"/>
                  <a:gd name="T45" fmla="*/ 968 h 3490"/>
                  <a:gd name="T46" fmla="*/ 2764 w 3491"/>
                  <a:gd name="T47" fmla="*/ 418 h 3490"/>
                  <a:gd name="T48" fmla="*/ 1293 w 3491"/>
                  <a:gd name="T49" fmla="*/ 279 h 3490"/>
                  <a:gd name="T50" fmla="*/ 746 w 3491"/>
                  <a:gd name="T51" fmla="*/ 735 h 3490"/>
                  <a:gd name="T52" fmla="*/ 483 w 3491"/>
                  <a:gd name="T53" fmla="*/ 1408 h 3490"/>
                  <a:gd name="T54" fmla="*/ 1084 w 3491"/>
                  <a:gd name="T55" fmla="*/ 906 h 3490"/>
                  <a:gd name="T56" fmla="*/ 1373 w 3491"/>
                  <a:gd name="T57" fmla="*/ 308 h 3490"/>
                  <a:gd name="T58" fmla="*/ 2184 w 3491"/>
                  <a:gd name="T59" fmla="*/ 2906 h 3490"/>
                  <a:gd name="T60" fmla="*/ 2522 w 3491"/>
                  <a:gd name="T61" fmla="*/ 2449 h 3490"/>
                  <a:gd name="T62" fmla="*/ 2682 w 3491"/>
                  <a:gd name="T63" fmla="*/ 1740 h 3490"/>
                  <a:gd name="T64" fmla="*/ 2330 w 3491"/>
                  <a:gd name="T65" fmla="*/ 1572 h 3490"/>
                  <a:gd name="T66" fmla="*/ 2681 w 3491"/>
                  <a:gd name="T67" fmla="*/ 1395 h 3490"/>
                  <a:gd name="T68" fmla="*/ 2491 w 3491"/>
                  <a:gd name="T69" fmla="*/ 632 h 3490"/>
                  <a:gd name="T70" fmla="*/ 2135 w 3491"/>
                  <a:gd name="T71" fmla="*/ 213 h 3490"/>
                  <a:gd name="T72" fmla="*/ 1641 w 3491"/>
                  <a:gd name="T73" fmla="*/ 243 h 3490"/>
                  <a:gd name="T74" fmla="*/ 1296 w 3491"/>
                  <a:gd name="T75" fmla="*/ 715 h 3490"/>
                  <a:gd name="T76" fmla="*/ 1138 w 3491"/>
                  <a:gd name="T77" fmla="*/ 1503 h 3490"/>
                  <a:gd name="T78" fmla="*/ 2383 w 3491"/>
                  <a:gd name="T79" fmla="*/ 71 h 3490"/>
                  <a:gd name="T80" fmla="*/ 3028 w 3491"/>
                  <a:gd name="T81" fmla="*/ 461 h 3490"/>
                  <a:gd name="T82" fmla="*/ 3419 w 3491"/>
                  <a:gd name="T83" fmla="*/ 1105 h 3490"/>
                  <a:gd name="T84" fmla="*/ 3465 w 3491"/>
                  <a:gd name="T85" fmla="*/ 1861 h 3490"/>
                  <a:gd name="T86" fmla="*/ 3156 w 3491"/>
                  <a:gd name="T87" fmla="*/ 2545 h 3490"/>
                  <a:gd name="T88" fmla="*/ 2559 w 3491"/>
                  <a:gd name="T89" fmla="*/ 3012 h 3490"/>
                  <a:gd name="T90" fmla="*/ 1821 w 3491"/>
                  <a:gd name="T91" fmla="*/ 3147 h 3490"/>
                  <a:gd name="T92" fmla="*/ 1139 w 3491"/>
                  <a:gd name="T93" fmla="*/ 2950 h 3490"/>
                  <a:gd name="T94" fmla="*/ 834 w 3491"/>
                  <a:gd name="T95" fmla="*/ 2864 h 3490"/>
                  <a:gd name="T96" fmla="*/ 237 w 3491"/>
                  <a:gd name="T97" fmla="*/ 3482 h 3490"/>
                  <a:gd name="T98" fmla="*/ 35 w 3491"/>
                  <a:gd name="T99" fmla="*/ 3416 h 3490"/>
                  <a:gd name="T100" fmla="*/ 35 w 3491"/>
                  <a:gd name="T101" fmla="*/ 3204 h 3490"/>
                  <a:gd name="T102" fmla="*/ 659 w 3491"/>
                  <a:gd name="T103" fmla="*/ 2676 h 3490"/>
                  <a:gd name="T104" fmla="*/ 458 w 3491"/>
                  <a:gd name="T105" fmla="*/ 2189 h 3490"/>
                  <a:gd name="T106" fmla="*/ 337 w 3491"/>
                  <a:gd name="T107" fmla="*/ 1478 h 3490"/>
                  <a:gd name="T108" fmla="*/ 560 w 3491"/>
                  <a:gd name="T109" fmla="*/ 761 h 3490"/>
                  <a:gd name="T110" fmla="*/ 1097 w 3491"/>
                  <a:gd name="T111" fmla="*/ 225 h 3490"/>
                  <a:gd name="T112" fmla="*/ 1815 w 3491"/>
                  <a:gd name="T113" fmla="*/ 3 h 3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91" h="3490">
                    <a:moveTo>
                      <a:pt x="1403" y="2877"/>
                    </a:moveTo>
                    <a:lnTo>
                      <a:pt x="1364" y="2883"/>
                    </a:lnTo>
                    <a:lnTo>
                      <a:pt x="1325" y="2886"/>
                    </a:lnTo>
                    <a:lnTo>
                      <a:pt x="1393" y="2914"/>
                    </a:lnTo>
                    <a:lnTo>
                      <a:pt x="1462" y="2939"/>
                    </a:lnTo>
                    <a:lnTo>
                      <a:pt x="1433" y="2909"/>
                    </a:lnTo>
                    <a:lnTo>
                      <a:pt x="1403" y="2877"/>
                    </a:lnTo>
                    <a:close/>
                    <a:moveTo>
                      <a:pt x="609" y="2824"/>
                    </a:moveTo>
                    <a:lnTo>
                      <a:pt x="151" y="3281"/>
                    </a:lnTo>
                    <a:lnTo>
                      <a:pt x="145" y="3289"/>
                    </a:lnTo>
                    <a:lnTo>
                      <a:pt x="141" y="3299"/>
                    </a:lnTo>
                    <a:lnTo>
                      <a:pt x="140" y="3310"/>
                    </a:lnTo>
                    <a:lnTo>
                      <a:pt x="141" y="3321"/>
                    </a:lnTo>
                    <a:lnTo>
                      <a:pt x="145" y="3330"/>
                    </a:lnTo>
                    <a:lnTo>
                      <a:pt x="151" y="3339"/>
                    </a:lnTo>
                    <a:lnTo>
                      <a:pt x="160" y="3345"/>
                    </a:lnTo>
                    <a:lnTo>
                      <a:pt x="171" y="3349"/>
                    </a:lnTo>
                    <a:lnTo>
                      <a:pt x="181" y="3351"/>
                    </a:lnTo>
                    <a:lnTo>
                      <a:pt x="192" y="3349"/>
                    </a:lnTo>
                    <a:lnTo>
                      <a:pt x="201" y="3345"/>
                    </a:lnTo>
                    <a:lnTo>
                      <a:pt x="210" y="3339"/>
                    </a:lnTo>
                    <a:lnTo>
                      <a:pt x="669" y="2882"/>
                    </a:lnTo>
                    <a:lnTo>
                      <a:pt x="609" y="2824"/>
                    </a:lnTo>
                    <a:close/>
                    <a:moveTo>
                      <a:pt x="1843" y="2609"/>
                    </a:moveTo>
                    <a:lnTo>
                      <a:pt x="1804" y="2657"/>
                    </a:lnTo>
                    <a:lnTo>
                      <a:pt x="1760" y="2700"/>
                    </a:lnTo>
                    <a:lnTo>
                      <a:pt x="1714" y="2740"/>
                    </a:lnTo>
                    <a:lnTo>
                      <a:pt x="1664" y="2776"/>
                    </a:lnTo>
                    <a:lnTo>
                      <a:pt x="1610" y="2807"/>
                    </a:lnTo>
                    <a:lnTo>
                      <a:pt x="1554" y="2833"/>
                    </a:lnTo>
                    <a:lnTo>
                      <a:pt x="1599" y="2874"/>
                    </a:lnTo>
                    <a:lnTo>
                      <a:pt x="1646" y="2910"/>
                    </a:lnTo>
                    <a:lnTo>
                      <a:pt x="1695" y="2940"/>
                    </a:lnTo>
                    <a:lnTo>
                      <a:pt x="1743" y="2963"/>
                    </a:lnTo>
                    <a:lnTo>
                      <a:pt x="1792" y="2981"/>
                    </a:lnTo>
                    <a:lnTo>
                      <a:pt x="1843" y="2993"/>
                    </a:lnTo>
                    <a:lnTo>
                      <a:pt x="1843" y="2609"/>
                    </a:lnTo>
                    <a:close/>
                    <a:moveTo>
                      <a:pt x="1288" y="1645"/>
                    </a:moveTo>
                    <a:lnTo>
                      <a:pt x="1228" y="1648"/>
                    </a:lnTo>
                    <a:lnTo>
                      <a:pt x="1170" y="1657"/>
                    </a:lnTo>
                    <a:lnTo>
                      <a:pt x="1114" y="1673"/>
                    </a:lnTo>
                    <a:lnTo>
                      <a:pt x="1060" y="1693"/>
                    </a:lnTo>
                    <a:lnTo>
                      <a:pt x="1009" y="1720"/>
                    </a:lnTo>
                    <a:lnTo>
                      <a:pt x="962" y="1751"/>
                    </a:lnTo>
                    <a:lnTo>
                      <a:pt x="918" y="1787"/>
                    </a:lnTo>
                    <a:lnTo>
                      <a:pt x="877" y="1826"/>
                    </a:lnTo>
                    <a:lnTo>
                      <a:pt x="843" y="1871"/>
                    </a:lnTo>
                    <a:lnTo>
                      <a:pt x="811" y="1917"/>
                    </a:lnTo>
                    <a:lnTo>
                      <a:pt x="784" y="1968"/>
                    </a:lnTo>
                    <a:lnTo>
                      <a:pt x="764" y="2022"/>
                    </a:lnTo>
                    <a:lnTo>
                      <a:pt x="748" y="2078"/>
                    </a:lnTo>
                    <a:lnTo>
                      <a:pt x="739" y="2136"/>
                    </a:lnTo>
                    <a:lnTo>
                      <a:pt x="735" y="2197"/>
                    </a:lnTo>
                    <a:lnTo>
                      <a:pt x="739" y="2256"/>
                    </a:lnTo>
                    <a:lnTo>
                      <a:pt x="748" y="2314"/>
                    </a:lnTo>
                    <a:lnTo>
                      <a:pt x="764" y="2370"/>
                    </a:lnTo>
                    <a:lnTo>
                      <a:pt x="784" y="2424"/>
                    </a:lnTo>
                    <a:lnTo>
                      <a:pt x="811" y="2475"/>
                    </a:lnTo>
                    <a:lnTo>
                      <a:pt x="843" y="2521"/>
                    </a:lnTo>
                    <a:lnTo>
                      <a:pt x="877" y="2566"/>
                    </a:lnTo>
                    <a:lnTo>
                      <a:pt x="918" y="2606"/>
                    </a:lnTo>
                    <a:lnTo>
                      <a:pt x="962" y="2641"/>
                    </a:lnTo>
                    <a:lnTo>
                      <a:pt x="1009" y="2672"/>
                    </a:lnTo>
                    <a:lnTo>
                      <a:pt x="1060" y="2699"/>
                    </a:lnTo>
                    <a:lnTo>
                      <a:pt x="1114" y="2719"/>
                    </a:lnTo>
                    <a:lnTo>
                      <a:pt x="1170" y="2735"/>
                    </a:lnTo>
                    <a:lnTo>
                      <a:pt x="1228" y="2744"/>
                    </a:lnTo>
                    <a:lnTo>
                      <a:pt x="1288" y="2748"/>
                    </a:lnTo>
                    <a:lnTo>
                      <a:pt x="1348" y="2744"/>
                    </a:lnTo>
                    <a:lnTo>
                      <a:pt x="1406" y="2735"/>
                    </a:lnTo>
                    <a:lnTo>
                      <a:pt x="1462" y="2719"/>
                    </a:lnTo>
                    <a:lnTo>
                      <a:pt x="1517" y="2699"/>
                    </a:lnTo>
                    <a:lnTo>
                      <a:pt x="1566" y="2672"/>
                    </a:lnTo>
                    <a:lnTo>
                      <a:pt x="1614" y="2641"/>
                    </a:lnTo>
                    <a:lnTo>
                      <a:pt x="1659" y="2606"/>
                    </a:lnTo>
                    <a:lnTo>
                      <a:pt x="1698" y="2566"/>
                    </a:lnTo>
                    <a:lnTo>
                      <a:pt x="1734" y="2521"/>
                    </a:lnTo>
                    <a:lnTo>
                      <a:pt x="1766" y="2475"/>
                    </a:lnTo>
                    <a:lnTo>
                      <a:pt x="1791" y="2424"/>
                    </a:lnTo>
                    <a:lnTo>
                      <a:pt x="1812" y="2370"/>
                    </a:lnTo>
                    <a:lnTo>
                      <a:pt x="1828" y="2314"/>
                    </a:lnTo>
                    <a:lnTo>
                      <a:pt x="1838" y="2256"/>
                    </a:lnTo>
                    <a:lnTo>
                      <a:pt x="1841" y="2197"/>
                    </a:lnTo>
                    <a:lnTo>
                      <a:pt x="1838" y="2136"/>
                    </a:lnTo>
                    <a:lnTo>
                      <a:pt x="1828" y="2078"/>
                    </a:lnTo>
                    <a:lnTo>
                      <a:pt x="1812" y="2022"/>
                    </a:lnTo>
                    <a:lnTo>
                      <a:pt x="1791" y="1968"/>
                    </a:lnTo>
                    <a:lnTo>
                      <a:pt x="1766" y="1917"/>
                    </a:lnTo>
                    <a:lnTo>
                      <a:pt x="1734" y="1871"/>
                    </a:lnTo>
                    <a:lnTo>
                      <a:pt x="1698" y="1826"/>
                    </a:lnTo>
                    <a:lnTo>
                      <a:pt x="1659" y="1787"/>
                    </a:lnTo>
                    <a:lnTo>
                      <a:pt x="1614" y="1751"/>
                    </a:lnTo>
                    <a:lnTo>
                      <a:pt x="1566" y="1720"/>
                    </a:lnTo>
                    <a:lnTo>
                      <a:pt x="1517" y="1693"/>
                    </a:lnTo>
                    <a:lnTo>
                      <a:pt x="1462" y="1673"/>
                    </a:lnTo>
                    <a:lnTo>
                      <a:pt x="1406" y="1657"/>
                    </a:lnTo>
                    <a:lnTo>
                      <a:pt x="1348" y="1648"/>
                    </a:lnTo>
                    <a:lnTo>
                      <a:pt x="1288" y="1645"/>
                    </a:lnTo>
                    <a:close/>
                    <a:moveTo>
                      <a:pt x="475" y="1641"/>
                    </a:moveTo>
                    <a:lnTo>
                      <a:pt x="482" y="1732"/>
                    </a:lnTo>
                    <a:lnTo>
                      <a:pt x="495" y="1821"/>
                    </a:lnTo>
                    <a:lnTo>
                      <a:pt x="513" y="1909"/>
                    </a:lnTo>
                    <a:lnTo>
                      <a:pt x="536" y="1994"/>
                    </a:lnTo>
                    <a:lnTo>
                      <a:pt x="564" y="2077"/>
                    </a:lnTo>
                    <a:lnTo>
                      <a:pt x="597" y="2157"/>
                    </a:lnTo>
                    <a:lnTo>
                      <a:pt x="603" y="2095"/>
                    </a:lnTo>
                    <a:lnTo>
                      <a:pt x="616" y="2034"/>
                    </a:lnTo>
                    <a:lnTo>
                      <a:pt x="633" y="1976"/>
                    </a:lnTo>
                    <a:lnTo>
                      <a:pt x="654" y="1918"/>
                    </a:lnTo>
                    <a:lnTo>
                      <a:pt x="681" y="1865"/>
                    </a:lnTo>
                    <a:lnTo>
                      <a:pt x="712" y="1814"/>
                    </a:lnTo>
                    <a:lnTo>
                      <a:pt x="747" y="1765"/>
                    </a:lnTo>
                    <a:lnTo>
                      <a:pt x="786" y="1721"/>
                    </a:lnTo>
                    <a:lnTo>
                      <a:pt x="830" y="1679"/>
                    </a:lnTo>
                    <a:lnTo>
                      <a:pt x="876" y="1641"/>
                    </a:lnTo>
                    <a:lnTo>
                      <a:pt x="475" y="1641"/>
                    </a:lnTo>
                    <a:close/>
                    <a:moveTo>
                      <a:pt x="2826" y="1641"/>
                    </a:moveTo>
                    <a:lnTo>
                      <a:pt x="2821" y="1746"/>
                    </a:lnTo>
                    <a:lnTo>
                      <a:pt x="2813" y="1849"/>
                    </a:lnTo>
                    <a:lnTo>
                      <a:pt x="2801" y="1950"/>
                    </a:lnTo>
                    <a:lnTo>
                      <a:pt x="2785" y="2050"/>
                    </a:lnTo>
                    <a:lnTo>
                      <a:pt x="2765" y="2147"/>
                    </a:lnTo>
                    <a:lnTo>
                      <a:pt x="2742" y="2241"/>
                    </a:lnTo>
                    <a:lnTo>
                      <a:pt x="2714" y="2333"/>
                    </a:lnTo>
                    <a:lnTo>
                      <a:pt x="2683" y="2421"/>
                    </a:lnTo>
                    <a:lnTo>
                      <a:pt x="2649" y="2506"/>
                    </a:lnTo>
                    <a:lnTo>
                      <a:pt x="2611" y="2588"/>
                    </a:lnTo>
                    <a:lnTo>
                      <a:pt x="2570" y="2665"/>
                    </a:lnTo>
                    <a:lnTo>
                      <a:pt x="2532" y="2729"/>
                    </a:lnTo>
                    <a:lnTo>
                      <a:pt x="2493" y="2788"/>
                    </a:lnTo>
                    <a:lnTo>
                      <a:pt x="2451" y="2843"/>
                    </a:lnTo>
                    <a:lnTo>
                      <a:pt x="2408" y="2892"/>
                    </a:lnTo>
                    <a:lnTo>
                      <a:pt x="2362" y="2939"/>
                    </a:lnTo>
                    <a:lnTo>
                      <a:pt x="2449" y="2907"/>
                    </a:lnTo>
                    <a:lnTo>
                      <a:pt x="2532" y="2870"/>
                    </a:lnTo>
                    <a:lnTo>
                      <a:pt x="2613" y="2829"/>
                    </a:lnTo>
                    <a:lnTo>
                      <a:pt x="2691" y="2782"/>
                    </a:lnTo>
                    <a:lnTo>
                      <a:pt x="2765" y="2731"/>
                    </a:lnTo>
                    <a:lnTo>
                      <a:pt x="2836" y="2676"/>
                    </a:lnTo>
                    <a:lnTo>
                      <a:pt x="2903" y="2615"/>
                    </a:lnTo>
                    <a:lnTo>
                      <a:pt x="2966" y="2552"/>
                    </a:lnTo>
                    <a:lnTo>
                      <a:pt x="3026" y="2484"/>
                    </a:lnTo>
                    <a:lnTo>
                      <a:pt x="3080" y="2412"/>
                    </a:lnTo>
                    <a:lnTo>
                      <a:pt x="3131" y="2338"/>
                    </a:lnTo>
                    <a:lnTo>
                      <a:pt x="3176" y="2260"/>
                    </a:lnTo>
                    <a:lnTo>
                      <a:pt x="3218" y="2179"/>
                    </a:lnTo>
                    <a:lnTo>
                      <a:pt x="3254" y="2095"/>
                    </a:lnTo>
                    <a:lnTo>
                      <a:pt x="3284" y="2009"/>
                    </a:lnTo>
                    <a:lnTo>
                      <a:pt x="3309" y="1921"/>
                    </a:lnTo>
                    <a:lnTo>
                      <a:pt x="3329" y="1830"/>
                    </a:lnTo>
                    <a:lnTo>
                      <a:pt x="3343" y="1737"/>
                    </a:lnTo>
                    <a:lnTo>
                      <a:pt x="3350" y="1641"/>
                    </a:lnTo>
                    <a:lnTo>
                      <a:pt x="2826" y="1641"/>
                    </a:lnTo>
                    <a:close/>
                    <a:moveTo>
                      <a:pt x="1700" y="1641"/>
                    </a:moveTo>
                    <a:lnTo>
                      <a:pt x="1739" y="1673"/>
                    </a:lnTo>
                    <a:lnTo>
                      <a:pt x="1776" y="1707"/>
                    </a:lnTo>
                    <a:lnTo>
                      <a:pt x="1811" y="1744"/>
                    </a:lnTo>
                    <a:lnTo>
                      <a:pt x="1843" y="1783"/>
                    </a:lnTo>
                    <a:lnTo>
                      <a:pt x="1843" y="1641"/>
                    </a:lnTo>
                    <a:lnTo>
                      <a:pt x="1700" y="1641"/>
                    </a:lnTo>
                    <a:close/>
                    <a:moveTo>
                      <a:pt x="2362" y="212"/>
                    </a:moveTo>
                    <a:lnTo>
                      <a:pt x="2408" y="257"/>
                    </a:lnTo>
                    <a:lnTo>
                      <a:pt x="2451" y="308"/>
                    </a:lnTo>
                    <a:lnTo>
                      <a:pt x="2493" y="363"/>
                    </a:lnTo>
                    <a:lnTo>
                      <a:pt x="2532" y="422"/>
                    </a:lnTo>
                    <a:lnTo>
                      <a:pt x="2570" y="485"/>
                    </a:lnTo>
                    <a:lnTo>
                      <a:pt x="2611" y="563"/>
                    </a:lnTo>
                    <a:lnTo>
                      <a:pt x="2648" y="643"/>
                    </a:lnTo>
                    <a:lnTo>
                      <a:pt x="2682" y="728"/>
                    </a:lnTo>
                    <a:lnTo>
                      <a:pt x="2713" y="815"/>
                    </a:lnTo>
                    <a:lnTo>
                      <a:pt x="2741" y="906"/>
                    </a:lnTo>
                    <a:lnTo>
                      <a:pt x="2764" y="1000"/>
                    </a:lnTo>
                    <a:lnTo>
                      <a:pt x="2784" y="1097"/>
                    </a:lnTo>
                    <a:lnTo>
                      <a:pt x="2800" y="1195"/>
                    </a:lnTo>
                    <a:lnTo>
                      <a:pt x="2813" y="1296"/>
                    </a:lnTo>
                    <a:lnTo>
                      <a:pt x="2821" y="1398"/>
                    </a:lnTo>
                    <a:lnTo>
                      <a:pt x="2826" y="1503"/>
                    </a:lnTo>
                    <a:lnTo>
                      <a:pt x="3349" y="1503"/>
                    </a:lnTo>
                    <a:lnTo>
                      <a:pt x="3342" y="1408"/>
                    </a:lnTo>
                    <a:lnTo>
                      <a:pt x="3328" y="1316"/>
                    </a:lnTo>
                    <a:lnTo>
                      <a:pt x="3308" y="1225"/>
                    </a:lnTo>
                    <a:lnTo>
                      <a:pt x="3282" y="1137"/>
                    </a:lnTo>
                    <a:lnTo>
                      <a:pt x="3251" y="1050"/>
                    </a:lnTo>
                    <a:lnTo>
                      <a:pt x="3215" y="968"/>
                    </a:lnTo>
                    <a:lnTo>
                      <a:pt x="3175" y="886"/>
                    </a:lnTo>
                    <a:lnTo>
                      <a:pt x="3129" y="809"/>
                    </a:lnTo>
                    <a:lnTo>
                      <a:pt x="3079" y="735"/>
                    </a:lnTo>
                    <a:lnTo>
                      <a:pt x="3024" y="664"/>
                    </a:lnTo>
                    <a:lnTo>
                      <a:pt x="2964" y="596"/>
                    </a:lnTo>
                    <a:lnTo>
                      <a:pt x="2901" y="533"/>
                    </a:lnTo>
                    <a:lnTo>
                      <a:pt x="2834" y="474"/>
                    </a:lnTo>
                    <a:lnTo>
                      <a:pt x="2764" y="418"/>
                    </a:lnTo>
                    <a:lnTo>
                      <a:pt x="2690" y="367"/>
                    </a:lnTo>
                    <a:lnTo>
                      <a:pt x="2612" y="320"/>
                    </a:lnTo>
                    <a:lnTo>
                      <a:pt x="2532" y="279"/>
                    </a:lnTo>
                    <a:lnTo>
                      <a:pt x="2448" y="242"/>
                    </a:lnTo>
                    <a:lnTo>
                      <a:pt x="2362" y="212"/>
                    </a:lnTo>
                    <a:close/>
                    <a:moveTo>
                      <a:pt x="1461" y="212"/>
                    </a:moveTo>
                    <a:lnTo>
                      <a:pt x="1376" y="242"/>
                    </a:lnTo>
                    <a:lnTo>
                      <a:pt x="1293" y="279"/>
                    </a:lnTo>
                    <a:lnTo>
                      <a:pt x="1212" y="320"/>
                    </a:lnTo>
                    <a:lnTo>
                      <a:pt x="1135" y="367"/>
                    </a:lnTo>
                    <a:lnTo>
                      <a:pt x="1061" y="418"/>
                    </a:lnTo>
                    <a:lnTo>
                      <a:pt x="990" y="474"/>
                    </a:lnTo>
                    <a:lnTo>
                      <a:pt x="923" y="533"/>
                    </a:lnTo>
                    <a:lnTo>
                      <a:pt x="861" y="596"/>
                    </a:lnTo>
                    <a:lnTo>
                      <a:pt x="801" y="664"/>
                    </a:lnTo>
                    <a:lnTo>
                      <a:pt x="746" y="735"/>
                    </a:lnTo>
                    <a:lnTo>
                      <a:pt x="695" y="809"/>
                    </a:lnTo>
                    <a:lnTo>
                      <a:pt x="650" y="886"/>
                    </a:lnTo>
                    <a:lnTo>
                      <a:pt x="608" y="968"/>
                    </a:lnTo>
                    <a:lnTo>
                      <a:pt x="572" y="1050"/>
                    </a:lnTo>
                    <a:lnTo>
                      <a:pt x="542" y="1137"/>
                    </a:lnTo>
                    <a:lnTo>
                      <a:pt x="516" y="1225"/>
                    </a:lnTo>
                    <a:lnTo>
                      <a:pt x="497" y="1316"/>
                    </a:lnTo>
                    <a:lnTo>
                      <a:pt x="483" y="1408"/>
                    </a:lnTo>
                    <a:lnTo>
                      <a:pt x="475" y="1503"/>
                    </a:lnTo>
                    <a:lnTo>
                      <a:pt x="998" y="1503"/>
                    </a:lnTo>
                    <a:lnTo>
                      <a:pt x="1004" y="1398"/>
                    </a:lnTo>
                    <a:lnTo>
                      <a:pt x="1012" y="1296"/>
                    </a:lnTo>
                    <a:lnTo>
                      <a:pt x="1024" y="1195"/>
                    </a:lnTo>
                    <a:lnTo>
                      <a:pt x="1041" y="1097"/>
                    </a:lnTo>
                    <a:lnTo>
                      <a:pt x="1061" y="1000"/>
                    </a:lnTo>
                    <a:lnTo>
                      <a:pt x="1084" y="906"/>
                    </a:lnTo>
                    <a:lnTo>
                      <a:pt x="1111" y="815"/>
                    </a:lnTo>
                    <a:lnTo>
                      <a:pt x="1141" y="728"/>
                    </a:lnTo>
                    <a:lnTo>
                      <a:pt x="1175" y="643"/>
                    </a:lnTo>
                    <a:lnTo>
                      <a:pt x="1213" y="563"/>
                    </a:lnTo>
                    <a:lnTo>
                      <a:pt x="1254" y="485"/>
                    </a:lnTo>
                    <a:lnTo>
                      <a:pt x="1292" y="422"/>
                    </a:lnTo>
                    <a:lnTo>
                      <a:pt x="1332" y="363"/>
                    </a:lnTo>
                    <a:lnTo>
                      <a:pt x="1373" y="308"/>
                    </a:lnTo>
                    <a:lnTo>
                      <a:pt x="1417" y="257"/>
                    </a:lnTo>
                    <a:lnTo>
                      <a:pt x="1461" y="212"/>
                    </a:lnTo>
                    <a:close/>
                    <a:moveTo>
                      <a:pt x="1982" y="158"/>
                    </a:moveTo>
                    <a:lnTo>
                      <a:pt x="1982" y="2993"/>
                    </a:lnTo>
                    <a:lnTo>
                      <a:pt x="2034" y="2980"/>
                    </a:lnTo>
                    <a:lnTo>
                      <a:pt x="2085" y="2962"/>
                    </a:lnTo>
                    <a:lnTo>
                      <a:pt x="2135" y="2937"/>
                    </a:lnTo>
                    <a:lnTo>
                      <a:pt x="2184" y="2906"/>
                    </a:lnTo>
                    <a:lnTo>
                      <a:pt x="2232" y="2869"/>
                    </a:lnTo>
                    <a:lnTo>
                      <a:pt x="2279" y="2826"/>
                    </a:lnTo>
                    <a:lnTo>
                      <a:pt x="2324" y="2777"/>
                    </a:lnTo>
                    <a:lnTo>
                      <a:pt x="2368" y="2723"/>
                    </a:lnTo>
                    <a:lnTo>
                      <a:pt x="2409" y="2662"/>
                    </a:lnTo>
                    <a:lnTo>
                      <a:pt x="2449" y="2596"/>
                    </a:lnTo>
                    <a:lnTo>
                      <a:pt x="2487" y="2524"/>
                    </a:lnTo>
                    <a:lnTo>
                      <a:pt x="2522" y="2449"/>
                    </a:lnTo>
                    <a:lnTo>
                      <a:pt x="2554" y="2370"/>
                    </a:lnTo>
                    <a:lnTo>
                      <a:pt x="2583" y="2288"/>
                    </a:lnTo>
                    <a:lnTo>
                      <a:pt x="2607" y="2202"/>
                    </a:lnTo>
                    <a:lnTo>
                      <a:pt x="2629" y="2114"/>
                    </a:lnTo>
                    <a:lnTo>
                      <a:pt x="2648" y="2023"/>
                    </a:lnTo>
                    <a:lnTo>
                      <a:pt x="2663" y="1931"/>
                    </a:lnTo>
                    <a:lnTo>
                      <a:pt x="2675" y="1836"/>
                    </a:lnTo>
                    <a:lnTo>
                      <a:pt x="2682" y="1740"/>
                    </a:lnTo>
                    <a:lnTo>
                      <a:pt x="2687" y="1641"/>
                    </a:lnTo>
                    <a:lnTo>
                      <a:pt x="2400" y="1641"/>
                    </a:lnTo>
                    <a:lnTo>
                      <a:pt x="2382" y="1639"/>
                    </a:lnTo>
                    <a:lnTo>
                      <a:pt x="2365" y="1632"/>
                    </a:lnTo>
                    <a:lnTo>
                      <a:pt x="2352" y="1621"/>
                    </a:lnTo>
                    <a:lnTo>
                      <a:pt x="2340" y="1606"/>
                    </a:lnTo>
                    <a:lnTo>
                      <a:pt x="2334" y="1591"/>
                    </a:lnTo>
                    <a:lnTo>
                      <a:pt x="2330" y="1572"/>
                    </a:lnTo>
                    <a:lnTo>
                      <a:pt x="2334" y="1554"/>
                    </a:lnTo>
                    <a:lnTo>
                      <a:pt x="2340" y="1537"/>
                    </a:lnTo>
                    <a:lnTo>
                      <a:pt x="2352" y="1523"/>
                    </a:lnTo>
                    <a:lnTo>
                      <a:pt x="2365" y="1512"/>
                    </a:lnTo>
                    <a:lnTo>
                      <a:pt x="2382" y="1505"/>
                    </a:lnTo>
                    <a:lnTo>
                      <a:pt x="2400" y="1503"/>
                    </a:lnTo>
                    <a:lnTo>
                      <a:pt x="2687" y="1503"/>
                    </a:lnTo>
                    <a:lnTo>
                      <a:pt x="2681" y="1395"/>
                    </a:lnTo>
                    <a:lnTo>
                      <a:pt x="2672" y="1290"/>
                    </a:lnTo>
                    <a:lnTo>
                      <a:pt x="2658" y="1187"/>
                    </a:lnTo>
                    <a:lnTo>
                      <a:pt x="2640" y="1086"/>
                    </a:lnTo>
                    <a:lnTo>
                      <a:pt x="2618" y="989"/>
                    </a:lnTo>
                    <a:lnTo>
                      <a:pt x="2592" y="894"/>
                    </a:lnTo>
                    <a:lnTo>
                      <a:pt x="2563" y="803"/>
                    </a:lnTo>
                    <a:lnTo>
                      <a:pt x="2529" y="715"/>
                    </a:lnTo>
                    <a:lnTo>
                      <a:pt x="2491" y="632"/>
                    </a:lnTo>
                    <a:lnTo>
                      <a:pt x="2449" y="553"/>
                    </a:lnTo>
                    <a:lnTo>
                      <a:pt x="2409" y="488"/>
                    </a:lnTo>
                    <a:lnTo>
                      <a:pt x="2368" y="427"/>
                    </a:lnTo>
                    <a:lnTo>
                      <a:pt x="2324" y="372"/>
                    </a:lnTo>
                    <a:lnTo>
                      <a:pt x="2279" y="324"/>
                    </a:lnTo>
                    <a:lnTo>
                      <a:pt x="2232" y="280"/>
                    </a:lnTo>
                    <a:lnTo>
                      <a:pt x="2184" y="243"/>
                    </a:lnTo>
                    <a:lnTo>
                      <a:pt x="2135" y="213"/>
                    </a:lnTo>
                    <a:lnTo>
                      <a:pt x="2085" y="188"/>
                    </a:lnTo>
                    <a:lnTo>
                      <a:pt x="2034" y="169"/>
                    </a:lnTo>
                    <a:lnTo>
                      <a:pt x="1982" y="158"/>
                    </a:lnTo>
                    <a:close/>
                    <a:moveTo>
                      <a:pt x="1843" y="158"/>
                    </a:moveTo>
                    <a:lnTo>
                      <a:pt x="1791" y="169"/>
                    </a:lnTo>
                    <a:lnTo>
                      <a:pt x="1739" y="188"/>
                    </a:lnTo>
                    <a:lnTo>
                      <a:pt x="1689" y="213"/>
                    </a:lnTo>
                    <a:lnTo>
                      <a:pt x="1641" y="243"/>
                    </a:lnTo>
                    <a:lnTo>
                      <a:pt x="1592" y="280"/>
                    </a:lnTo>
                    <a:lnTo>
                      <a:pt x="1545" y="324"/>
                    </a:lnTo>
                    <a:lnTo>
                      <a:pt x="1501" y="372"/>
                    </a:lnTo>
                    <a:lnTo>
                      <a:pt x="1457" y="427"/>
                    </a:lnTo>
                    <a:lnTo>
                      <a:pt x="1415" y="488"/>
                    </a:lnTo>
                    <a:lnTo>
                      <a:pt x="1376" y="553"/>
                    </a:lnTo>
                    <a:lnTo>
                      <a:pt x="1334" y="632"/>
                    </a:lnTo>
                    <a:lnTo>
                      <a:pt x="1296" y="715"/>
                    </a:lnTo>
                    <a:lnTo>
                      <a:pt x="1262" y="803"/>
                    </a:lnTo>
                    <a:lnTo>
                      <a:pt x="1233" y="894"/>
                    </a:lnTo>
                    <a:lnTo>
                      <a:pt x="1206" y="989"/>
                    </a:lnTo>
                    <a:lnTo>
                      <a:pt x="1184" y="1086"/>
                    </a:lnTo>
                    <a:lnTo>
                      <a:pt x="1166" y="1187"/>
                    </a:lnTo>
                    <a:lnTo>
                      <a:pt x="1152" y="1290"/>
                    </a:lnTo>
                    <a:lnTo>
                      <a:pt x="1143" y="1395"/>
                    </a:lnTo>
                    <a:lnTo>
                      <a:pt x="1138" y="1503"/>
                    </a:lnTo>
                    <a:lnTo>
                      <a:pt x="1843" y="1503"/>
                    </a:lnTo>
                    <a:lnTo>
                      <a:pt x="1843" y="158"/>
                    </a:lnTo>
                    <a:close/>
                    <a:moveTo>
                      <a:pt x="1912" y="0"/>
                    </a:moveTo>
                    <a:lnTo>
                      <a:pt x="2009" y="3"/>
                    </a:lnTo>
                    <a:lnTo>
                      <a:pt x="2105" y="12"/>
                    </a:lnTo>
                    <a:lnTo>
                      <a:pt x="2199" y="25"/>
                    </a:lnTo>
                    <a:lnTo>
                      <a:pt x="2292" y="45"/>
                    </a:lnTo>
                    <a:lnTo>
                      <a:pt x="2383" y="71"/>
                    </a:lnTo>
                    <a:lnTo>
                      <a:pt x="2473" y="102"/>
                    </a:lnTo>
                    <a:lnTo>
                      <a:pt x="2559" y="137"/>
                    </a:lnTo>
                    <a:lnTo>
                      <a:pt x="2645" y="179"/>
                    </a:lnTo>
                    <a:lnTo>
                      <a:pt x="2727" y="225"/>
                    </a:lnTo>
                    <a:lnTo>
                      <a:pt x="2807" y="277"/>
                    </a:lnTo>
                    <a:lnTo>
                      <a:pt x="2884" y="333"/>
                    </a:lnTo>
                    <a:lnTo>
                      <a:pt x="2958" y="396"/>
                    </a:lnTo>
                    <a:lnTo>
                      <a:pt x="3028" y="461"/>
                    </a:lnTo>
                    <a:lnTo>
                      <a:pt x="3095" y="532"/>
                    </a:lnTo>
                    <a:lnTo>
                      <a:pt x="3156" y="605"/>
                    </a:lnTo>
                    <a:lnTo>
                      <a:pt x="3213" y="682"/>
                    </a:lnTo>
                    <a:lnTo>
                      <a:pt x="3264" y="761"/>
                    </a:lnTo>
                    <a:lnTo>
                      <a:pt x="3311" y="844"/>
                    </a:lnTo>
                    <a:lnTo>
                      <a:pt x="3352" y="929"/>
                    </a:lnTo>
                    <a:lnTo>
                      <a:pt x="3388" y="1015"/>
                    </a:lnTo>
                    <a:lnTo>
                      <a:pt x="3419" y="1105"/>
                    </a:lnTo>
                    <a:lnTo>
                      <a:pt x="3444" y="1196"/>
                    </a:lnTo>
                    <a:lnTo>
                      <a:pt x="3465" y="1288"/>
                    </a:lnTo>
                    <a:lnTo>
                      <a:pt x="3479" y="1383"/>
                    </a:lnTo>
                    <a:lnTo>
                      <a:pt x="3488" y="1478"/>
                    </a:lnTo>
                    <a:lnTo>
                      <a:pt x="3491" y="1575"/>
                    </a:lnTo>
                    <a:lnTo>
                      <a:pt x="3488" y="1672"/>
                    </a:lnTo>
                    <a:lnTo>
                      <a:pt x="3479" y="1767"/>
                    </a:lnTo>
                    <a:lnTo>
                      <a:pt x="3465" y="1861"/>
                    </a:lnTo>
                    <a:lnTo>
                      <a:pt x="3444" y="1954"/>
                    </a:lnTo>
                    <a:lnTo>
                      <a:pt x="3419" y="2045"/>
                    </a:lnTo>
                    <a:lnTo>
                      <a:pt x="3388" y="2134"/>
                    </a:lnTo>
                    <a:lnTo>
                      <a:pt x="3352" y="2221"/>
                    </a:lnTo>
                    <a:lnTo>
                      <a:pt x="3311" y="2307"/>
                    </a:lnTo>
                    <a:lnTo>
                      <a:pt x="3264" y="2388"/>
                    </a:lnTo>
                    <a:lnTo>
                      <a:pt x="3213" y="2468"/>
                    </a:lnTo>
                    <a:lnTo>
                      <a:pt x="3156" y="2545"/>
                    </a:lnTo>
                    <a:lnTo>
                      <a:pt x="3095" y="2619"/>
                    </a:lnTo>
                    <a:lnTo>
                      <a:pt x="3028" y="2688"/>
                    </a:lnTo>
                    <a:lnTo>
                      <a:pt x="2958" y="2755"/>
                    </a:lnTo>
                    <a:lnTo>
                      <a:pt x="2884" y="2816"/>
                    </a:lnTo>
                    <a:lnTo>
                      <a:pt x="2807" y="2872"/>
                    </a:lnTo>
                    <a:lnTo>
                      <a:pt x="2727" y="2924"/>
                    </a:lnTo>
                    <a:lnTo>
                      <a:pt x="2645" y="2971"/>
                    </a:lnTo>
                    <a:lnTo>
                      <a:pt x="2559" y="3012"/>
                    </a:lnTo>
                    <a:lnTo>
                      <a:pt x="2473" y="3048"/>
                    </a:lnTo>
                    <a:lnTo>
                      <a:pt x="2383" y="3079"/>
                    </a:lnTo>
                    <a:lnTo>
                      <a:pt x="2292" y="3104"/>
                    </a:lnTo>
                    <a:lnTo>
                      <a:pt x="2199" y="3124"/>
                    </a:lnTo>
                    <a:lnTo>
                      <a:pt x="2105" y="3139"/>
                    </a:lnTo>
                    <a:lnTo>
                      <a:pt x="2009" y="3147"/>
                    </a:lnTo>
                    <a:lnTo>
                      <a:pt x="1912" y="3149"/>
                    </a:lnTo>
                    <a:lnTo>
                      <a:pt x="1821" y="3147"/>
                    </a:lnTo>
                    <a:lnTo>
                      <a:pt x="1731" y="3140"/>
                    </a:lnTo>
                    <a:lnTo>
                      <a:pt x="1642" y="3127"/>
                    </a:lnTo>
                    <a:lnTo>
                      <a:pt x="1554" y="3109"/>
                    </a:lnTo>
                    <a:lnTo>
                      <a:pt x="1467" y="3087"/>
                    </a:lnTo>
                    <a:lnTo>
                      <a:pt x="1382" y="3060"/>
                    </a:lnTo>
                    <a:lnTo>
                      <a:pt x="1299" y="3027"/>
                    </a:lnTo>
                    <a:lnTo>
                      <a:pt x="1219" y="2991"/>
                    </a:lnTo>
                    <a:lnTo>
                      <a:pt x="1139" y="2950"/>
                    </a:lnTo>
                    <a:lnTo>
                      <a:pt x="1063" y="2903"/>
                    </a:lnTo>
                    <a:lnTo>
                      <a:pt x="989" y="2852"/>
                    </a:lnTo>
                    <a:lnTo>
                      <a:pt x="918" y="2797"/>
                    </a:lnTo>
                    <a:lnTo>
                      <a:pt x="849" y="2739"/>
                    </a:lnTo>
                    <a:lnTo>
                      <a:pt x="785" y="2802"/>
                    </a:lnTo>
                    <a:lnTo>
                      <a:pt x="816" y="2832"/>
                    </a:lnTo>
                    <a:lnTo>
                      <a:pt x="828" y="2847"/>
                    </a:lnTo>
                    <a:lnTo>
                      <a:pt x="834" y="2864"/>
                    </a:lnTo>
                    <a:lnTo>
                      <a:pt x="836" y="2882"/>
                    </a:lnTo>
                    <a:lnTo>
                      <a:pt x="834" y="2899"/>
                    </a:lnTo>
                    <a:lnTo>
                      <a:pt x="828" y="2916"/>
                    </a:lnTo>
                    <a:lnTo>
                      <a:pt x="816" y="2931"/>
                    </a:lnTo>
                    <a:lnTo>
                      <a:pt x="308" y="3437"/>
                    </a:lnTo>
                    <a:lnTo>
                      <a:pt x="287" y="3456"/>
                    </a:lnTo>
                    <a:lnTo>
                      <a:pt x="263" y="3471"/>
                    </a:lnTo>
                    <a:lnTo>
                      <a:pt x="237" y="3482"/>
                    </a:lnTo>
                    <a:lnTo>
                      <a:pt x="210" y="3488"/>
                    </a:lnTo>
                    <a:lnTo>
                      <a:pt x="181" y="3490"/>
                    </a:lnTo>
                    <a:lnTo>
                      <a:pt x="153" y="3488"/>
                    </a:lnTo>
                    <a:lnTo>
                      <a:pt x="125" y="3482"/>
                    </a:lnTo>
                    <a:lnTo>
                      <a:pt x="99" y="3471"/>
                    </a:lnTo>
                    <a:lnTo>
                      <a:pt x="75" y="3456"/>
                    </a:lnTo>
                    <a:lnTo>
                      <a:pt x="53" y="3437"/>
                    </a:lnTo>
                    <a:lnTo>
                      <a:pt x="35" y="3416"/>
                    </a:lnTo>
                    <a:lnTo>
                      <a:pt x="20" y="3392"/>
                    </a:lnTo>
                    <a:lnTo>
                      <a:pt x="9" y="3365"/>
                    </a:lnTo>
                    <a:lnTo>
                      <a:pt x="2" y="3338"/>
                    </a:lnTo>
                    <a:lnTo>
                      <a:pt x="0" y="3310"/>
                    </a:lnTo>
                    <a:lnTo>
                      <a:pt x="2" y="3282"/>
                    </a:lnTo>
                    <a:lnTo>
                      <a:pt x="9" y="3254"/>
                    </a:lnTo>
                    <a:lnTo>
                      <a:pt x="20" y="3228"/>
                    </a:lnTo>
                    <a:lnTo>
                      <a:pt x="35" y="3204"/>
                    </a:lnTo>
                    <a:lnTo>
                      <a:pt x="53" y="3182"/>
                    </a:lnTo>
                    <a:lnTo>
                      <a:pt x="561" y="2676"/>
                    </a:lnTo>
                    <a:lnTo>
                      <a:pt x="575" y="2665"/>
                    </a:lnTo>
                    <a:lnTo>
                      <a:pt x="591" y="2658"/>
                    </a:lnTo>
                    <a:lnTo>
                      <a:pt x="609" y="2656"/>
                    </a:lnTo>
                    <a:lnTo>
                      <a:pt x="628" y="2658"/>
                    </a:lnTo>
                    <a:lnTo>
                      <a:pt x="644" y="2665"/>
                    </a:lnTo>
                    <a:lnTo>
                      <a:pt x="659" y="2676"/>
                    </a:lnTo>
                    <a:lnTo>
                      <a:pt x="687" y="2703"/>
                    </a:lnTo>
                    <a:lnTo>
                      <a:pt x="750" y="2641"/>
                    </a:lnTo>
                    <a:lnTo>
                      <a:pt x="690" y="2572"/>
                    </a:lnTo>
                    <a:lnTo>
                      <a:pt x="635" y="2500"/>
                    </a:lnTo>
                    <a:lnTo>
                      <a:pt x="584" y="2426"/>
                    </a:lnTo>
                    <a:lnTo>
                      <a:pt x="537" y="2349"/>
                    </a:lnTo>
                    <a:lnTo>
                      <a:pt x="495" y="2271"/>
                    </a:lnTo>
                    <a:lnTo>
                      <a:pt x="458" y="2189"/>
                    </a:lnTo>
                    <a:lnTo>
                      <a:pt x="426" y="2106"/>
                    </a:lnTo>
                    <a:lnTo>
                      <a:pt x="397" y="2021"/>
                    </a:lnTo>
                    <a:lnTo>
                      <a:pt x="375" y="1934"/>
                    </a:lnTo>
                    <a:lnTo>
                      <a:pt x="357" y="1847"/>
                    </a:lnTo>
                    <a:lnTo>
                      <a:pt x="344" y="1757"/>
                    </a:lnTo>
                    <a:lnTo>
                      <a:pt x="337" y="1667"/>
                    </a:lnTo>
                    <a:lnTo>
                      <a:pt x="334" y="1575"/>
                    </a:lnTo>
                    <a:lnTo>
                      <a:pt x="337" y="1478"/>
                    </a:lnTo>
                    <a:lnTo>
                      <a:pt x="345" y="1383"/>
                    </a:lnTo>
                    <a:lnTo>
                      <a:pt x="359" y="1288"/>
                    </a:lnTo>
                    <a:lnTo>
                      <a:pt x="379" y="1196"/>
                    </a:lnTo>
                    <a:lnTo>
                      <a:pt x="405" y="1105"/>
                    </a:lnTo>
                    <a:lnTo>
                      <a:pt x="436" y="1015"/>
                    </a:lnTo>
                    <a:lnTo>
                      <a:pt x="472" y="929"/>
                    </a:lnTo>
                    <a:lnTo>
                      <a:pt x="513" y="844"/>
                    </a:lnTo>
                    <a:lnTo>
                      <a:pt x="560" y="761"/>
                    </a:lnTo>
                    <a:lnTo>
                      <a:pt x="611" y="682"/>
                    </a:lnTo>
                    <a:lnTo>
                      <a:pt x="669" y="605"/>
                    </a:lnTo>
                    <a:lnTo>
                      <a:pt x="730" y="532"/>
                    </a:lnTo>
                    <a:lnTo>
                      <a:pt x="796" y="461"/>
                    </a:lnTo>
                    <a:lnTo>
                      <a:pt x="867" y="396"/>
                    </a:lnTo>
                    <a:lnTo>
                      <a:pt x="940" y="333"/>
                    </a:lnTo>
                    <a:lnTo>
                      <a:pt x="1017" y="277"/>
                    </a:lnTo>
                    <a:lnTo>
                      <a:pt x="1097" y="225"/>
                    </a:lnTo>
                    <a:lnTo>
                      <a:pt x="1180" y="179"/>
                    </a:lnTo>
                    <a:lnTo>
                      <a:pt x="1264" y="137"/>
                    </a:lnTo>
                    <a:lnTo>
                      <a:pt x="1352" y="102"/>
                    </a:lnTo>
                    <a:lnTo>
                      <a:pt x="1441" y="71"/>
                    </a:lnTo>
                    <a:lnTo>
                      <a:pt x="1532" y="45"/>
                    </a:lnTo>
                    <a:lnTo>
                      <a:pt x="1626" y="25"/>
                    </a:lnTo>
                    <a:lnTo>
                      <a:pt x="1720" y="12"/>
                    </a:lnTo>
                    <a:lnTo>
                      <a:pt x="1815" y="3"/>
                    </a:lnTo>
                    <a:lnTo>
                      <a:pt x="1912"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5" name="Freeform 198">
                <a:extLst>
                  <a:ext uri="{FF2B5EF4-FFF2-40B4-BE49-F238E27FC236}">
                    <a16:creationId xmlns:a16="http://schemas.microsoft.com/office/drawing/2014/main" id="{984F9A83-99CE-4CC6-BD70-9BFD60E0E5F4}"/>
                  </a:ext>
                </a:extLst>
              </p:cNvPr>
              <p:cNvSpPr>
                <a:spLocks/>
              </p:cNvSpPr>
              <p:nvPr/>
            </p:nvSpPr>
            <p:spPr bwMode="auto">
              <a:xfrm>
                <a:off x="1958975" y="2927350"/>
                <a:ext cx="26987" cy="22225"/>
              </a:xfrm>
              <a:custGeom>
                <a:avLst/>
                <a:gdLst>
                  <a:gd name="T0" fmla="*/ 70 w 177"/>
                  <a:gd name="T1" fmla="*/ 0 h 138"/>
                  <a:gd name="T2" fmla="*/ 107 w 177"/>
                  <a:gd name="T3" fmla="*/ 0 h 138"/>
                  <a:gd name="T4" fmla="*/ 126 w 177"/>
                  <a:gd name="T5" fmla="*/ 2 h 138"/>
                  <a:gd name="T6" fmla="*/ 143 w 177"/>
                  <a:gd name="T7" fmla="*/ 9 h 138"/>
                  <a:gd name="T8" fmla="*/ 157 w 177"/>
                  <a:gd name="T9" fmla="*/ 20 h 138"/>
                  <a:gd name="T10" fmla="*/ 167 w 177"/>
                  <a:gd name="T11" fmla="*/ 34 h 138"/>
                  <a:gd name="T12" fmla="*/ 175 w 177"/>
                  <a:gd name="T13" fmla="*/ 51 h 138"/>
                  <a:gd name="T14" fmla="*/ 177 w 177"/>
                  <a:gd name="T15" fmla="*/ 69 h 138"/>
                  <a:gd name="T16" fmla="*/ 175 w 177"/>
                  <a:gd name="T17" fmla="*/ 88 h 138"/>
                  <a:gd name="T18" fmla="*/ 167 w 177"/>
                  <a:gd name="T19" fmla="*/ 103 h 138"/>
                  <a:gd name="T20" fmla="*/ 157 w 177"/>
                  <a:gd name="T21" fmla="*/ 118 h 138"/>
                  <a:gd name="T22" fmla="*/ 143 w 177"/>
                  <a:gd name="T23" fmla="*/ 129 h 138"/>
                  <a:gd name="T24" fmla="*/ 126 w 177"/>
                  <a:gd name="T25" fmla="*/ 136 h 138"/>
                  <a:gd name="T26" fmla="*/ 107 w 177"/>
                  <a:gd name="T27" fmla="*/ 138 h 138"/>
                  <a:gd name="T28" fmla="*/ 70 w 177"/>
                  <a:gd name="T29" fmla="*/ 138 h 138"/>
                  <a:gd name="T30" fmla="*/ 51 w 177"/>
                  <a:gd name="T31" fmla="*/ 136 h 138"/>
                  <a:gd name="T32" fmla="*/ 35 w 177"/>
                  <a:gd name="T33" fmla="*/ 129 h 138"/>
                  <a:gd name="T34" fmla="*/ 20 w 177"/>
                  <a:gd name="T35" fmla="*/ 118 h 138"/>
                  <a:gd name="T36" fmla="*/ 9 w 177"/>
                  <a:gd name="T37" fmla="*/ 103 h 138"/>
                  <a:gd name="T38" fmla="*/ 3 w 177"/>
                  <a:gd name="T39" fmla="*/ 88 h 138"/>
                  <a:gd name="T40" fmla="*/ 0 w 177"/>
                  <a:gd name="T41" fmla="*/ 69 h 138"/>
                  <a:gd name="T42" fmla="*/ 3 w 177"/>
                  <a:gd name="T43" fmla="*/ 51 h 138"/>
                  <a:gd name="T44" fmla="*/ 9 w 177"/>
                  <a:gd name="T45" fmla="*/ 34 h 138"/>
                  <a:gd name="T46" fmla="*/ 20 w 177"/>
                  <a:gd name="T47" fmla="*/ 20 h 138"/>
                  <a:gd name="T48" fmla="*/ 35 w 177"/>
                  <a:gd name="T49" fmla="*/ 9 h 138"/>
                  <a:gd name="T50" fmla="*/ 51 w 177"/>
                  <a:gd name="T51" fmla="*/ 2 h 138"/>
                  <a:gd name="T52" fmla="*/ 70 w 177"/>
                  <a:gd name="T5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38">
                    <a:moveTo>
                      <a:pt x="70" y="0"/>
                    </a:moveTo>
                    <a:lnTo>
                      <a:pt x="107" y="0"/>
                    </a:lnTo>
                    <a:lnTo>
                      <a:pt x="126" y="2"/>
                    </a:lnTo>
                    <a:lnTo>
                      <a:pt x="143" y="9"/>
                    </a:lnTo>
                    <a:lnTo>
                      <a:pt x="157" y="20"/>
                    </a:lnTo>
                    <a:lnTo>
                      <a:pt x="167" y="34"/>
                    </a:lnTo>
                    <a:lnTo>
                      <a:pt x="175" y="51"/>
                    </a:lnTo>
                    <a:lnTo>
                      <a:pt x="177" y="69"/>
                    </a:lnTo>
                    <a:lnTo>
                      <a:pt x="175" y="88"/>
                    </a:lnTo>
                    <a:lnTo>
                      <a:pt x="167" y="103"/>
                    </a:lnTo>
                    <a:lnTo>
                      <a:pt x="157" y="118"/>
                    </a:lnTo>
                    <a:lnTo>
                      <a:pt x="143" y="129"/>
                    </a:lnTo>
                    <a:lnTo>
                      <a:pt x="126" y="136"/>
                    </a:lnTo>
                    <a:lnTo>
                      <a:pt x="107" y="138"/>
                    </a:lnTo>
                    <a:lnTo>
                      <a:pt x="70" y="138"/>
                    </a:lnTo>
                    <a:lnTo>
                      <a:pt x="51" y="136"/>
                    </a:lnTo>
                    <a:lnTo>
                      <a:pt x="35" y="129"/>
                    </a:lnTo>
                    <a:lnTo>
                      <a:pt x="20" y="118"/>
                    </a:lnTo>
                    <a:lnTo>
                      <a:pt x="9" y="103"/>
                    </a:lnTo>
                    <a:lnTo>
                      <a:pt x="3" y="88"/>
                    </a:lnTo>
                    <a:lnTo>
                      <a:pt x="0" y="69"/>
                    </a:lnTo>
                    <a:lnTo>
                      <a:pt x="3" y="51"/>
                    </a:lnTo>
                    <a:lnTo>
                      <a:pt x="9" y="34"/>
                    </a:lnTo>
                    <a:lnTo>
                      <a:pt x="20" y="20"/>
                    </a:lnTo>
                    <a:lnTo>
                      <a:pt x="35" y="9"/>
                    </a:lnTo>
                    <a:lnTo>
                      <a:pt x="51" y="2"/>
                    </a:lnTo>
                    <a:lnTo>
                      <a:pt x="7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grpSp>
        <p:grpSp>
          <p:nvGrpSpPr>
            <p:cNvPr id="18" name="Group 57">
              <a:extLst>
                <a:ext uri="{FF2B5EF4-FFF2-40B4-BE49-F238E27FC236}">
                  <a16:creationId xmlns:a16="http://schemas.microsoft.com/office/drawing/2014/main" id="{0B77AE3D-018C-448B-9D61-752B6071D37C}"/>
                </a:ext>
              </a:extLst>
            </p:cNvPr>
            <p:cNvGrpSpPr/>
            <p:nvPr/>
          </p:nvGrpSpPr>
          <p:grpSpPr>
            <a:xfrm>
              <a:off x="3717122" y="2113633"/>
              <a:ext cx="346244" cy="269081"/>
              <a:chOff x="1628775" y="3522663"/>
              <a:chExt cx="555625" cy="431800"/>
            </a:xfrm>
            <a:solidFill>
              <a:schemeClr val="bg1"/>
            </a:solidFill>
          </p:grpSpPr>
          <p:sp>
            <p:nvSpPr>
              <p:cNvPr id="48" name="Freeform 321">
                <a:extLst>
                  <a:ext uri="{FF2B5EF4-FFF2-40B4-BE49-F238E27FC236}">
                    <a16:creationId xmlns:a16="http://schemas.microsoft.com/office/drawing/2014/main" id="{6CE3A4BC-384B-4BC1-AB65-0662D3A28908}"/>
                  </a:ext>
                </a:extLst>
              </p:cNvPr>
              <p:cNvSpPr>
                <a:spLocks noEditPoints="1"/>
              </p:cNvSpPr>
              <p:nvPr/>
            </p:nvSpPr>
            <p:spPr bwMode="auto">
              <a:xfrm>
                <a:off x="1628775" y="3522663"/>
                <a:ext cx="555625" cy="431800"/>
              </a:xfrm>
              <a:custGeom>
                <a:avLst/>
                <a:gdLst>
                  <a:gd name="T0" fmla="*/ 1412 w 3500"/>
                  <a:gd name="T1" fmla="*/ 1963 h 2717"/>
                  <a:gd name="T2" fmla="*/ 1572 w 3500"/>
                  <a:gd name="T3" fmla="*/ 2124 h 2717"/>
                  <a:gd name="T4" fmla="*/ 2892 w 3500"/>
                  <a:gd name="T5" fmla="*/ 483 h 2717"/>
                  <a:gd name="T6" fmla="*/ 3208 w 3500"/>
                  <a:gd name="T7" fmla="*/ 177 h 2717"/>
                  <a:gd name="T8" fmla="*/ 3183 w 3500"/>
                  <a:gd name="T9" fmla="*/ 192 h 2717"/>
                  <a:gd name="T10" fmla="*/ 3070 w 3500"/>
                  <a:gd name="T11" fmla="*/ 465 h 2717"/>
                  <a:gd name="T12" fmla="*/ 3343 w 3500"/>
                  <a:gd name="T13" fmla="*/ 353 h 2717"/>
                  <a:gd name="T14" fmla="*/ 3359 w 3500"/>
                  <a:gd name="T15" fmla="*/ 327 h 2717"/>
                  <a:gd name="T16" fmla="*/ 3359 w 3500"/>
                  <a:gd name="T17" fmla="*/ 296 h 2717"/>
                  <a:gd name="T18" fmla="*/ 3343 w 3500"/>
                  <a:gd name="T19" fmla="*/ 271 h 2717"/>
                  <a:gd name="T20" fmla="*/ 3266 w 3500"/>
                  <a:gd name="T21" fmla="*/ 192 h 2717"/>
                  <a:gd name="T22" fmla="*/ 3239 w 3500"/>
                  <a:gd name="T23" fmla="*/ 177 h 2717"/>
                  <a:gd name="T24" fmla="*/ 139 w 3500"/>
                  <a:gd name="T25" fmla="*/ 139 h 2717"/>
                  <a:gd name="T26" fmla="*/ 2577 w 3500"/>
                  <a:gd name="T27" fmla="*/ 2577 h 2717"/>
                  <a:gd name="T28" fmla="*/ 1659 w 3500"/>
                  <a:gd name="T29" fmla="*/ 2235 h 2717"/>
                  <a:gd name="T30" fmla="*/ 1632 w 3500"/>
                  <a:gd name="T31" fmla="*/ 2251 h 2717"/>
                  <a:gd name="T32" fmla="*/ 1231 w 3500"/>
                  <a:gd name="T33" fmla="*/ 2383 h 2717"/>
                  <a:gd name="T34" fmla="*/ 1203 w 3500"/>
                  <a:gd name="T35" fmla="*/ 2382 h 2717"/>
                  <a:gd name="T36" fmla="*/ 1172 w 3500"/>
                  <a:gd name="T37" fmla="*/ 2364 h 2717"/>
                  <a:gd name="T38" fmla="*/ 1153 w 3500"/>
                  <a:gd name="T39" fmla="*/ 2331 h 2717"/>
                  <a:gd name="T40" fmla="*/ 1155 w 3500"/>
                  <a:gd name="T41" fmla="*/ 2293 h 2717"/>
                  <a:gd name="T42" fmla="*/ 1291 w 3500"/>
                  <a:gd name="T43" fmla="*/ 1889 h 2717"/>
                  <a:gd name="T44" fmla="*/ 2577 w 3500"/>
                  <a:gd name="T45" fmla="*/ 600 h 2717"/>
                  <a:gd name="T46" fmla="*/ 139 w 3500"/>
                  <a:gd name="T47" fmla="*/ 139 h 2717"/>
                  <a:gd name="T48" fmla="*/ 2647 w 3500"/>
                  <a:gd name="T49" fmla="*/ 0 h 2717"/>
                  <a:gd name="T50" fmla="*/ 2682 w 3500"/>
                  <a:gd name="T51" fmla="*/ 10 h 2717"/>
                  <a:gd name="T52" fmla="*/ 2708 w 3500"/>
                  <a:gd name="T53" fmla="*/ 34 h 2717"/>
                  <a:gd name="T54" fmla="*/ 2717 w 3500"/>
                  <a:gd name="T55" fmla="*/ 70 h 2717"/>
                  <a:gd name="T56" fmla="*/ 3084 w 3500"/>
                  <a:gd name="T57" fmla="*/ 93 h 2717"/>
                  <a:gd name="T58" fmla="*/ 3134 w 3500"/>
                  <a:gd name="T59" fmla="*/ 57 h 2717"/>
                  <a:gd name="T60" fmla="*/ 3192 w 3500"/>
                  <a:gd name="T61" fmla="*/ 38 h 2717"/>
                  <a:gd name="T62" fmla="*/ 3255 w 3500"/>
                  <a:gd name="T63" fmla="*/ 38 h 2717"/>
                  <a:gd name="T64" fmla="*/ 3314 w 3500"/>
                  <a:gd name="T65" fmla="*/ 57 h 2717"/>
                  <a:gd name="T66" fmla="*/ 3364 w 3500"/>
                  <a:gd name="T67" fmla="*/ 93 h 2717"/>
                  <a:gd name="T68" fmla="*/ 3463 w 3500"/>
                  <a:gd name="T69" fmla="*/ 195 h 2717"/>
                  <a:gd name="T70" fmla="*/ 3490 w 3500"/>
                  <a:gd name="T71" fmla="*/ 250 h 2717"/>
                  <a:gd name="T72" fmla="*/ 3500 w 3500"/>
                  <a:gd name="T73" fmla="*/ 312 h 2717"/>
                  <a:gd name="T74" fmla="*/ 3490 w 3500"/>
                  <a:gd name="T75" fmla="*/ 373 h 2717"/>
                  <a:gd name="T76" fmla="*/ 3463 w 3500"/>
                  <a:gd name="T77" fmla="*/ 428 h 2717"/>
                  <a:gd name="T78" fmla="*/ 2717 w 3500"/>
                  <a:gd name="T79" fmla="*/ 1176 h 2717"/>
                  <a:gd name="T80" fmla="*/ 2714 w 3500"/>
                  <a:gd name="T81" fmla="*/ 2665 h 2717"/>
                  <a:gd name="T82" fmla="*/ 2697 w 3500"/>
                  <a:gd name="T83" fmla="*/ 2696 h 2717"/>
                  <a:gd name="T84" fmla="*/ 2666 w 3500"/>
                  <a:gd name="T85" fmla="*/ 2714 h 2717"/>
                  <a:gd name="T86" fmla="*/ 70 w 3500"/>
                  <a:gd name="T87" fmla="*/ 2717 h 2717"/>
                  <a:gd name="T88" fmla="*/ 35 w 3500"/>
                  <a:gd name="T89" fmla="*/ 2707 h 2717"/>
                  <a:gd name="T90" fmla="*/ 10 w 3500"/>
                  <a:gd name="T91" fmla="*/ 2682 h 2717"/>
                  <a:gd name="T92" fmla="*/ 0 w 3500"/>
                  <a:gd name="T93" fmla="*/ 2647 h 2717"/>
                  <a:gd name="T94" fmla="*/ 2 w 3500"/>
                  <a:gd name="T95" fmla="*/ 51 h 2717"/>
                  <a:gd name="T96" fmla="*/ 20 w 3500"/>
                  <a:gd name="T97" fmla="*/ 20 h 2717"/>
                  <a:gd name="T98" fmla="*/ 51 w 3500"/>
                  <a:gd name="T99" fmla="*/ 2 h 2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0" h="2717">
                    <a:moveTo>
                      <a:pt x="2892" y="483"/>
                    </a:moveTo>
                    <a:lnTo>
                      <a:pt x="1412" y="1963"/>
                    </a:lnTo>
                    <a:lnTo>
                      <a:pt x="1331" y="2205"/>
                    </a:lnTo>
                    <a:lnTo>
                      <a:pt x="1572" y="2124"/>
                    </a:lnTo>
                    <a:lnTo>
                      <a:pt x="3052" y="644"/>
                    </a:lnTo>
                    <a:lnTo>
                      <a:pt x="2892" y="483"/>
                    </a:lnTo>
                    <a:close/>
                    <a:moveTo>
                      <a:pt x="3224" y="175"/>
                    </a:moveTo>
                    <a:lnTo>
                      <a:pt x="3208" y="177"/>
                    </a:lnTo>
                    <a:lnTo>
                      <a:pt x="3195" y="183"/>
                    </a:lnTo>
                    <a:lnTo>
                      <a:pt x="3183" y="192"/>
                    </a:lnTo>
                    <a:lnTo>
                      <a:pt x="2991" y="384"/>
                    </a:lnTo>
                    <a:lnTo>
                      <a:pt x="3070" y="465"/>
                    </a:lnTo>
                    <a:lnTo>
                      <a:pt x="3151" y="545"/>
                    </a:lnTo>
                    <a:lnTo>
                      <a:pt x="3343" y="353"/>
                    </a:lnTo>
                    <a:lnTo>
                      <a:pt x="3353" y="341"/>
                    </a:lnTo>
                    <a:lnTo>
                      <a:pt x="3359" y="327"/>
                    </a:lnTo>
                    <a:lnTo>
                      <a:pt x="3361" y="312"/>
                    </a:lnTo>
                    <a:lnTo>
                      <a:pt x="3359" y="296"/>
                    </a:lnTo>
                    <a:lnTo>
                      <a:pt x="3353" y="282"/>
                    </a:lnTo>
                    <a:lnTo>
                      <a:pt x="3343" y="271"/>
                    </a:lnTo>
                    <a:lnTo>
                      <a:pt x="3343" y="271"/>
                    </a:lnTo>
                    <a:lnTo>
                      <a:pt x="3266" y="192"/>
                    </a:lnTo>
                    <a:lnTo>
                      <a:pt x="3253" y="183"/>
                    </a:lnTo>
                    <a:lnTo>
                      <a:pt x="3239" y="177"/>
                    </a:lnTo>
                    <a:lnTo>
                      <a:pt x="3224" y="175"/>
                    </a:lnTo>
                    <a:close/>
                    <a:moveTo>
                      <a:pt x="139" y="139"/>
                    </a:moveTo>
                    <a:lnTo>
                      <a:pt x="139" y="2577"/>
                    </a:lnTo>
                    <a:lnTo>
                      <a:pt x="2577" y="2577"/>
                    </a:lnTo>
                    <a:lnTo>
                      <a:pt x="2577" y="1316"/>
                    </a:lnTo>
                    <a:lnTo>
                      <a:pt x="1659" y="2235"/>
                    </a:lnTo>
                    <a:lnTo>
                      <a:pt x="1647" y="2244"/>
                    </a:lnTo>
                    <a:lnTo>
                      <a:pt x="1632" y="2251"/>
                    </a:lnTo>
                    <a:lnTo>
                      <a:pt x="1243" y="2381"/>
                    </a:lnTo>
                    <a:lnTo>
                      <a:pt x="1231" y="2383"/>
                    </a:lnTo>
                    <a:lnTo>
                      <a:pt x="1221" y="2384"/>
                    </a:lnTo>
                    <a:lnTo>
                      <a:pt x="1203" y="2382"/>
                    </a:lnTo>
                    <a:lnTo>
                      <a:pt x="1186" y="2376"/>
                    </a:lnTo>
                    <a:lnTo>
                      <a:pt x="1172" y="2364"/>
                    </a:lnTo>
                    <a:lnTo>
                      <a:pt x="1159" y="2348"/>
                    </a:lnTo>
                    <a:lnTo>
                      <a:pt x="1153" y="2331"/>
                    </a:lnTo>
                    <a:lnTo>
                      <a:pt x="1151" y="2312"/>
                    </a:lnTo>
                    <a:lnTo>
                      <a:pt x="1155" y="2293"/>
                    </a:lnTo>
                    <a:lnTo>
                      <a:pt x="1284" y="1904"/>
                    </a:lnTo>
                    <a:lnTo>
                      <a:pt x="1291" y="1889"/>
                    </a:lnTo>
                    <a:lnTo>
                      <a:pt x="1301" y="1876"/>
                    </a:lnTo>
                    <a:lnTo>
                      <a:pt x="2577" y="600"/>
                    </a:lnTo>
                    <a:lnTo>
                      <a:pt x="2577" y="139"/>
                    </a:lnTo>
                    <a:lnTo>
                      <a:pt x="139" y="139"/>
                    </a:lnTo>
                    <a:close/>
                    <a:moveTo>
                      <a:pt x="70" y="0"/>
                    </a:moveTo>
                    <a:lnTo>
                      <a:pt x="2647" y="0"/>
                    </a:lnTo>
                    <a:lnTo>
                      <a:pt x="2666" y="2"/>
                    </a:lnTo>
                    <a:lnTo>
                      <a:pt x="2682" y="10"/>
                    </a:lnTo>
                    <a:lnTo>
                      <a:pt x="2697" y="20"/>
                    </a:lnTo>
                    <a:lnTo>
                      <a:pt x="2708" y="34"/>
                    </a:lnTo>
                    <a:lnTo>
                      <a:pt x="2714" y="51"/>
                    </a:lnTo>
                    <a:lnTo>
                      <a:pt x="2717" y="70"/>
                    </a:lnTo>
                    <a:lnTo>
                      <a:pt x="2717" y="460"/>
                    </a:lnTo>
                    <a:lnTo>
                      <a:pt x="3084" y="93"/>
                    </a:lnTo>
                    <a:lnTo>
                      <a:pt x="3108" y="73"/>
                    </a:lnTo>
                    <a:lnTo>
                      <a:pt x="3134" y="57"/>
                    </a:lnTo>
                    <a:lnTo>
                      <a:pt x="3163" y="46"/>
                    </a:lnTo>
                    <a:lnTo>
                      <a:pt x="3192" y="38"/>
                    </a:lnTo>
                    <a:lnTo>
                      <a:pt x="3224" y="36"/>
                    </a:lnTo>
                    <a:lnTo>
                      <a:pt x="3255" y="38"/>
                    </a:lnTo>
                    <a:lnTo>
                      <a:pt x="3286" y="46"/>
                    </a:lnTo>
                    <a:lnTo>
                      <a:pt x="3314" y="57"/>
                    </a:lnTo>
                    <a:lnTo>
                      <a:pt x="3340" y="73"/>
                    </a:lnTo>
                    <a:lnTo>
                      <a:pt x="3364" y="93"/>
                    </a:lnTo>
                    <a:lnTo>
                      <a:pt x="3442" y="172"/>
                    </a:lnTo>
                    <a:lnTo>
                      <a:pt x="3463" y="195"/>
                    </a:lnTo>
                    <a:lnTo>
                      <a:pt x="3479" y="222"/>
                    </a:lnTo>
                    <a:lnTo>
                      <a:pt x="3490" y="250"/>
                    </a:lnTo>
                    <a:lnTo>
                      <a:pt x="3498" y="280"/>
                    </a:lnTo>
                    <a:lnTo>
                      <a:pt x="3500" y="312"/>
                    </a:lnTo>
                    <a:lnTo>
                      <a:pt x="3498" y="343"/>
                    </a:lnTo>
                    <a:lnTo>
                      <a:pt x="3490" y="373"/>
                    </a:lnTo>
                    <a:lnTo>
                      <a:pt x="3479" y="401"/>
                    </a:lnTo>
                    <a:lnTo>
                      <a:pt x="3463" y="428"/>
                    </a:lnTo>
                    <a:lnTo>
                      <a:pt x="3442" y="452"/>
                    </a:lnTo>
                    <a:lnTo>
                      <a:pt x="2717" y="1176"/>
                    </a:lnTo>
                    <a:lnTo>
                      <a:pt x="2717" y="2647"/>
                    </a:lnTo>
                    <a:lnTo>
                      <a:pt x="2714" y="2665"/>
                    </a:lnTo>
                    <a:lnTo>
                      <a:pt x="2708" y="2682"/>
                    </a:lnTo>
                    <a:lnTo>
                      <a:pt x="2697" y="2696"/>
                    </a:lnTo>
                    <a:lnTo>
                      <a:pt x="2682" y="2707"/>
                    </a:lnTo>
                    <a:lnTo>
                      <a:pt x="2666" y="2714"/>
                    </a:lnTo>
                    <a:lnTo>
                      <a:pt x="2647" y="2717"/>
                    </a:lnTo>
                    <a:lnTo>
                      <a:pt x="70" y="2717"/>
                    </a:lnTo>
                    <a:lnTo>
                      <a:pt x="51" y="2714"/>
                    </a:lnTo>
                    <a:lnTo>
                      <a:pt x="35" y="2707"/>
                    </a:lnTo>
                    <a:lnTo>
                      <a:pt x="20" y="2696"/>
                    </a:lnTo>
                    <a:lnTo>
                      <a:pt x="10" y="2682"/>
                    </a:lnTo>
                    <a:lnTo>
                      <a:pt x="2" y="2665"/>
                    </a:lnTo>
                    <a:lnTo>
                      <a:pt x="0" y="2647"/>
                    </a:lnTo>
                    <a:lnTo>
                      <a:pt x="0" y="70"/>
                    </a:lnTo>
                    <a:lnTo>
                      <a:pt x="2" y="51"/>
                    </a:lnTo>
                    <a:lnTo>
                      <a:pt x="10" y="34"/>
                    </a:lnTo>
                    <a:lnTo>
                      <a:pt x="20" y="20"/>
                    </a:lnTo>
                    <a:lnTo>
                      <a:pt x="35" y="10"/>
                    </a:lnTo>
                    <a:lnTo>
                      <a:pt x="51" y="2"/>
                    </a:lnTo>
                    <a:lnTo>
                      <a:pt x="7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49" name="Freeform 322">
                <a:extLst>
                  <a:ext uri="{FF2B5EF4-FFF2-40B4-BE49-F238E27FC236}">
                    <a16:creationId xmlns:a16="http://schemas.microsoft.com/office/drawing/2014/main" id="{83EA473F-FDBC-41D6-B09C-0D98079E0FEF}"/>
                  </a:ext>
                </a:extLst>
              </p:cNvPr>
              <p:cNvSpPr>
                <a:spLocks/>
              </p:cNvSpPr>
              <p:nvPr/>
            </p:nvSpPr>
            <p:spPr bwMode="auto">
              <a:xfrm>
                <a:off x="1952625" y="3592513"/>
                <a:ext cx="31750" cy="22225"/>
              </a:xfrm>
              <a:custGeom>
                <a:avLst/>
                <a:gdLst>
                  <a:gd name="T0" fmla="*/ 70 w 206"/>
                  <a:gd name="T1" fmla="*/ 0 h 139"/>
                  <a:gd name="T2" fmla="*/ 136 w 206"/>
                  <a:gd name="T3" fmla="*/ 0 h 139"/>
                  <a:gd name="T4" fmla="*/ 155 w 206"/>
                  <a:gd name="T5" fmla="*/ 2 h 139"/>
                  <a:gd name="T6" fmla="*/ 172 w 206"/>
                  <a:gd name="T7" fmla="*/ 10 h 139"/>
                  <a:gd name="T8" fmla="*/ 186 w 206"/>
                  <a:gd name="T9" fmla="*/ 20 h 139"/>
                  <a:gd name="T10" fmla="*/ 197 w 206"/>
                  <a:gd name="T11" fmla="*/ 34 h 139"/>
                  <a:gd name="T12" fmla="*/ 204 w 206"/>
                  <a:gd name="T13" fmla="*/ 51 h 139"/>
                  <a:gd name="T14" fmla="*/ 206 w 206"/>
                  <a:gd name="T15" fmla="*/ 69 h 139"/>
                  <a:gd name="T16" fmla="*/ 204 w 206"/>
                  <a:gd name="T17" fmla="*/ 88 h 139"/>
                  <a:gd name="T18" fmla="*/ 197 w 206"/>
                  <a:gd name="T19" fmla="*/ 105 h 139"/>
                  <a:gd name="T20" fmla="*/ 186 w 206"/>
                  <a:gd name="T21" fmla="*/ 119 h 139"/>
                  <a:gd name="T22" fmla="*/ 172 w 206"/>
                  <a:gd name="T23" fmla="*/ 129 h 139"/>
                  <a:gd name="T24" fmla="*/ 155 w 206"/>
                  <a:gd name="T25" fmla="*/ 137 h 139"/>
                  <a:gd name="T26" fmla="*/ 136 w 206"/>
                  <a:gd name="T27" fmla="*/ 139 h 139"/>
                  <a:gd name="T28" fmla="*/ 70 w 206"/>
                  <a:gd name="T29" fmla="*/ 139 h 139"/>
                  <a:gd name="T30" fmla="*/ 51 w 206"/>
                  <a:gd name="T31" fmla="*/ 137 h 139"/>
                  <a:gd name="T32" fmla="*/ 35 w 206"/>
                  <a:gd name="T33" fmla="*/ 129 h 139"/>
                  <a:gd name="T34" fmla="*/ 21 w 206"/>
                  <a:gd name="T35" fmla="*/ 119 h 139"/>
                  <a:gd name="T36" fmla="*/ 10 w 206"/>
                  <a:gd name="T37" fmla="*/ 105 h 139"/>
                  <a:gd name="T38" fmla="*/ 3 w 206"/>
                  <a:gd name="T39" fmla="*/ 88 h 139"/>
                  <a:gd name="T40" fmla="*/ 0 w 206"/>
                  <a:gd name="T41" fmla="*/ 69 h 139"/>
                  <a:gd name="T42" fmla="*/ 3 w 206"/>
                  <a:gd name="T43" fmla="*/ 51 h 139"/>
                  <a:gd name="T44" fmla="*/ 10 w 206"/>
                  <a:gd name="T45" fmla="*/ 34 h 139"/>
                  <a:gd name="T46" fmla="*/ 21 w 206"/>
                  <a:gd name="T47" fmla="*/ 20 h 139"/>
                  <a:gd name="T48" fmla="*/ 35 w 206"/>
                  <a:gd name="T49" fmla="*/ 10 h 139"/>
                  <a:gd name="T50" fmla="*/ 51 w 206"/>
                  <a:gd name="T51" fmla="*/ 2 h 139"/>
                  <a:gd name="T52" fmla="*/ 70 w 20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6" h="139">
                    <a:moveTo>
                      <a:pt x="70" y="0"/>
                    </a:moveTo>
                    <a:lnTo>
                      <a:pt x="136" y="0"/>
                    </a:lnTo>
                    <a:lnTo>
                      <a:pt x="155" y="2"/>
                    </a:lnTo>
                    <a:lnTo>
                      <a:pt x="172" y="10"/>
                    </a:lnTo>
                    <a:lnTo>
                      <a:pt x="186" y="20"/>
                    </a:lnTo>
                    <a:lnTo>
                      <a:pt x="197" y="34"/>
                    </a:lnTo>
                    <a:lnTo>
                      <a:pt x="204" y="51"/>
                    </a:lnTo>
                    <a:lnTo>
                      <a:pt x="206" y="69"/>
                    </a:lnTo>
                    <a:lnTo>
                      <a:pt x="204" y="88"/>
                    </a:lnTo>
                    <a:lnTo>
                      <a:pt x="197" y="105"/>
                    </a:lnTo>
                    <a:lnTo>
                      <a:pt x="186" y="119"/>
                    </a:lnTo>
                    <a:lnTo>
                      <a:pt x="172" y="129"/>
                    </a:lnTo>
                    <a:lnTo>
                      <a:pt x="155" y="137"/>
                    </a:lnTo>
                    <a:lnTo>
                      <a:pt x="136" y="139"/>
                    </a:lnTo>
                    <a:lnTo>
                      <a:pt x="70" y="139"/>
                    </a:lnTo>
                    <a:lnTo>
                      <a:pt x="51" y="137"/>
                    </a:lnTo>
                    <a:lnTo>
                      <a:pt x="35" y="129"/>
                    </a:lnTo>
                    <a:lnTo>
                      <a:pt x="21" y="119"/>
                    </a:lnTo>
                    <a:lnTo>
                      <a:pt x="10" y="105"/>
                    </a:lnTo>
                    <a:lnTo>
                      <a:pt x="3" y="88"/>
                    </a:lnTo>
                    <a:lnTo>
                      <a:pt x="0" y="69"/>
                    </a:lnTo>
                    <a:lnTo>
                      <a:pt x="3" y="51"/>
                    </a:lnTo>
                    <a:lnTo>
                      <a:pt x="10" y="34"/>
                    </a:lnTo>
                    <a:lnTo>
                      <a:pt x="21" y="20"/>
                    </a:lnTo>
                    <a:lnTo>
                      <a:pt x="35" y="10"/>
                    </a:lnTo>
                    <a:lnTo>
                      <a:pt x="51" y="2"/>
                    </a:lnTo>
                    <a:lnTo>
                      <a:pt x="7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0" name="Freeform 323">
                <a:extLst>
                  <a:ext uri="{FF2B5EF4-FFF2-40B4-BE49-F238E27FC236}">
                    <a16:creationId xmlns:a16="http://schemas.microsoft.com/office/drawing/2014/main" id="{F950DFB5-4D9F-43B3-B9D9-AF733E7FEB53}"/>
                  </a:ext>
                </a:extLst>
              </p:cNvPr>
              <p:cNvSpPr>
                <a:spLocks/>
              </p:cNvSpPr>
              <p:nvPr/>
            </p:nvSpPr>
            <p:spPr bwMode="auto">
              <a:xfrm>
                <a:off x="1703388" y="3592513"/>
                <a:ext cx="223838" cy="22225"/>
              </a:xfrm>
              <a:custGeom>
                <a:avLst/>
                <a:gdLst>
                  <a:gd name="T0" fmla="*/ 69 w 1409"/>
                  <a:gd name="T1" fmla="*/ 0 h 139"/>
                  <a:gd name="T2" fmla="*/ 1339 w 1409"/>
                  <a:gd name="T3" fmla="*/ 0 h 139"/>
                  <a:gd name="T4" fmla="*/ 1358 w 1409"/>
                  <a:gd name="T5" fmla="*/ 2 h 139"/>
                  <a:gd name="T6" fmla="*/ 1374 w 1409"/>
                  <a:gd name="T7" fmla="*/ 10 h 139"/>
                  <a:gd name="T8" fmla="*/ 1389 w 1409"/>
                  <a:gd name="T9" fmla="*/ 20 h 139"/>
                  <a:gd name="T10" fmla="*/ 1400 w 1409"/>
                  <a:gd name="T11" fmla="*/ 34 h 139"/>
                  <a:gd name="T12" fmla="*/ 1407 w 1409"/>
                  <a:gd name="T13" fmla="*/ 51 h 139"/>
                  <a:gd name="T14" fmla="*/ 1409 w 1409"/>
                  <a:gd name="T15" fmla="*/ 69 h 139"/>
                  <a:gd name="T16" fmla="*/ 1407 w 1409"/>
                  <a:gd name="T17" fmla="*/ 88 h 139"/>
                  <a:gd name="T18" fmla="*/ 1400 w 1409"/>
                  <a:gd name="T19" fmla="*/ 105 h 139"/>
                  <a:gd name="T20" fmla="*/ 1389 w 1409"/>
                  <a:gd name="T21" fmla="*/ 119 h 139"/>
                  <a:gd name="T22" fmla="*/ 1374 w 1409"/>
                  <a:gd name="T23" fmla="*/ 129 h 139"/>
                  <a:gd name="T24" fmla="*/ 1358 w 1409"/>
                  <a:gd name="T25" fmla="*/ 137 h 139"/>
                  <a:gd name="T26" fmla="*/ 1339 w 1409"/>
                  <a:gd name="T27" fmla="*/ 139 h 139"/>
                  <a:gd name="T28" fmla="*/ 69 w 1409"/>
                  <a:gd name="T29" fmla="*/ 139 h 139"/>
                  <a:gd name="T30" fmla="*/ 51 w 1409"/>
                  <a:gd name="T31" fmla="*/ 137 h 139"/>
                  <a:gd name="T32" fmla="*/ 34 w 1409"/>
                  <a:gd name="T33" fmla="*/ 129 h 139"/>
                  <a:gd name="T34" fmla="*/ 20 w 1409"/>
                  <a:gd name="T35" fmla="*/ 119 h 139"/>
                  <a:gd name="T36" fmla="*/ 9 w 1409"/>
                  <a:gd name="T37" fmla="*/ 105 h 139"/>
                  <a:gd name="T38" fmla="*/ 2 w 1409"/>
                  <a:gd name="T39" fmla="*/ 88 h 139"/>
                  <a:gd name="T40" fmla="*/ 0 w 1409"/>
                  <a:gd name="T41" fmla="*/ 69 h 139"/>
                  <a:gd name="T42" fmla="*/ 2 w 1409"/>
                  <a:gd name="T43" fmla="*/ 51 h 139"/>
                  <a:gd name="T44" fmla="*/ 9 w 1409"/>
                  <a:gd name="T45" fmla="*/ 34 h 139"/>
                  <a:gd name="T46" fmla="*/ 20 w 1409"/>
                  <a:gd name="T47" fmla="*/ 20 h 139"/>
                  <a:gd name="T48" fmla="*/ 34 w 1409"/>
                  <a:gd name="T49" fmla="*/ 10 h 139"/>
                  <a:gd name="T50" fmla="*/ 51 w 1409"/>
                  <a:gd name="T51" fmla="*/ 2 h 139"/>
                  <a:gd name="T52" fmla="*/ 69 w 1409"/>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9" h="139">
                    <a:moveTo>
                      <a:pt x="69" y="0"/>
                    </a:moveTo>
                    <a:lnTo>
                      <a:pt x="1339" y="0"/>
                    </a:lnTo>
                    <a:lnTo>
                      <a:pt x="1358" y="2"/>
                    </a:lnTo>
                    <a:lnTo>
                      <a:pt x="1374" y="10"/>
                    </a:lnTo>
                    <a:lnTo>
                      <a:pt x="1389" y="20"/>
                    </a:lnTo>
                    <a:lnTo>
                      <a:pt x="1400" y="34"/>
                    </a:lnTo>
                    <a:lnTo>
                      <a:pt x="1407" y="51"/>
                    </a:lnTo>
                    <a:lnTo>
                      <a:pt x="1409" y="69"/>
                    </a:lnTo>
                    <a:lnTo>
                      <a:pt x="1407" y="88"/>
                    </a:lnTo>
                    <a:lnTo>
                      <a:pt x="1400" y="105"/>
                    </a:lnTo>
                    <a:lnTo>
                      <a:pt x="1389" y="119"/>
                    </a:lnTo>
                    <a:lnTo>
                      <a:pt x="1374" y="129"/>
                    </a:lnTo>
                    <a:lnTo>
                      <a:pt x="1358" y="137"/>
                    </a:lnTo>
                    <a:lnTo>
                      <a:pt x="1339" y="139"/>
                    </a:lnTo>
                    <a:lnTo>
                      <a:pt x="69" y="139"/>
                    </a:lnTo>
                    <a:lnTo>
                      <a:pt x="51" y="137"/>
                    </a:lnTo>
                    <a:lnTo>
                      <a:pt x="34" y="129"/>
                    </a:lnTo>
                    <a:lnTo>
                      <a:pt x="20" y="119"/>
                    </a:lnTo>
                    <a:lnTo>
                      <a:pt x="9" y="105"/>
                    </a:lnTo>
                    <a:lnTo>
                      <a:pt x="2" y="88"/>
                    </a:lnTo>
                    <a:lnTo>
                      <a:pt x="0" y="69"/>
                    </a:lnTo>
                    <a:lnTo>
                      <a:pt x="2" y="51"/>
                    </a:lnTo>
                    <a:lnTo>
                      <a:pt x="9" y="34"/>
                    </a:lnTo>
                    <a:lnTo>
                      <a:pt x="20" y="20"/>
                    </a:lnTo>
                    <a:lnTo>
                      <a:pt x="34" y="10"/>
                    </a:lnTo>
                    <a:lnTo>
                      <a:pt x="51" y="2"/>
                    </a:lnTo>
                    <a:lnTo>
                      <a:pt x="69"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1" name="Freeform 324">
                <a:extLst>
                  <a:ext uri="{FF2B5EF4-FFF2-40B4-BE49-F238E27FC236}">
                    <a16:creationId xmlns:a16="http://schemas.microsoft.com/office/drawing/2014/main" id="{41DA103A-D9A3-4B5E-8D00-4E8B64678DE8}"/>
                  </a:ext>
                </a:extLst>
              </p:cNvPr>
              <p:cNvSpPr>
                <a:spLocks/>
              </p:cNvSpPr>
              <p:nvPr/>
            </p:nvSpPr>
            <p:spPr bwMode="auto">
              <a:xfrm>
                <a:off x="1703388" y="3657601"/>
                <a:ext cx="212725" cy="20638"/>
              </a:xfrm>
              <a:custGeom>
                <a:avLst/>
                <a:gdLst>
                  <a:gd name="T0" fmla="*/ 69 w 1342"/>
                  <a:gd name="T1" fmla="*/ 0 h 139"/>
                  <a:gd name="T2" fmla="*/ 1273 w 1342"/>
                  <a:gd name="T3" fmla="*/ 0 h 139"/>
                  <a:gd name="T4" fmla="*/ 1291 w 1342"/>
                  <a:gd name="T5" fmla="*/ 2 h 139"/>
                  <a:gd name="T6" fmla="*/ 1308 w 1342"/>
                  <a:gd name="T7" fmla="*/ 10 h 139"/>
                  <a:gd name="T8" fmla="*/ 1322 w 1342"/>
                  <a:gd name="T9" fmla="*/ 20 h 139"/>
                  <a:gd name="T10" fmla="*/ 1333 w 1342"/>
                  <a:gd name="T11" fmla="*/ 34 h 139"/>
                  <a:gd name="T12" fmla="*/ 1340 w 1342"/>
                  <a:gd name="T13" fmla="*/ 51 h 139"/>
                  <a:gd name="T14" fmla="*/ 1342 w 1342"/>
                  <a:gd name="T15" fmla="*/ 69 h 139"/>
                  <a:gd name="T16" fmla="*/ 1340 w 1342"/>
                  <a:gd name="T17" fmla="*/ 88 h 139"/>
                  <a:gd name="T18" fmla="*/ 1333 w 1342"/>
                  <a:gd name="T19" fmla="*/ 105 h 139"/>
                  <a:gd name="T20" fmla="*/ 1322 w 1342"/>
                  <a:gd name="T21" fmla="*/ 119 h 139"/>
                  <a:gd name="T22" fmla="*/ 1308 w 1342"/>
                  <a:gd name="T23" fmla="*/ 130 h 139"/>
                  <a:gd name="T24" fmla="*/ 1291 w 1342"/>
                  <a:gd name="T25" fmla="*/ 137 h 139"/>
                  <a:gd name="T26" fmla="*/ 1273 w 1342"/>
                  <a:gd name="T27" fmla="*/ 139 h 139"/>
                  <a:gd name="T28" fmla="*/ 69 w 1342"/>
                  <a:gd name="T29" fmla="*/ 139 h 139"/>
                  <a:gd name="T30" fmla="*/ 51 w 1342"/>
                  <a:gd name="T31" fmla="*/ 137 h 139"/>
                  <a:gd name="T32" fmla="*/ 34 w 1342"/>
                  <a:gd name="T33" fmla="*/ 130 h 139"/>
                  <a:gd name="T34" fmla="*/ 20 w 1342"/>
                  <a:gd name="T35" fmla="*/ 119 h 139"/>
                  <a:gd name="T36" fmla="*/ 9 w 1342"/>
                  <a:gd name="T37" fmla="*/ 105 h 139"/>
                  <a:gd name="T38" fmla="*/ 2 w 1342"/>
                  <a:gd name="T39" fmla="*/ 88 h 139"/>
                  <a:gd name="T40" fmla="*/ 0 w 1342"/>
                  <a:gd name="T41" fmla="*/ 69 h 139"/>
                  <a:gd name="T42" fmla="*/ 2 w 1342"/>
                  <a:gd name="T43" fmla="*/ 51 h 139"/>
                  <a:gd name="T44" fmla="*/ 9 w 1342"/>
                  <a:gd name="T45" fmla="*/ 34 h 139"/>
                  <a:gd name="T46" fmla="*/ 20 w 1342"/>
                  <a:gd name="T47" fmla="*/ 20 h 139"/>
                  <a:gd name="T48" fmla="*/ 34 w 1342"/>
                  <a:gd name="T49" fmla="*/ 10 h 139"/>
                  <a:gd name="T50" fmla="*/ 51 w 1342"/>
                  <a:gd name="T51" fmla="*/ 2 h 139"/>
                  <a:gd name="T52" fmla="*/ 69 w 1342"/>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42" h="139">
                    <a:moveTo>
                      <a:pt x="69" y="0"/>
                    </a:moveTo>
                    <a:lnTo>
                      <a:pt x="1273" y="0"/>
                    </a:lnTo>
                    <a:lnTo>
                      <a:pt x="1291" y="2"/>
                    </a:lnTo>
                    <a:lnTo>
                      <a:pt x="1308" y="10"/>
                    </a:lnTo>
                    <a:lnTo>
                      <a:pt x="1322" y="20"/>
                    </a:lnTo>
                    <a:lnTo>
                      <a:pt x="1333" y="34"/>
                    </a:lnTo>
                    <a:lnTo>
                      <a:pt x="1340" y="51"/>
                    </a:lnTo>
                    <a:lnTo>
                      <a:pt x="1342" y="69"/>
                    </a:lnTo>
                    <a:lnTo>
                      <a:pt x="1340" y="88"/>
                    </a:lnTo>
                    <a:lnTo>
                      <a:pt x="1333" y="105"/>
                    </a:lnTo>
                    <a:lnTo>
                      <a:pt x="1322" y="119"/>
                    </a:lnTo>
                    <a:lnTo>
                      <a:pt x="1308" y="130"/>
                    </a:lnTo>
                    <a:lnTo>
                      <a:pt x="1291" y="137"/>
                    </a:lnTo>
                    <a:lnTo>
                      <a:pt x="1273" y="139"/>
                    </a:lnTo>
                    <a:lnTo>
                      <a:pt x="69" y="139"/>
                    </a:lnTo>
                    <a:lnTo>
                      <a:pt x="51" y="137"/>
                    </a:lnTo>
                    <a:lnTo>
                      <a:pt x="34" y="130"/>
                    </a:lnTo>
                    <a:lnTo>
                      <a:pt x="20" y="119"/>
                    </a:lnTo>
                    <a:lnTo>
                      <a:pt x="9" y="105"/>
                    </a:lnTo>
                    <a:lnTo>
                      <a:pt x="2" y="88"/>
                    </a:lnTo>
                    <a:lnTo>
                      <a:pt x="0" y="69"/>
                    </a:lnTo>
                    <a:lnTo>
                      <a:pt x="2" y="51"/>
                    </a:lnTo>
                    <a:lnTo>
                      <a:pt x="9" y="34"/>
                    </a:lnTo>
                    <a:lnTo>
                      <a:pt x="20" y="20"/>
                    </a:lnTo>
                    <a:lnTo>
                      <a:pt x="34" y="10"/>
                    </a:lnTo>
                    <a:lnTo>
                      <a:pt x="51" y="2"/>
                    </a:lnTo>
                    <a:lnTo>
                      <a:pt x="69"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2" name="Freeform 325">
                <a:extLst>
                  <a:ext uri="{FF2B5EF4-FFF2-40B4-BE49-F238E27FC236}">
                    <a16:creationId xmlns:a16="http://schemas.microsoft.com/office/drawing/2014/main" id="{7A62CD93-5CA5-490D-B305-08C499E0629C}"/>
                  </a:ext>
                </a:extLst>
              </p:cNvPr>
              <p:cNvSpPr>
                <a:spLocks/>
              </p:cNvSpPr>
              <p:nvPr/>
            </p:nvSpPr>
            <p:spPr bwMode="auto">
              <a:xfrm>
                <a:off x="1703388" y="3721101"/>
                <a:ext cx="142875" cy="22225"/>
              </a:xfrm>
              <a:custGeom>
                <a:avLst/>
                <a:gdLst>
                  <a:gd name="T0" fmla="*/ 69 w 906"/>
                  <a:gd name="T1" fmla="*/ 0 h 139"/>
                  <a:gd name="T2" fmla="*/ 837 w 906"/>
                  <a:gd name="T3" fmla="*/ 0 h 139"/>
                  <a:gd name="T4" fmla="*/ 856 w 906"/>
                  <a:gd name="T5" fmla="*/ 2 h 139"/>
                  <a:gd name="T6" fmla="*/ 872 w 906"/>
                  <a:gd name="T7" fmla="*/ 10 h 139"/>
                  <a:gd name="T8" fmla="*/ 886 w 906"/>
                  <a:gd name="T9" fmla="*/ 20 h 139"/>
                  <a:gd name="T10" fmla="*/ 897 w 906"/>
                  <a:gd name="T11" fmla="*/ 34 h 139"/>
                  <a:gd name="T12" fmla="*/ 904 w 906"/>
                  <a:gd name="T13" fmla="*/ 51 h 139"/>
                  <a:gd name="T14" fmla="*/ 906 w 906"/>
                  <a:gd name="T15" fmla="*/ 69 h 139"/>
                  <a:gd name="T16" fmla="*/ 904 w 906"/>
                  <a:gd name="T17" fmla="*/ 88 h 139"/>
                  <a:gd name="T18" fmla="*/ 897 w 906"/>
                  <a:gd name="T19" fmla="*/ 105 h 139"/>
                  <a:gd name="T20" fmla="*/ 886 w 906"/>
                  <a:gd name="T21" fmla="*/ 119 h 139"/>
                  <a:gd name="T22" fmla="*/ 872 w 906"/>
                  <a:gd name="T23" fmla="*/ 130 h 139"/>
                  <a:gd name="T24" fmla="*/ 856 w 906"/>
                  <a:gd name="T25" fmla="*/ 137 h 139"/>
                  <a:gd name="T26" fmla="*/ 837 w 906"/>
                  <a:gd name="T27" fmla="*/ 139 h 139"/>
                  <a:gd name="T28" fmla="*/ 69 w 906"/>
                  <a:gd name="T29" fmla="*/ 139 h 139"/>
                  <a:gd name="T30" fmla="*/ 51 w 906"/>
                  <a:gd name="T31" fmla="*/ 137 h 139"/>
                  <a:gd name="T32" fmla="*/ 34 w 906"/>
                  <a:gd name="T33" fmla="*/ 130 h 139"/>
                  <a:gd name="T34" fmla="*/ 20 w 906"/>
                  <a:gd name="T35" fmla="*/ 119 h 139"/>
                  <a:gd name="T36" fmla="*/ 9 w 906"/>
                  <a:gd name="T37" fmla="*/ 105 h 139"/>
                  <a:gd name="T38" fmla="*/ 2 w 906"/>
                  <a:gd name="T39" fmla="*/ 88 h 139"/>
                  <a:gd name="T40" fmla="*/ 0 w 906"/>
                  <a:gd name="T41" fmla="*/ 69 h 139"/>
                  <a:gd name="T42" fmla="*/ 2 w 906"/>
                  <a:gd name="T43" fmla="*/ 51 h 139"/>
                  <a:gd name="T44" fmla="*/ 9 w 906"/>
                  <a:gd name="T45" fmla="*/ 34 h 139"/>
                  <a:gd name="T46" fmla="*/ 20 w 906"/>
                  <a:gd name="T47" fmla="*/ 20 h 139"/>
                  <a:gd name="T48" fmla="*/ 34 w 906"/>
                  <a:gd name="T49" fmla="*/ 10 h 139"/>
                  <a:gd name="T50" fmla="*/ 51 w 906"/>
                  <a:gd name="T51" fmla="*/ 2 h 139"/>
                  <a:gd name="T52" fmla="*/ 69 w 90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6" h="139">
                    <a:moveTo>
                      <a:pt x="69" y="0"/>
                    </a:moveTo>
                    <a:lnTo>
                      <a:pt x="837" y="0"/>
                    </a:lnTo>
                    <a:lnTo>
                      <a:pt x="856" y="2"/>
                    </a:lnTo>
                    <a:lnTo>
                      <a:pt x="872" y="10"/>
                    </a:lnTo>
                    <a:lnTo>
                      <a:pt x="886" y="20"/>
                    </a:lnTo>
                    <a:lnTo>
                      <a:pt x="897" y="34"/>
                    </a:lnTo>
                    <a:lnTo>
                      <a:pt x="904" y="51"/>
                    </a:lnTo>
                    <a:lnTo>
                      <a:pt x="906" y="69"/>
                    </a:lnTo>
                    <a:lnTo>
                      <a:pt x="904" y="88"/>
                    </a:lnTo>
                    <a:lnTo>
                      <a:pt x="897" y="105"/>
                    </a:lnTo>
                    <a:lnTo>
                      <a:pt x="886" y="119"/>
                    </a:lnTo>
                    <a:lnTo>
                      <a:pt x="872" y="130"/>
                    </a:lnTo>
                    <a:lnTo>
                      <a:pt x="856" y="137"/>
                    </a:lnTo>
                    <a:lnTo>
                      <a:pt x="837" y="139"/>
                    </a:lnTo>
                    <a:lnTo>
                      <a:pt x="69" y="139"/>
                    </a:lnTo>
                    <a:lnTo>
                      <a:pt x="51" y="137"/>
                    </a:lnTo>
                    <a:lnTo>
                      <a:pt x="34" y="130"/>
                    </a:lnTo>
                    <a:lnTo>
                      <a:pt x="20" y="119"/>
                    </a:lnTo>
                    <a:lnTo>
                      <a:pt x="9" y="105"/>
                    </a:lnTo>
                    <a:lnTo>
                      <a:pt x="2" y="88"/>
                    </a:lnTo>
                    <a:lnTo>
                      <a:pt x="0" y="69"/>
                    </a:lnTo>
                    <a:lnTo>
                      <a:pt x="2" y="51"/>
                    </a:lnTo>
                    <a:lnTo>
                      <a:pt x="9" y="34"/>
                    </a:lnTo>
                    <a:lnTo>
                      <a:pt x="20" y="20"/>
                    </a:lnTo>
                    <a:lnTo>
                      <a:pt x="34" y="10"/>
                    </a:lnTo>
                    <a:lnTo>
                      <a:pt x="51" y="2"/>
                    </a:lnTo>
                    <a:lnTo>
                      <a:pt x="69"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53" name="Freeform 326">
                <a:extLst>
                  <a:ext uri="{FF2B5EF4-FFF2-40B4-BE49-F238E27FC236}">
                    <a16:creationId xmlns:a16="http://schemas.microsoft.com/office/drawing/2014/main" id="{BB3C8125-561B-47FF-B099-EC6C8D69D2EB}"/>
                  </a:ext>
                </a:extLst>
              </p:cNvPr>
              <p:cNvSpPr>
                <a:spLocks/>
              </p:cNvSpPr>
              <p:nvPr/>
            </p:nvSpPr>
            <p:spPr bwMode="auto">
              <a:xfrm>
                <a:off x="1703388" y="3784601"/>
                <a:ext cx="90488" cy="22225"/>
              </a:xfrm>
              <a:custGeom>
                <a:avLst/>
                <a:gdLst>
                  <a:gd name="T0" fmla="*/ 69 w 574"/>
                  <a:gd name="T1" fmla="*/ 0 h 139"/>
                  <a:gd name="T2" fmla="*/ 504 w 574"/>
                  <a:gd name="T3" fmla="*/ 0 h 139"/>
                  <a:gd name="T4" fmla="*/ 524 w 574"/>
                  <a:gd name="T5" fmla="*/ 2 h 139"/>
                  <a:gd name="T6" fmla="*/ 541 w 574"/>
                  <a:gd name="T7" fmla="*/ 10 h 139"/>
                  <a:gd name="T8" fmla="*/ 554 w 574"/>
                  <a:gd name="T9" fmla="*/ 20 h 139"/>
                  <a:gd name="T10" fmla="*/ 565 w 574"/>
                  <a:gd name="T11" fmla="*/ 34 h 139"/>
                  <a:gd name="T12" fmla="*/ 572 w 574"/>
                  <a:gd name="T13" fmla="*/ 51 h 139"/>
                  <a:gd name="T14" fmla="*/ 574 w 574"/>
                  <a:gd name="T15" fmla="*/ 69 h 139"/>
                  <a:gd name="T16" fmla="*/ 572 w 574"/>
                  <a:gd name="T17" fmla="*/ 88 h 139"/>
                  <a:gd name="T18" fmla="*/ 565 w 574"/>
                  <a:gd name="T19" fmla="*/ 105 h 139"/>
                  <a:gd name="T20" fmla="*/ 554 w 574"/>
                  <a:gd name="T21" fmla="*/ 119 h 139"/>
                  <a:gd name="T22" fmla="*/ 539 w 574"/>
                  <a:gd name="T23" fmla="*/ 129 h 139"/>
                  <a:gd name="T24" fmla="*/ 524 w 574"/>
                  <a:gd name="T25" fmla="*/ 137 h 139"/>
                  <a:gd name="T26" fmla="*/ 504 w 574"/>
                  <a:gd name="T27" fmla="*/ 139 h 139"/>
                  <a:gd name="T28" fmla="*/ 69 w 574"/>
                  <a:gd name="T29" fmla="*/ 139 h 139"/>
                  <a:gd name="T30" fmla="*/ 51 w 574"/>
                  <a:gd name="T31" fmla="*/ 137 h 139"/>
                  <a:gd name="T32" fmla="*/ 34 w 574"/>
                  <a:gd name="T33" fmla="*/ 129 h 139"/>
                  <a:gd name="T34" fmla="*/ 20 w 574"/>
                  <a:gd name="T35" fmla="*/ 119 h 139"/>
                  <a:gd name="T36" fmla="*/ 9 w 574"/>
                  <a:gd name="T37" fmla="*/ 105 h 139"/>
                  <a:gd name="T38" fmla="*/ 2 w 574"/>
                  <a:gd name="T39" fmla="*/ 88 h 139"/>
                  <a:gd name="T40" fmla="*/ 0 w 574"/>
                  <a:gd name="T41" fmla="*/ 69 h 139"/>
                  <a:gd name="T42" fmla="*/ 2 w 574"/>
                  <a:gd name="T43" fmla="*/ 51 h 139"/>
                  <a:gd name="T44" fmla="*/ 9 w 574"/>
                  <a:gd name="T45" fmla="*/ 34 h 139"/>
                  <a:gd name="T46" fmla="*/ 20 w 574"/>
                  <a:gd name="T47" fmla="*/ 20 h 139"/>
                  <a:gd name="T48" fmla="*/ 34 w 574"/>
                  <a:gd name="T49" fmla="*/ 10 h 139"/>
                  <a:gd name="T50" fmla="*/ 51 w 574"/>
                  <a:gd name="T51" fmla="*/ 2 h 139"/>
                  <a:gd name="T52" fmla="*/ 69 w 574"/>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4" h="139">
                    <a:moveTo>
                      <a:pt x="69" y="0"/>
                    </a:moveTo>
                    <a:lnTo>
                      <a:pt x="504" y="0"/>
                    </a:lnTo>
                    <a:lnTo>
                      <a:pt x="524" y="2"/>
                    </a:lnTo>
                    <a:lnTo>
                      <a:pt x="541" y="10"/>
                    </a:lnTo>
                    <a:lnTo>
                      <a:pt x="554" y="20"/>
                    </a:lnTo>
                    <a:lnTo>
                      <a:pt x="565" y="34"/>
                    </a:lnTo>
                    <a:lnTo>
                      <a:pt x="572" y="51"/>
                    </a:lnTo>
                    <a:lnTo>
                      <a:pt x="574" y="69"/>
                    </a:lnTo>
                    <a:lnTo>
                      <a:pt x="572" y="88"/>
                    </a:lnTo>
                    <a:lnTo>
                      <a:pt x="565" y="105"/>
                    </a:lnTo>
                    <a:lnTo>
                      <a:pt x="554" y="119"/>
                    </a:lnTo>
                    <a:lnTo>
                      <a:pt x="539" y="129"/>
                    </a:lnTo>
                    <a:lnTo>
                      <a:pt x="524" y="137"/>
                    </a:lnTo>
                    <a:lnTo>
                      <a:pt x="504" y="139"/>
                    </a:lnTo>
                    <a:lnTo>
                      <a:pt x="69" y="139"/>
                    </a:lnTo>
                    <a:lnTo>
                      <a:pt x="51" y="137"/>
                    </a:lnTo>
                    <a:lnTo>
                      <a:pt x="34" y="129"/>
                    </a:lnTo>
                    <a:lnTo>
                      <a:pt x="20" y="119"/>
                    </a:lnTo>
                    <a:lnTo>
                      <a:pt x="9" y="105"/>
                    </a:lnTo>
                    <a:lnTo>
                      <a:pt x="2" y="88"/>
                    </a:lnTo>
                    <a:lnTo>
                      <a:pt x="0" y="69"/>
                    </a:lnTo>
                    <a:lnTo>
                      <a:pt x="2" y="51"/>
                    </a:lnTo>
                    <a:lnTo>
                      <a:pt x="9" y="34"/>
                    </a:lnTo>
                    <a:lnTo>
                      <a:pt x="20" y="20"/>
                    </a:lnTo>
                    <a:lnTo>
                      <a:pt x="34" y="10"/>
                    </a:lnTo>
                    <a:lnTo>
                      <a:pt x="51" y="2"/>
                    </a:lnTo>
                    <a:lnTo>
                      <a:pt x="69"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grpSp>
        <p:grpSp>
          <p:nvGrpSpPr>
            <p:cNvPr id="19" name="Group 58">
              <a:extLst>
                <a:ext uri="{FF2B5EF4-FFF2-40B4-BE49-F238E27FC236}">
                  <a16:creationId xmlns:a16="http://schemas.microsoft.com/office/drawing/2014/main" id="{F6EE931A-4DD0-483B-A9C5-85A41E340612}"/>
                </a:ext>
              </a:extLst>
            </p:cNvPr>
            <p:cNvGrpSpPr/>
            <p:nvPr/>
          </p:nvGrpSpPr>
          <p:grpSpPr>
            <a:xfrm>
              <a:off x="2797311" y="3764797"/>
              <a:ext cx="368800" cy="368800"/>
              <a:chOff x="1598613" y="4233863"/>
              <a:chExt cx="555625" cy="555625"/>
            </a:xfrm>
            <a:solidFill>
              <a:schemeClr val="bg1"/>
            </a:solidFill>
          </p:grpSpPr>
          <p:sp>
            <p:nvSpPr>
              <p:cNvPr id="42" name="Freeform 443">
                <a:extLst>
                  <a:ext uri="{FF2B5EF4-FFF2-40B4-BE49-F238E27FC236}">
                    <a16:creationId xmlns:a16="http://schemas.microsoft.com/office/drawing/2014/main" id="{36F8FDEA-7F11-42C8-86BD-B859F52038A3}"/>
                  </a:ext>
                </a:extLst>
              </p:cNvPr>
              <p:cNvSpPr>
                <a:spLocks noEditPoints="1"/>
              </p:cNvSpPr>
              <p:nvPr/>
            </p:nvSpPr>
            <p:spPr bwMode="auto">
              <a:xfrm>
                <a:off x="1598613" y="4233863"/>
                <a:ext cx="555625" cy="555625"/>
              </a:xfrm>
              <a:custGeom>
                <a:avLst/>
                <a:gdLst>
                  <a:gd name="T0" fmla="*/ 1455 w 3501"/>
                  <a:gd name="T1" fmla="*/ 269 h 3504"/>
                  <a:gd name="T2" fmla="*/ 1300 w 3501"/>
                  <a:gd name="T3" fmla="*/ 428 h 3504"/>
                  <a:gd name="T4" fmla="*/ 974 w 3501"/>
                  <a:gd name="T5" fmla="*/ 532 h 3504"/>
                  <a:gd name="T6" fmla="*/ 733 w 3501"/>
                  <a:gd name="T7" fmla="*/ 505 h 3504"/>
                  <a:gd name="T8" fmla="*/ 479 w 3501"/>
                  <a:gd name="T9" fmla="*/ 826 h 3504"/>
                  <a:gd name="T10" fmla="*/ 547 w 3501"/>
                  <a:gd name="T11" fmla="*/ 1023 h 3504"/>
                  <a:gd name="T12" fmla="*/ 384 w 3501"/>
                  <a:gd name="T13" fmla="*/ 1417 h 3504"/>
                  <a:gd name="T14" fmla="*/ 186 w 3501"/>
                  <a:gd name="T15" fmla="*/ 1521 h 3504"/>
                  <a:gd name="T16" fmla="*/ 167 w 3501"/>
                  <a:gd name="T17" fmla="*/ 1954 h 3504"/>
                  <a:gd name="T18" fmla="*/ 371 w 3501"/>
                  <a:gd name="T19" fmla="*/ 2077 h 3504"/>
                  <a:gd name="T20" fmla="*/ 545 w 3501"/>
                  <a:gd name="T21" fmla="*/ 2466 h 3504"/>
                  <a:gd name="T22" fmla="*/ 480 w 3501"/>
                  <a:gd name="T23" fmla="*/ 2647 h 3504"/>
                  <a:gd name="T24" fmla="*/ 706 w 3501"/>
                  <a:gd name="T25" fmla="*/ 2983 h 3504"/>
                  <a:gd name="T26" fmla="*/ 947 w 3501"/>
                  <a:gd name="T27" fmla="*/ 2992 h 3504"/>
                  <a:gd name="T28" fmla="*/ 1215 w 3501"/>
                  <a:gd name="T29" fmla="*/ 3046 h 3504"/>
                  <a:gd name="T30" fmla="*/ 1443 w 3501"/>
                  <a:gd name="T31" fmla="*/ 3202 h 3504"/>
                  <a:gd name="T32" fmla="*/ 1653 w 3501"/>
                  <a:gd name="T33" fmla="*/ 3365 h 3504"/>
                  <a:gd name="T34" fmla="*/ 2046 w 3501"/>
                  <a:gd name="T35" fmla="*/ 3236 h 3504"/>
                  <a:gd name="T36" fmla="*/ 2201 w 3501"/>
                  <a:gd name="T37" fmla="*/ 3077 h 3504"/>
                  <a:gd name="T38" fmla="*/ 2527 w 3501"/>
                  <a:gd name="T39" fmla="*/ 2973 h 3504"/>
                  <a:gd name="T40" fmla="*/ 2768 w 3501"/>
                  <a:gd name="T41" fmla="*/ 3000 h 3504"/>
                  <a:gd name="T42" fmla="*/ 3022 w 3501"/>
                  <a:gd name="T43" fmla="*/ 2679 h 3504"/>
                  <a:gd name="T44" fmla="*/ 2954 w 3501"/>
                  <a:gd name="T45" fmla="*/ 2483 h 3504"/>
                  <a:gd name="T46" fmla="*/ 3117 w 3501"/>
                  <a:gd name="T47" fmla="*/ 2087 h 3504"/>
                  <a:gd name="T48" fmla="*/ 3315 w 3501"/>
                  <a:gd name="T49" fmla="*/ 1984 h 3504"/>
                  <a:gd name="T50" fmla="*/ 3334 w 3501"/>
                  <a:gd name="T51" fmla="*/ 1550 h 3504"/>
                  <a:gd name="T52" fmla="*/ 3130 w 3501"/>
                  <a:gd name="T53" fmla="*/ 1428 h 3504"/>
                  <a:gd name="T54" fmla="*/ 2956 w 3501"/>
                  <a:gd name="T55" fmla="*/ 1038 h 3504"/>
                  <a:gd name="T56" fmla="*/ 3021 w 3501"/>
                  <a:gd name="T57" fmla="*/ 858 h 3504"/>
                  <a:gd name="T58" fmla="*/ 2795 w 3501"/>
                  <a:gd name="T59" fmla="*/ 522 h 3504"/>
                  <a:gd name="T60" fmla="*/ 2554 w 3501"/>
                  <a:gd name="T61" fmla="*/ 512 h 3504"/>
                  <a:gd name="T62" fmla="*/ 2286 w 3501"/>
                  <a:gd name="T63" fmla="*/ 460 h 3504"/>
                  <a:gd name="T64" fmla="*/ 2058 w 3501"/>
                  <a:gd name="T65" fmla="*/ 304 h 3504"/>
                  <a:gd name="T66" fmla="*/ 1848 w 3501"/>
                  <a:gd name="T67" fmla="*/ 141 h 3504"/>
                  <a:gd name="T68" fmla="*/ 2054 w 3501"/>
                  <a:gd name="T69" fmla="*/ 67 h 3504"/>
                  <a:gd name="T70" fmla="*/ 2339 w 3501"/>
                  <a:gd name="T71" fmla="*/ 330 h 3504"/>
                  <a:gd name="T72" fmla="*/ 2726 w 3501"/>
                  <a:gd name="T73" fmla="*/ 346 h 3504"/>
                  <a:gd name="T74" fmla="*/ 3112 w 3501"/>
                  <a:gd name="T75" fmla="*/ 653 h 3504"/>
                  <a:gd name="T76" fmla="*/ 3127 w 3501"/>
                  <a:gd name="T77" fmla="*/ 986 h 3504"/>
                  <a:gd name="T78" fmla="*/ 3343 w 3501"/>
                  <a:gd name="T79" fmla="*/ 1359 h 3504"/>
                  <a:gd name="T80" fmla="*/ 3501 w 3501"/>
                  <a:gd name="T81" fmla="*/ 1654 h 3504"/>
                  <a:gd name="T82" fmla="*/ 3377 w 3501"/>
                  <a:gd name="T83" fmla="*/ 2120 h 3504"/>
                  <a:gd name="T84" fmla="*/ 3106 w 3501"/>
                  <a:gd name="T85" fmla="*/ 2480 h 3504"/>
                  <a:gd name="T86" fmla="*/ 3132 w 3501"/>
                  <a:gd name="T87" fmla="*/ 2812 h 3504"/>
                  <a:gd name="T88" fmla="*/ 2769 w 3501"/>
                  <a:gd name="T89" fmla="*/ 3150 h 3504"/>
                  <a:gd name="T90" fmla="*/ 2408 w 3501"/>
                  <a:gd name="T91" fmla="*/ 3143 h 3504"/>
                  <a:gd name="T92" fmla="*/ 2087 w 3501"/>
                  <a:gd name="T93" fmla="*/ 3410 h 3504"/>
                  <a:gd name="T94" fmla="*/ 1607 w 3501"/>
                  <a:gd name="T95" fmla="*/ 3501 h 3504"/>
                  <a:gd name="T96" fmla="*/ 1335 w 3501"/>
                  <a:gd name="T97" fmla="*/ 3308 h 3504"/>
                  <a:gd name="T98" fmla="*/ 945 w 3501"/>
                  <a:gd name="T99" fmla="*/ 3147 h 3504"/>
                  <a:gd name="T100" fmla="*/ 616 w 3501"/>
                  <a:gd name="T101" fmla="*/ 3090 h 3504"/>
                  <a:gd name="T102" fmla="*/ 340 w 3501"/>
                  <a:gd name="T103" fmla="*/ 2686 h 3504"/>
                  <a:gd name="T104" fmla="*/ 302 w 3501"/>
                  <a:gd name="T105" fmla="*/ 2270 h 3504"/>
                  <a:gd name="T106" fmla="*/ 44 w 3501"/>
                  <a:gd name="T107" fmla="*/ 2020 h 3504"/>
                  <a:gd name="T108" fmla="*/ 25 w 3501"/>
                  <a:gd name="T109" fmla="*/ 1525 h 3504"/>
                  <a:gd name="T110" fmla="*/ 278 w 3501"/>
                  <a:gd name="T111" fmla="*/ 1308 h 3504"/>
                  <a:gd name="T112" fmla="*/ 341 w 3501"/>
                  <a:gd name="T113" fmla="*/ 862 h 3504"/>
                  <a:gd name="T114" fmla="*/ 582 w 3501"/>
                  <a:gd name="T115" fmla="*/ 445 h 3504"/>
                  <a:gd name="T116" fmla="*/ 903 w 3501"/>
                  <a:gd name="T117" fmla="*/ 348 h 3504"/>
                  <a:gd name="T118" fmla="*/ 1318 w 3501"/>
                  <a:gd name="T119" fmla="*/ 237 h 3504"/>
                  <a:gd name="T120" fmla="*/ 1563 w 3501"/>
                  <a:gd name="T121" fmla="*/ 12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01" h="3504">
                    <a:moveTo>
                      <a:pt x="1653" y="141"/>
                    </a:moveTo>
                    <a:lnTo>
                      <a:pt x="1615" y="144"/>
                    </a:lnTo>
                    <a:lnTo>
                      <a:pt x="1581" y="152"/>
                    </a:lnTo>
                    <a:lnTo>
                      <a:pt x="1549" y="167"/>
                    </a:lnTo>
                    <a:lnTo>
                      <a:pt x="1520" y="187"/>
                    </a:lnTo>
                    <a:lnTo>
                      <a:pt x="1493" y="211"/>
                    </a:lnTo>
                    <a:lnTo>
                      <a:pt x="1472" y="239"/>
                    </a:lnTo>
                    <a:lnTo>
                      <a:pt x="1455" y="269"/>
                    </a:lnTo>
                    <a:lnTo>
                      <a:pt x="1443" y="304"/>
                    </a:lnTo>
                    <a:lnTo>
                      <a:pt x="1437" y="340"/>
                    </a:lnTo>
                    <a:lnTo>
                      <a:pt x="1434" y="357"/>
                    </a:lnTo>
                    <a:lnTo>
                      <a:pt x="1426" y="372"/>
                    </a:lnTo>
                    <a:lnTo>
                      <a:pt x="1416" y="384"/>
                    </a:lnTo>
                    <a:lnTo>
                      <a:pt x="1402" y="395"/>
                    </a:lnTo>
                    <a:lnTo>
                      <a:pt x="1386" y="401"/>
                    </a:lnTo>
                    <a:lnTo>
                      <a:pt x="1300" y="428"/>
                    </a:lnTo>
                    <a:lnTo>
                      <a:pt x="1215" y="460"/>
                    </a:lnTo>
                    <a:lnTo>
                      <a:pt x="1133" y="497"/>
                    </a:lnTo>
                    <a:lnTo>
                      <a:pt x="1053" y="540"/>
                    </a:lnTo>
                    <a:lnTo>
                      <a:pt x="1037" y="546"/>
                    </a:lnTo>
                    <a:lnTo>
                      <a:pt x="1020" y="548"/>
                    </a:lnTo>
                    <a:lnTo>
                      <a:pt x="1004" y="547"/>
                    </a:lnTo>
                    <a:lnTo>
                      <a:pt x="988" y="542"/>
                    </a:lnTo>
                    <a:lnTo>
                      <a:pt x="974" y="532"/>
                    </a:lnTo>
                    <a:lnTo>
                      <a:pt x="947" y="512"/>
                    </a:lnTo>
                    <a:lnTo>
                      <a:pt x="918" y="497"/>
                    </a:lnTo>
                    <a:lnTo>
                      <a:pt x="887" y="488"/>
                    </a:lnTo>
                    <a:lnTo>
                      <a:pt x="857" y="481"/>
                    </a:lnTo>
                    <a:lnTo>
                      <a:pt x="825" y="480"/>
                    </a:lnTo>
                    <a:lnTo>
                      <a:pt x="794" y="484"/>
                    </a:lnTo>
                    <a:lnTo>
                      <a:pt x="763" y="492"/>
                    </a:lnTo>
                    <a:lnTo>
                      <a:pt x="733" y="505"/>
                    </a:lnTo>
                    <a:lnTo>
                      <a:pt x="706" y="522"/>
                    </a:lnTo>
                    <a:lnTo>
                      <a:pt x="681" y="543"/>
                    </a:lnTo>
                    <a:lnTo>
                      <a:pt x="542" y="682"/>
                    </a:lnTo>
                    <a:lnTo>
                      <a:pt x="521" y="707"/>
                    </a:lnTo>
                    <a:lnTo>
                      <a:pt x="504" y="734"/>
                    </a:lnTo>
                    <a:lnTo>
                      <a:pt x="491" y="764"/>
                    </a:lnTo>
                    <a:lnTo>
                      <a:pt x="482" y="795"/>
                    </a:lnTo>
                    <a:lnTo>
                      <a:pt x="479" y="826"/>
                    </a:lnTo>
                    <a:lnTo>
                      <a:pt x="480" y="858"/>
                    </a:lnTo>
                    <a:lnTo>
                      <a:pt x="486" y="889"/>
                    </a:lnTo>
                    <a:lnTo>
                      <a:pt x="496" y="919"/>
                    </a:lnTo>
                    <a:lnTo>
                      <a:pt x="511" y="948"/>
                    </a:lnTo>
                    <a:lnTo>
                      <a:pt x="530" y="975"/>
                    </a:lnTo>
                    <a:lnTo>
                      <a:pt x="540" y="990"/>
                    </a:lnTo>
                    <a:lnTo>
                      <a:pt x="546" y="1006"/>
                    </a:lnTo>
                    <a:lnTo>
                      <a:pt x="547" y="1023"/>
                    </a:lnTo>
                    <a:lnTo>
                      <a:pt x="545" y="1038"/>
                    </a:lnTo>
                    <a:lnTo>
                      <a:pt x="538" y="1056"/>
                    </a:lnTo>
                    <a:lnTo>
                      <a:pt x="495" y="1134"/>
                    </a:lnTo>
                    <a:lnTo>
                      <a:pt x="458" y="1217"/>
                    </a:lnTo>
                    <a:lnTo>
                      <a:pt x="427" y="1301"/>
                    </a:lnTo>
                    <a:lnTo>
                      <a:pt x="401" y="1387"/>
                    </a:lnTo>
                    <a:lnTo>
                      <a:pt x="394" y="1403"/>
                    </a:lnTo>
                    <a:lnTo>
                      <a:pt x="384" y="1417"/>
                    </a:lnTo>
                    <a:lnTo>
                      <a:pt x="371" y="1428"/>
                    </a:lnTo>
                    <a:lnTo>
                      <a:pt x="355" y="1435"/>
                    </a:lnTo>
                    <a:lnTo>
                      <a:pt x="338" y="1439"/>
                    </a:lnTo>
                    <a:lnTo>
                      <a:pt x="302" y="1445"/>
                    </a:lnTo>
                    <a:lnTo>
                      <a:pt x="269" y="1457"/>
                    </a:lnTo>
                    <a:lnTo>
                      <a:pt x="237" y="1474"/>
                    </a:lnTo>
                    <a:lnTo>
                      <a:pt x="209" y="1496"/>
                    </a:lnTo>
                    <a:lnTo>
                      <a:pt x="186" y="1521"/>
                    </a:lnTo>
                    <a:lnTo>
                      <a:pt x="167" y="1550"/>
                    </a:lnTo>
                    <a:lnTo>
                      <a:pt x="152" y="1583"/>
                    </a:lnTo>
                    <a:lnTo>
                      <a:pt x="142" y="1618"/>
                    </a:lnTo>
                    <a:lnTo>
                      <a:pt x="139" y="1654"/>
                    </a:lnTo>
                    <a:lnTo>
                      <a:pt x="139" y="1851"/>
                    </a:lnTo>
                    <a:lnTo>
                      <a:pt x="142" y="1887"/>
                    </a:lnTo>
                    <a:lnTo>
                      <a:pt x="152" y="1922"/>
                    </a:lnTo>
                    <a:lnTo>
                      <a:pt x="167" y="1954"/>
                    </a:lnTo>
                    <a:lnTo>
                      <a:pt x="186" y="1984"/>
                    </a:lnTo>
                    <a:lnTo>
                      <a:pt x="209" y="2010"/>
                    </a:lnTo>
                    <a:lnTo>
                      <a:pt x="237" y="2031"/>
                    </a:lnTo>
                    <a:lnTo>
                      <a:pt x="269" y="2048"/>
                    </a:lnTo>
                    <a:lnTo>
                      <a:pt x="302" y="2060"/>
                    </a:lnTo>
                    <a:lnTo>
                      <a:pt x="338" y="2066"/>
                    </a:lnTo>
                    <a:lnTo>
                      <a:pt x="355" y="2069"/>
                    </a:lnTo>
                    <a:lnTo>
                      <a:pt x="371" y="2077"/>
                    </a:lnTo>
                    <a:lnTo>
                      <a:pt x="384" y="2087"/>
                    </a:lnTo>
                    <a:lnTo>
                      <a:pt x="394" y="2101"/>
                    </a:lnTo>
                    <a:lnTo>
                      <a:pt x="401" y="2117"/>
                    </a:lnTo>
                    <a:lnTo>
                      <a:pt x="427" y="2203"/>
                    </a:lnTo>
                    <a:lnTo>
                      <a:pt x="458" y="2288"/>
                    </a:lnTo>
                    <a:lnTo>
                      <a:pt x="495" y="2370"/>
                    </a:lnTo>
                    <a:lnTo>
                      <a:pt x="538" y="2450"/>
                    </a:lnTo>
                    <a:lnTo>
                      <a:pt x="545" y="2466"/>
                    </a:lnTo>
                    <a:lnTo>
                      <a:pt x="547" y="2483"/>
                    </a:lnTo>
                    <a:lnTo>
                      <a:pt x="546" y="2500"/>
                    </a:lnTo>
                    <a:lnTo>
                      <a:pt x="540" y="2516"/>
                    </a:lnTo>
                    <a:lnTo>
                      <a:pt x="530" y="2530"/>
                    </a:lnTo>
                    <a:lnTo>
                      <a:pt x="511" y="2556"/>
                    </a:lnTo>
                    <a:lnTo>
                      <a:pt x="496" y="2585"/>
                    </a:lnTo>
                    <a:lnTo>
                      <a:pt x="486" y="2616"/>
                    </a:lnTo>
                    <a:lnTo>
                      <a:pt x="480" y="2647"/>
                    </a:lnTo>
                    <a:lnTo>
                      <a:pt x="479" y="2679"/>
                    </a:lnTo>
                    <a:lnTo>
                      <a:pt x="482" y="2711"/>
                    </a:lnTo>
                    <a:lnTo>
                      <a:pt x="491" y="2740"/>
                    </a:lnTo>
                    <a:lnTo>
                      <a:pt x="504" y="2770"/>
                    </a:lnTo>
                    <a:lnTo>
                      <a:pt x="521" y="2798"/>
                    </a:lnTo>
                    <a:lnTo>
                      <a:pt x="542" y="2823"/>
                    </a:lnTo>
                    <a:lnTo>
                      <a:pt x="681" y="2962"/>
                    </a:lnTo>
                    <a:lnTo>
                      <a:pt x="706" y="2983"/>
                    </a:lnTo>
                    <a:lnTo>
                      <a:pt x="733" y="3000"/>
                    </a:lnTo>
                    <a:lnTo>
                      <a:pt x="763" y="3013"/>
                    </a:lnTo>
                    <a:lnTo>
                      <a:pt x="794" y="3021"/>
                    </a:lnTo>
                    <a:lnTo>
                      <a:pt x="825" y="3024"/>
                    </a:lnTo>
                    <a:lnTo>
                      <a:pt x="857" y="3023"/>
                    </a:lnTo>
                    <a:lnTo>
                      <a:pt x="887" y="3018"/>
                    </a:lnTo>
                    <a:lnTo>
                      <a:pt x="918" y="3007"/>
                    </a:lnTo>
                    <a:lnTo>
                      <a:pt x="947" y="2992"/>
                    </a:lnTo>
                    <a:lnTo>
                      <a:pt x="974" y="2973"/>
                    </a:lnTo>
                    <a:lnTo>
                      <a:pt x="987" y="2964"/>
                    </a:lnTo>
                    <a:lnTo>
                      <a:pt x="1002" y="2958"/>
                    </a:lnTo>
                    <a:lnTo>
                      <a:pt x="1019" y="2956"/>
                    </a:lnTo>
                    <a:lnTo>
                      <a:pt x="1036" y="2958"/>
                    </a:lnTo>
                    <a:lnTo>
                      <a:pt x="1053" y="2966"/>
                    </a:lnTo>
                    <a:lnTo>
                      <a:pt x="1133" y="3008"/>
                    </a:lnTo>
                    <a:lnTo>
                      <a:pt x="1215" y="3046"/>
                    </a:lnTo>
                    <a:lnTo>
                      <a:pt x="1300" y="3077"/>
                    </a:lnTo>
                    <a:lnTo>
                      <a:pt x="1386" y="3103"/>
                    </a:lnTo>
                    <a:lnTo>
                      <a:pt x="1402" y="3110"/>
                    </a:lnTo>
                    <a:lnTo>
                      <a:pt x="1416" y="3120"/>
                    </a:lnTo>
                    <a:lnTo>
                      <a:pt x="1426" y="3133"/>
                    </a:lnTo>
                    <a:lnTo>
                      <a:pt x="1434" y="3149"/>
                    </a:lnTo>
                    <a:lnTo>
                      <a:pt x="1437" y="3166"/>
                    </a:lnTo>
                    <a:lnTo>
                      <a:pt x="1443" y="3202"/>
                    </a:lnTo>
                    <a:lnTo>
                      <a:pt x="1455" y="3236"/>
                    </a:lnTo>
                    <a:lnTo>
                      <a:pt x="1472" y="3267"/>
                    </a:lnTo>
                    <a:lnTo>
                      <a:pt x="1493" y="3294"/>
                    </a:lnTo>
                    <a:lnTo>
                      <a:pt x="1520" y="3318"/>
                    </a:lnTo>
                    <a:lnTo>
                      <a:pt x="1549" y="3338"/>
                    </a:lnTo>
                    <a:lnTo>
                      <a:pt x="1581" y="3352"/>
                    </a:lnTo>
                    <a:lnTo>
                      <a:pt x="1615" y="3361"/>
                    </a:lnTo>
                    <a:lnTo>
                      <a:pt x="1653" y="3365"/>
                    </a:lnTo>
                    <a:lnTo>
                      <a:pt x="1848" y="3365"/>
                    </a:lnTo>
                    <a:lnTo>
                      <a:pt x="1885" y="3361"/>
                    </a:lnTo>
                    <a:lnTo>
                      <a:pt x="1919" y="3352"/>
                    </a:lnTo>
                    <a:lnTo>
                      <a:pt x="1952" y="3338"/>
                    </a:lnTo>
                    <a:lnTo>
                      <a:pt x="1981" y="3318"/>
                    </a:lnTo>
                    <a:lnTo>
                      <a:pt x="2008" y="3294"/>
                    </a:lnTo>
                    <a:lnTo>
                      <a:pt x="2029" y="3267"/>
                    </a:lnTo>
                    <a:lnTo>
                      <a:pt x="2046" y="3236"/>
                    </a:lnTo>
                    <a:lnTo>
                      <a:pt x="2058" y="3202"/>
                    </a:lnTo>
                    <a:lnTo>
                      <a:pt x="2064" y="3166"/>
                    </a:lnTo>
                    <a:lnTo>
                      <a:pt x="2067" y="3149"/>
                    </a:lnTo>
                    <a:lnTo>
                      <a:pt x="2075" y="3133"/>
                    </a:lnTo>
                    <a:lnTo>
                      <a:pt x="2085" y="3120"/>
                    </a:lnTo>
                    <a:lnTo>
                      <a:pt x="2099" y="3110"/>
                    </a:lnTo>
                    <a:lnTo>
                      <a:pt x="2115" y="3103"/>
                    </a:lnTo>
                    <a:lnTo>
                      <a:pt x="2201" y="3077"/>
                    </a:lnTo>
                    <a:lnTo>
                      <a:pt x="2286" y="3046"/>
                    </a:lnTo>
                    <a:lnTo>
                      <a:pt x="2368" y="3008"/>
                    </a:lnTo>
                    <a:lnTo>
                      <a:pt x="2448" y="2966"/>
                    </a:lnTo>
                    <a:lnTo>
                      <a:pt x="2464" y="2959"/>
                    </a:lnTo>
                    <a:lnTo>
                      <a:pt x="2481" y="2956"/>
                    </a:lnTo>
                    <a:lnTo>
                      <a:pt x="2497" y="2958"/>
                    </a:lnTo>
                    <a:lnTo>
                      <a:pt x="2513" y="2964"/>
                    </a:lnTo>
                    <a:lnTo>
                      <a:pt x="2527" y="2973"/>
                    </a:lnTo>
                    <a:lnTo>
                      <a:pt x="2554" y="2992"/>
                    </a:lnTo>
                    <a:lnTo>
                      <a:pt x="2583" y="3007"/>
                    </a:lnTo>
                    <a:lnTo>
                      <a:pt x="2614" y="3018"/>
                    </a:lnTo>
                    <a:lnTo>
                      <a:pt x="2644" y="3023"/>
                    </a:lnTo>
                    <a:lnTo>
                      <a:pt x="2676" y="3024"/>
                    </a:lnTo>
                    <a:lnTo>
                      <a:pt x="2707" y="3021"/>
                    </a:lnTo>
                    <a:lnTo>
                      <a:pt x="2738" y="3013"/>
                    </a:lnTo>
                    <a:lnTo>
                      <a:pt x="2768" y="3000"/>
                    </a:lnTo>
                    <a:lnTo>
                      <a:pt x="2795" y="2983"/>
                    </a:lnTo>
                    <a:lnTo>
                      <a:pt x="2820" y="2962"/>
                    </a:lnTo>
                    <a:lnTo>
                      <a:pt x="2959" y="2823"/>
                    </a:lnTo>
                    <a:lnTo>
                      <a:pt x="2980" y="2798"/>
                    </a:lnTo>
                    <a:lnTo>
                      <a:pt x="2997" y="2770"/>
                    </a:lnTo>
                    <a:lnTo>
                      <a:pt x="3010" y="2740"/>
                    </a:lnTo>
                    <a:lnTo>
                      <a:pt x="3018" y="2711"/>
                    </a:lnTo>
                    <a:lnTo>
                      <a:pt x="3022" y="2679"/>
                    </a:lnTo>
                    <a:lnTo>
                      <a:pt x="3021" y="2647"/>
                    </a:lnTo>
                    <a:lnTo>
                      <a:pt x="3015" y="2616"/>
                    </a:lnTo>
                    <a:lnTo>
                      <a:pt x="3005" y="2586"/>
                    </a:lnTo>
                    <a:lnTo>
                      <a:pt x="2990" y="2556"/>
                    </a:lnTo>
                    <a:lnTo>
                      <a:pt x="2971" y="2530"/>
                    </a:lnTo>
                    <a:lnTo>
                      <a:pt x="2961" y="2516"/>
                    </a:lnTo>
                    <a:lnTo>
                      <a:pt x="2955" y="2500"/>
                    </a:lnTo>
                    <a:lnTo>
                      <a:pt x="2954" y="2483"/>
                    </a:lnTo>
                    <a:lnTo>
                      <a:pt x="2956" y="2466"/>
                    </a:lnTo>
                    <a:lnTo>
                      <a:pt x="2963" y="2450"/>
                    </a:lnTo>
                    <a:lnTo>
                      <a:pt x="3006" y="2370"/>
                    </a:lnTo>
                    <a:lnTo>
                      <a:pt x="3043" y="2288"/>
                    </a:lnTo>
                    <a:lnTo>
                      <a:pt x="3074" y="2203"/>
                    </a:lnTo>
                    <a:lnTo>
                      <a:pt x="3100" y="2117"/>
                    </a:lnTo>
                    <a:lnTo>
                      <a:pt x="3107" y="2101"/>
                    </a:lnTo>
                    <a:lnTo>
                      <a:pt x="3117" y="2087"/>
                    </a:lnTo>
                    <a:lnTo>
                      <a:pt x="3130" y="2077"/>
                    </a:lnTo>
                    <a:lnTo>
                      <a:pt x="3146" y="2069"/>
                    </a:lnTo>
                    <a:lnTo>
                      <a:pt x="3163" y="2066"/>
                    </a:lnTo>
                    <a:lnTo>
                      <a:pt x="3199" y="2060"/>
                    </a:lnTo>
                    <a:lnTo>
                      <a:pt x="3232" y="2048"/>
                    </a:lnTo>
                    <a:lnTo>
                      <a:pt x="3264" y="2031"/>
                    </a:lnTo>
                    <a:lnTo>
                      <a:pt x="3292" y="2010"/>
                    </a:lnTo>
                    <a:lnTo>
                      <a:pt x="3315" y="1984"/>
                    </a:lnTo>
                    <a:lnTo>
                      <a:pt x="3334" y="1954"/>
                    </a:lnTo>
                    <a:lnTo>
                      <a:pt x="3349" y="1922"/>
                    </a:lnTo>
                    <a:lnTo>
                      <a:pt x="3359" y="1887"/>
                    </a:lnTo>
                    <a:lnTo>
                      <a:pt x="3362" y="1851"/>
                    </a:lnTo>
                    <a:lnTo>
                      <a:pt x="3362" y="1654"/>
                    </a:lnTo>
                    <a:lnTo>
                      <a:pt x="3359" y="1618"/>
                    </a:lnTo>
                    <a:lnTo>
                      <a:pt x="3349" y="1583"/>
                    </a:lnTo>
                    <a:lnTo>
                      <a:pt x="3334" y="1550"/>
                    </a:lnTo>
                    <a:lnTo>
                      <a:pt x="3315" y="1521"/>
                    </a:lnTo>
                    <a:lnTo>
                      <a:pt x="3292" y="1496"/>
                    </a:lnTo>
                    <a:lnTo>
                      <a:pt x="3264" y="1474"/>
                    </a:lnTo>
                    <a:lnTo>
                      <a:pt x="3232" y="1457"/>
                    </a:lnTo>
                    <a:lnTo>
                      <a:pt x="3199" y="1445"/>
                    </a:lnTo>
                    <a:lnTo>
                      <a:pt x="3163" y="1439"/>
                    </a:lnTo>
                    <a:lnTo>
                      <a:pt x="3146" y="1435"/>
                    </a:lnTo>
                    <a:lnTo>
                      <a:pt x="3130" y="1428"/>
                    </a:lnTo>
                    <a:lnTo>
                      <a:pt x="3117" y="1417"/>
                    </a:lnTo>
                    <a:lnTo>
                      <a:pt x="3107" y="1403"/>
                    </a:lnTo>
                    <a:lnTo>
                      <a:pt x="3100" y="1387"/>
                    </a:lnTo>
                    <a:lnTo>
                      <a:pt x="3074" y="1301"/>
                    </a:lnTo>
                    <a:lnTo>
                      <a:pt x="3043" y="1217"/>
                    </a:lnTo>
                    <a:lnTo>
                      <a:pt x="3006" y="1134"/>
                    </a:lnTo>
                    <a:lnTo>
                      <a:pt x="2963" y="1056"/>
                    </a:lnTo>
                    <a:lnTo>
                      <a:pt x="2956" y="1038"/>
                    </a:lnTo>
                    <a:lnTo>
                      <a:pt x="2954" y="1023"/>
                    </a:lnTo>
                    <a:lnTo>
                      <a:pt x="2955" y="1006"/>
                    </a:lnTo>
                    <a:lnTo>
                      <a:pt x="2961" y="990"/>
                    </a:lnTo>
                    <a:lnTo>
                      <a:pt x="2971" y="975"/>
                    </a:lnTo>
                    <a:lnTo>
                      <a:pt x="2990" y="948"/>
                    </a:lnTo>
                    <a:lnTo>
                      <a:pt x="3005" y="919"/>
                    </a:lnTo>
                    <a:lnTo>
                      <a:pt x="3015" y="889"/>
                    </a:lnTo>
                    <a:lnTo>
                      <a:pt x="3021" y="858"/>
                    </a:lnTo>
                    <a:lnTo>
                      <a:pt x="3022" y="826"/>
                    </a:lnTo>
                    <a:lnTo>
                      <a:pt x="3018" y="795"/>
                    </a:lnTo>
                    <a:lnTo>
                      <a:pt x="3010" y="764"/>
                    </a:lnTo>
                    <a:lnTo>
                      <a:pt x="2997" y="734"/>
                    </a:lnTo>
                    <a:lnTo>
                      <a:pt x="2980" y="707"/>
                    </a:lnTo>
                    <a:lnTo>
                      <a:pt x="2959" y="682"/>
                    </a:lnTo>
                    <a:lnTo>
                      <a:pt x="2820" y="543"/>
                    </a:lnTo>
                    <a:lnTo>
                      <a:pt x="2795" y="522"/>
                    </a:lnTo>
                    <a:lnTo>
                      <a:pt x="2768" y="505"/>
                    </a:lnTo>
                    <a:lnTo>
                      <a:pt x="2738" y="492"/>
                    </a:lnTo>
                    <a:lnTo>
                      <a:pt x="2707" y="484"/>
                    </a:lnTo>
                    <a:lnTo>
                      <a:pt x="2676" y="480"/>
                    </a:lnTo>
                    <a:lnTo>
                      <a:pt x="2644" y="481"/>
                    </a:lnTo>
                    <a:lnTo>
                      <a:pt x="2614" y="488"/>
                    </a:lnTo>
                    <a:lnTo>
                      <a:pt x="2583" y="497"/>
                    </a:lnTo>
                    <a:lnTo>
                      <a:pt x="2554" y="512"/>
                    </a:lnTo>
                    <a:lnTo>
                      <a:pt x="2527" y="532"/>
                    </a:lnTo>
                    <a:lnTo>
                      <a:pt x="2513" y="542"/>
                    </a:lnTo>
                    <a:lnTo>
                      <a:pt x="2497" y="547"/>
                    </a:lnTo>
                    <a:lnTo>
                      <a:pt x="2481" y="548"/>
                    </a:lnTo>
                    <a:lnTo>
                      <a:pt x="2464" y="546"/>
                    </a:lnTo>
                    <a:lnTo>
                      <a:pt x="2448" y="540"/>
                    </a:lnTo>
                    <a:lnTo>
                      <a:pt x="2368" y="497"/>
                    </a:lnTo>
                    <a:lnTo>
                      <a:pt x="2286" y="460"/>
                    </a:lnTo>
                    <a:lnTo>
                      <a:pt x="2201" y="428"/>
                    </a:lnTo>
                    <a:lnTo>
                      <a:pt x="2115" y="401"/>
                    </a:lnTo>
                    <a:lnTo>
                      <a:pt x="2099" y="395"/>
                    </a:lnTo>
                    <a:lnTo>
                      <a:pt x="2085" y="384"/>
                    </a:lnTo>
                    <a:lnTo>
                      <a:pt x="2075" y="372"/>
                    </a:lnTo>
                    <a:lnTo>
                      <a:pt x="2067" y="357"/>
                    </a:lnTo>
                    <a:lnTo>
                      <a:pt x="2064" y="340"/>
                    </a:lnTo>
                    <a:lnTo>
                      <a:pt x="2058" y="304"/>
                    </a:lnTo>
                    <a:lnTo>
                      <a:pt x="2046" y="269"/>
                    </a:lnTo>
                    <a:lnTo>
                      <a:pt x="2029" y="239"/>
                    </a:lnTo>
                    <a:lnTo>
                      <a:pt x="2008" y="211"/>
                    </a:lnTo>
                    <a:lnTo>
                      <a:pt x="1981" y="187"/>
                    </a:lnTo>
                    <a:lnTo>
                      <a:pt x="1952" y="167"/>
                    </a:lnTo>
                    <a:lnTo>
                      <a:pt x="1919" y="152"/>
                    </a:lnTo>
                    <a:lnTo>
                      <a:pt x="1885" y="144"/>
                    </a:lnTo>
                    <a:lnTo>
                      <a:pt x="1848" y="141"/>
                    </a:lnTo>
                    <a:lnTo>
                      <a:pt x="1653" y="141"/>
                    </a:lnTo>
                    <a:close/>
                    <a:moveTo>
                      <a:pt x="1653" y="0"/>
                    </a:moveTo>
                    <a:lnTo>
                      <a:pt x="1848" y="0"/>
                    </a:lnTo>
                    <a:lnTo>
                      <a:pt x="1894" y="4"/>
                    </a:lnTo>
                    <a:lnTo>
                      <a:pt x="1938" y="12"/>
                    </a:lnTo>
                    <a:lnTo>
                      <a:pt x="1979" y="26"/>
                    </a:lnTo>
                    <a:lnTo>
                      <a:pt x="2017" y="44"/>
                    </a:lnTo>
                    <a:lnTo>
                      <a:pt x="2054" y="67"/>
                    </a:lnTo>
                    <a:lnTo>
                      <a:pt x="2087" y="94"/>
                    </a:lnTo>
                    <a:lnTo>
                      <a:pt x="2117" y="125"/>
                    </a:lnTo>
                    <a:lnTo>
                      <a:pt x="2144" y="159"/>
                    </a:lnTo>
                    <a:lnTo>
                      <a:pt x="2166" y="197"/>
                    </a:lnTo>
                    <a:lnTo>
                      <a:pt x="2183" y="237"/>
                    </a:lnTo>
                    <a:lnTo>
                      <a:pt x="2195" y="279"/>
                    </a:lnTo>
                    <a:lnTo>
                      <a:pt x="2268" y="304"/>
                    </a:lnTo>
                    <a:lnTo>
                      <a:pt x="2339" y="330"/>
                    </a:lnTo>
                    <a:lnTo>
                      <a:pt x="2408" y="362"/>
                    </a:lnTo>
                    <a:lnTo>
                      <a:pt x="2477" y="396"/>
                    </a:lnTo>
                    <a:lnTo>
                      <a:pt x="2516" y="375"/>
                    </a:lnTo>
                    <a:lnTo>
                      <a:pt x="2556" y="359"/>
                    </a:lnTo>
                    <a:lnTo>
                      <a:pt x="2598" y="348"/>
                    </a:lnTo>
                    <a:lnTo>
                      <a:pt x="2641" y="342"/>
                    </a:lnTo>
                    <a:lnTo>
                      <a:pt x="2684" y="342"/>
                    </a:lnTo>
                    <a:lnTo>
                      <a:pt x="2726" y="346"/>
                    </a:lnTo>
                    <a:lnTo>
                      <a:pt x="2769" y="356"/>
                    </a:lnTo>
                    <a:lnTo>
                      <a:pt x="2809" y="371"/>
                    </a:lnTo>
                    <a:lnTo>
                      <a:pt x="2848" y="390"/>
                    </a:lnTo>
                    <a:lnTo>
                      <a:pt x="2885" y="414"/>
                    </a:lnTo>
                    <a:lnTo>
                      <a:pt x="2919" y="445"/>
                    </a:lnTo>
                    <a:lnTo>
                      <a:pt x="3058" y="583"/>
                    </a:lnTo>
                    <a:lnTo>
                      <a:pt x="3088" y="617"/>
                    </a:lnTo>
                    <a:lnTo>
                      <a:pt x="3112" y="653"/>
                    </a:lnTo>
                    <a:lnTo>
                      <a:pt x="3132" y="693"/>
                    </a:lnTo>
                    <a:lnTo>
                      <a:pt x="3146" y="733"/>
                    </a:lnTo>
                    <a:lnTo>
                      <a:pt x="3156" y="776"/>
                    </a:lnTo>
                    <a:lnTo>
                      <a:pt x="3161" y="818"/>
                    </a:lnTo>
                    <a:lnTo>
                      <a:pt x="3160" y="862"/>
                    </a:lnTo>
                    <a:lnTo>
                      <a:pt x="3155" y="904"/>
                    </a:lnTo>
                    <a:lnTo>
                      <a:pt x="3143" y="946"/>
                    </a:lnTo>
                    <a:lnTo>
                      <a:pt x="3127" y="986"/>
                    </a:lnTo>
                    <a:lnTo>
                      <a:pt x="3106" y="1026"/>
                    </a:lnTo>
                    <a:lnTo>
                      <a:pt x="3141" y="1094"/>
                    </a:lnTo>
                    <a:lnTo>
                      <a:pt x="3172" y="1163"/>
                    </a:lnTo>
                    <a:lnTo>
                      <a:pt x="3199" y="1234"/>
                    </a:lnTo>
                    <a:lnTo>
                      <a:pt x="3223" y="1308"/>
                    </a:lnTo>
                    <a:lnTo>
                      <a:pt x="3265" y="1319"/>
                    </a:lnTo>
                    <a:lnTo>
                      <a:pt x="3305" y="1337"/>
                    </a:lnTo>
                    <a:lnTo>
                      <a:pt x="3343" y="1359"/>
                    </a:lnTo>
                    <a:lnTo>
                      <a:pt x="3377" y="1385"/>
                    </a:lnTo>
                    <a:lnTo>
                      <a:pt x="3407" y="1415"/>
                    </a:lnTo>
                    <a:lnTo>
                      <a:pt x="3434" y="1448"/>
                    </a:lnTo>
                    <a:lnTo>
                      <a:pt x="3457" y="1485"/>
                    </a:lnTo>
                    <a:lnTo>
                      <a:pt x="3475" y="1525"/>
                    </a:lnTo>
                    <a:lnTo>
                      <a:pt x="3489" y="1566"/>
                    </a:lnTo>
                    <a:lnTo>
                      <a:pt x="3498" y="1610"/>
                    </a:lnTo>
                    <a:lnTo>
                      <a:pt x="3501" y="1654"/>
                    </a:lnTo>
                    <a:lnTo>
                      <a:pt x="3501" y="1851"/>
                    </a:lnTo>
                    <a:lnTo>
                      <a:pt x="3498" y="1896"/>
                    </a:lnTo>
                    <a:lnTo>
                      <a:pt x="3489" y="1939"/>
                    </a:lnTo>
                    <a:lnTo>
                      <a:pt x="3475" y="1981"/>
                    </a:lnTo>
                    <a:lnTo>
                      <a:pt x="3457" y="2020"/>
                    </a:lnTo>
                    <a:lnTo>
                      <a:pt x="3434" y="2056"/>
                    </a:lnTo>
                    <a:lnTo>
                      <a:pt x="3407" y="2089"/>
                    </a:lnTo>
                    <a:lnTo>
                      <a:pt x="3377" y="2120"/>
                    </a:lnTo>
                    <a:lnTo>
                      <a:pt x="3343" y="2146"/>
                    </a:lnTo>
                    <a:lnTo>
                      <a:pt x="3305" y="2168"/>
                    </a:lnTo>
                    <a:lnTo>
                      <a:pt x="3265" y="2185"/>
                    </a:lnTo>
                    <a:lnTo>
                      <a:pt x="3223" y="2198"/>
                    </a:lnTo>
                    <a:lnTo>
                      <a:pt x="3199" y="2270"/>
                    </a:lnTo>
                    <a:lnTo>
                      <a:pt x="3172" y="2341"/>
                    </a:lnTo>
                    <a:lnTo>
                      <a:pt x="3141" y="2412"/>
                    </a:lnTo>
                    <a:lnTo>
                      <a:pt x="3106" y="2480"/>
                    </a:lnTo>
                    <a:lnTo>
                      <a:pt x="3127" y="2518"/>
                    </a:lnTo>
                    <a:lnTo>
                      <a:pt x="3143" y="2558"/>
                    </a:lnTo>
                    <a:lnTo>
                      <a:pt x="3155" y="2601"/>
                    </a:lnTo>
                    <a:lnTo>
                      <a:pt x="3160" y="2644"/>
                    </a:lnTo>
                    <a:lnTo>
                      <a:pt x="3161" y="2686"/>
                    </a:lnTo>
                    <a:lnTo>
                      <a:pt x="3156" y="2730"/>
                    </a:lnTo>
                    <a:lnTo>
                      <a:pt x="3146" y="2771"/>
                    </a:lnTo>
                    <a:lnTo>
                      <a:pt x="3132" y="2812"/>
                    </a:lnTo>
                    <a:lnTo>
                      <a:pt x="3112" y="2851"/>
                    </a:lnTo>
                    <a:lnTo>
                      <a:pt x="3088" y="2888"/>
                    </a:lnTo>
                    <a:lnTo>
                      <a:pt x="3058" y="2921"/>
                    </a:lnTo>
                    <a:lnTo>
                      <a:pt x="2919" y="3060"/>
                    </a:lnTo>
                    <a:lnTo>
                      <a:pt x="2885" y="3090"/>
                    </a:lnTo>
                    <a:lnTo>
                      <a:pt x="2848" y="3115"/>
                    </a:lnTo>
                    <a:lnTo>
                      <a:pt x="2809" y="3135"/>
                    </a:lnTo>
                    <a:lnTo>
                      <a:pt x="2769" y="3150"/>
                    </a:lnTo>
                    <a:lnTo>
                      <a:pt x="2726" y="3159"/>
                    </a:lnTo>
                    <a:lnTo>
                      <a:pt x="2684" y="3164"/>
                    </a:lnTo>
                    <a:lnTo>
                      <a:pt x="2641" y="3163"/>
                    </a:lnTo>
                    <a:lnTo>
                      <a:pt x="2598" y="3157"/>
                    </a:lnTo>
                    <a:lnTo>
                      <a:pt x="2556" y="3147"/>
                    </a:lnTo>
                    <a:lnTo>
                      <a:pt x="2516" y="3131"/>
                    </a:lnTo>
                    <a:lnTo>
                      <a:pt x="2477" y="3109"/>
                    </a:lnTo>
                    <a:lnTo>
                      <a:pt x="2408" y="3143"/>
                    </a:lnTo>
                    <a:lnTo>
                      <a:pt x="2339" y="3174"/>
                    </a:lnTo>
                    <a:lnTo>
                      <a:pt x="2268" y="3202"/>
                    </a:lnTo>
                    <a:lnTo>
                      <a:pt x="2195" y="3225"/>
                    </a:lnTo>
                    <a:lnTo>
                      <a:pt x="2183" y="3268"/>
                    </a:lnTo>
                    <a:lnTo>
                      <a:pt x="2166" y="3308"/>
                    </a:lnTo>
                    <a:lnTo>
                      <a:pt x="2144" y="3346"/>
                    </a:lnTo>
                    <a:lnTo>
                      <a:pt x="2117" y="3380"/>
                    </a:lnTo>
                    <a:lnTo>
                      <a:pt x="2087" y="3410"/>
                    </a:lnTo>
                    <a:lnTo>
                      <a:pt x="2054" y="3438"/>
                    </a:lnTo>
                    <a:lnTo>
                      <a:pt x="2017" y="3460"/>
                    </a:lnTo>
                    <a:lnTo>
                      <a:pt x="1979" y="3480"/>
                    </a:lnTo>
                    <a:lnTo>
                      <a:pt x="1938" y="3492"/>
                    </a:lnTo>
                    <a:lnTo>
                      <a:pt x="1894" y="3501"/>
                    </a:lnTo>
                    <a:lnTo>
                      <a:pt x="1848" y="3504"/>
                    </a:lnTo>
                    <a:lnTo>
                      <a:pt x="1653" y="3504"/>
                    </a:lnTo>
                    <a:lnTo>
                      <a:pt x="1607" y="3501"/>
                    </a:lnTo>
                    <a:lnTo>
                      <a:pt x="1563" y="3492"/>
                    </a:lnTo>
                    <a:lnTo>
                      <a:pt x="1522" y="3480"/>
                    </a:lnTo>
                    <a:lnTo>
                      <a:pt x="1484" y="3460"/>
                    </a:lnTo>
                    <a:lnTo>
                      <a:pt x="1446" y="3438"/>
                    </a:lnTo>
                    <a:lnTo>
                      <a:pt x="1414" y="3410"/>
                    </a:lnTo>
                    <a:lnTo>
                      <a:pt x="1384" y="3380"/>
                    </a:lnTo>
                    <a:lnTo>
                      <a:pt x="1357" y="3346"/>
                    </a:lnTo>
                    <a:lnTo>
                      <a:pt x="1335" y="3308"/>
                    </a:lnTo>
                    <a:lnTo>
                      <a:pt x="1318" y="3268"/>
                    </a:lnTo>
                    <a:lnTo>
                      <a:pt x="1306" y="3225"/>
                    </a:lnTo>
                    <a:lnTo>
                      <a:pt x="1233" y="3202"/>
                    </a:lnTo>
                    <a:lnTo>
                      <a:pt x="1162" y="3174"/>
                    </a:lnTo>
                    <a:lnTo>
                      <a:pt x="1093" y="3143"/>
                    </a:lnTo>
                    <a:lnTo>
                      <a:pt x="1023" y="3109"/>
                    </a:lnTo>
                    <a:lnTo>
                      <a:pt x="985" y="3131"/>
                    </a:lnTo>
                    <a:lnTo>
                      <a:pt x="945" y="3147"/>
                    </a:lnTo>
                    <a:lnTo>
                      <a:pt x="903" y="3157"/>
                    </a:lnTo>
                    <a:lnTo>
                      <a:pt x="860" y="3163"/>
                    </a:lnTo>
                    <a:lnTo>
                      <a:pt x="817" y="3164"/>
                    </a:lnTo>
                    <a:lnTo>
                      <a:pt x="775" y="3159"/>
                    </a:lnTo>
                    <a:lnTo>
                      <a:pt x="732" y="3150"/>
                    </a:lnTo>
                    <a:lnTo>
                      <a:pt x="692" y="3135"/>
                    </a:lnTo>
                    <a:lnTo>
                      <a:pt x="653" y="3115"/>
                    </a:lnTo>
                    <a:lnTo>
                      <a:pt x="616" y="3090"/>
                    </a:lnTo>
                    <a:lnTo>
                      <a:pt x="582" y="3060"/>
                    </a:lnTo>
                    <a:lnTo>
                      <a:pt x="443" y="2921"/>
                    </a:lnTo>
                    <a:lnTo>
                      <a:pt x="413" y="2888"/>
                    </a:lnTo>
                    <a:lnTo>
                      <a:pt x="389" y="2851"/>
                    </a:lnTo>
                    <a:lnTo>
                      <a:pt x="369" y="2812"/>
                    </a:lnTo>
                    <a:lnTo>
                      <a:pt x="355" y="2771"/>
                    </a:lnTo>
                    <a:lnTo>
                      <a:pt x="345" y="2730"/>
                    </a:lnTo>
                    <a:lnTo>
                      <a:pt x="340" y="2686"/>
                    </a:lnTo>
                    <a:lnTo>
                      <a:pt x="341" y="2644"/>
                    </a:lnTo>
                    <a:lnTo>
                      <a:pt x="346" y="2601"/>
                    </a:lnTo>
                    <a:lnTo>
                      <a:pt x="358" y="2558"/>
                    </a:lnTo>
                    <a:lnTo>
                      <a:pt x="374" y="2518"/>
                    </a:lnTo>
                    <a:lnTo>
                      <a:pt x="395" y="2480"/>
                    </a:lnTo>
                    <a:lnTo>
                      <a:pt x="360" y="2412"/>
                    </a:lnTo>
                    <a:lnTo>
                      <a:pt x="329" y="2341"/>
                    </a:lnTo>
                    <a:lnTo>
                      <a:pt x="302" y="2270"/>
                    </a:lnTo>
                    <a:lnTo>
                      <a:pt x="278" y="2198"/>
                    </a:lnTo>
                    <a:lnTo>
                      <a:pt x="236" y="2185"/>
                    </a:lnTo>
                    <a:lnTo>
                      <a:pt x="196" y="2168"/>
                    </a:lnTo>
                    <a:lnTo>
                      <a:pt x="158" y="2146"/>
                    </a:lnTo>
                    <a:lnTo>
                      <a:pt x="124" y="2120"/>
                    </a:lnTo>
                    <a:lnTo>
                      <a:pt x="93" y="2089"/>
                    </a:lnTo>
                    <a:lnTo>
                      <a:pt x="67" y="2056"/>
                    </a:lnTo>
                    <a:lnTo>
                      <a:pt x="44" y="2020"/>
                    </a:lnTo>
                    <a:lnTo>
                      <a:pt x="25" y="1981"/>
                    </a:lnTo>
                    <a:lnTo>
                      <a:pt x="12" y="1939"/>
                    </a:lnTo>
                    <a:lnTo>
                      <a:pt x="3" y="1896"/>
                    </a:lnTo>
                    <a:lnTo>
                      <a:pt x="0" y="1851"/>
                    </a:lnTo>
                    <a:lnTo>
                      <a:pt x="0" y="1654"/>
                    </a:lnTo>
                    <a:lnTo>
                      <a:pt x="3" y="1610"/>
                    </a:lnTo>
                    <a:lnTo>
                      <a:pt x="12" y="1566"/>
                    </a:lnTo>
                    <a:lnTo>
                      <a:pt x="25" y="1525"/>
                    </a:lnTo>
                    <a:lnTo>
                      <a:pt x="44" y="1485"/>
                    </a:lnTo>
                    <a:lnTo>
                      <a:pt x="67" y="1448"/>
                    </a:lnTo>
                    <a:lnTo>
                      <a:pt x="93" y="1415"/>
                    </a:lnTo>
                    <a:lnTo>
                      <a:pt x="124" y="1385"/>
                    </a:lnTo>
                    <a:lnTo>
                      <a:pt x="158" y="1359"/>
                    </a:lnTo>
                    <a:lnTo>
                      <a:pt x="196" y="1337"/>
                    </a:lnTo>
                    <a:lnTo>
                      <a:pt x="236" y="1319"/>
                    </a:lnTo>
                    <a:lnTo>
                      <a:pt x="278" y="1308"/>
                    </a:lnTo>
                    <a:lnTo>
                      <a:pt x="302" y="1234"/>
                    </a:lnTo>
                    <a:lnTo>
                      <a:pt x="329" y="1163"/>
                    </a:lnTo>
                    <a:lnTo>
                      <a:pt x="360" y="1094"/>
                    </a:lnTo>
                    <a:lnTo>
                      <a:pt x="395" y="1026"/>
                    </a:lnTo>
                    <a:lnTo>
                      <a:pt x="374" y="986"/>
                    </a:lnTo>
                    <a:lnTo>
                      <a:pt x="358" y="946"/>
                    </a:lnTo>
                    <a:lnTo>
                      <a:pt x="346" y="904"/>
                    </a:lnTo>
                    <a:lnTo>
                      <a:pt x="341" y="862"/>
                    </a:lnTo>
                    <a:lnTo>
                      <a:pt x="340" y="818"/>
                    </a:lnTo>
                    <a:lnTo>
                      <a:pt x="345" y="776"/>
                    </a:lnTo>
                    <a:lnTo>
                      <a:pt x="355" y="733"/>
                    </a:lnTo>
                    <a:lnTo>
                      <a:pt x="369" y="693"/>
                    </a:lnTo>
                    <a:lnTo>
                      <a:pt x="389" y="653"/>
                    </a:lnTo>
                    <a:lnTo>
                      <a:pt x="413" y="617"/>
                    </a:lnTo>
                    <a:lnTo>
                      <a:pt x="443" y="583"/>
                    </a:lnTo>
                    <a:lnTo>
                      <a:pt x="582" y="445"/>
                    </a:lnTo>
                    <a:lnTo>
                      <a:pt x="616" y="414"/>
                    </a:lnTo>
                    <a:lnTo>
                      <a:pt x="653" y="390"/>
                    </a:lnTo>
                    <a:lnTo>
                      <a:pt x="692" y="371"/>
                    </a:lnTo>
                    <a:lnTo>
                      <a:pt x="732" y="356"/>
                    </a:lnTo>
                    <a:lnTo>
                      <a:pt x="775" y="346"/>
                    </a:lnTo>
                    <a:lnTo>
                      <a:pt x="817" y="342"/>
                    </a:lnTo>
                    <a:lnTo>
                      <a:pt x="860" y="342"/>
                    </a:lnTo>
                    <a:lnTo>
                      <a:pt x="903" y="348"/>
                    </a:lnTo>
                    <a:lnTo>
                      <a:pt x="945" y="359"/>
                    </a:lnTo>
                    <a:lnTo>
                      <a:pt x="985" y="375"/>
                    </a:lnTo>
                    <a:lnTo>
                      <a:pt x="1023" y="396"/>
                    </a:lnTo>
                    <a:lnTo>
                      <a:pt x="1093" y="362"/>
                    </a:lnTo>
                    <a:lnTo>
                      <a:pt x="1162" y="330"/>
                    </a:lnTo>
                    <a:lnTo>
                      <a:pt x="1233" y="304"/>
                    </a:lnTo>
                    <a:lnTo>
                      <a:pt x="1306" y="279"/>
                    </a:lnTo>
                    <a:lnTo>
                      <a:pt x="1318" y="237"/>
                    </a:lnTo>
                    <a:lnTo>
                      <a:pt x="1335" y="197"/>
                    </a:lnTo>
                    <a:lnTo>
                      <a:pt x="1357" y="159"/>
                    </a:lnTo>
                    <a:lnTo>
                      <a:pt x="1384" y="125"/>
                    </a:lnTo>
                    <a:lnTo>
                      <a:pt x="1414" y="94"/>
                    </a:lnTo>
                    <a:lnTo>
                      <a:pt x="1446" y="67"/>
                    </a:lnTo>
                    <a:lnTo>
                      <a:pt x="1484" y="44"/>
                    </a:lnTo>
                    <a:lnTo>
                      <a:pt x="1522" y="26"/>
                    </a:lnTo>
                    <a:lnTo>
                      <a:pt x="1563" y="12"/>
                    </a:lnTo>
                    <a:lnTo>
                      <a:pt x="1607" y="4"/>
                    </a:lnTo>
                    <a:lnTo>
                      <a:pt x="1653"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43" name="Freeform 444">
                <a:extLst>
                  <a:ext uri="{FF2B5EF4-FFF2-40B4-BE49-F238E27FC236}">
                    <a16:creationId xmlns:a16="http://schemas.microsoft.com/office/drawing/2014/main" id="{61A32481-7A19-4718-A316-50BCFDFEE7AE}"/>
                  </a:ext>
                </a:extLst>
              </p:cNvPr>
              <p:cNvSpPr>
                <a:spLocks noEditPoints="1"/>
              </p:cNvSpPr>
              <p:nvPr/>
            </p:nvSpPr>
            <p:spPr bwMode="auto">
              <a:xfrm>
                <a:off x="1679576" y="4314825"/>
                <a:ext cx="393700" cy="393700"/>
              </a:xfrm>
              <a:custGeom>
                <a:avLst/>
                <a:gdLst>
                  <a:gd name="T0" fmla="*/ 1068 w 2477"/>
                  <a:gd name="T1" fmla="*/ 152 h 2477"/>
                  <a:gd name="T2" fmla="*/ 830 w 2477"/>
                  <a:gd name="T3" fmla="*/ 218 h 2477"/>
                  <a:gd name="T4" fmla="*/ 617 w 2477"/>
                  <a:gd name="T5" fmla="*/ 333 h 2477"/>
                  <a:gd name="T6" fmla="*/ 434 w 2477"/>
                  <a:gd name="T7" fmla="*/ 490 h 2477"/>
                  <a:gd name="T8" fmla="*/ 290 w 2477"/>
                  <a:gd name="T9" fmla="*/ 684 h 2477"/>
                  <a:gd name="T10" fmla="*/ 192 w 2477"/>
                  <a:gd name="T11" fmla="*/ 907 h 2477"/>
                  <a:gd name="T12" fmla="*/ 144 w 2477"/>
                  <a:gd name="T13" fmla="*/ 1153 h 2477"/>
                  <a:gd name="T14" fmla="*/ 153 w 2477"/>
                  <a:gd name="T15" fmla="*/ 1408 h 2477"/>
                  <a:gd name="T16" fmla="*/ 219 w 2477"/>
                  <a:gd name="T17" fmla="*/ 1647 h 2477"/>
                  <a:gd name="T18" fmla="*/ 334 w 2477"/>
                  <a:gd name="T19" fmla="*/ 1860 h 2477"/>
                  <a:gd name="T20" fmla="*/ 491 w 2477"/>
                  <a:gd name="T21" fmla="*/ 2043 h 2477"/>
                  <a:gd name="T22" fmla="*/ 685 w 2477"/>
                  <a:gd name="T23" fmla="*/ 2187 h 2477"/>
                  <a:gd name="T24" fmla="*/ 907 w 2477"/>
                  <a:gd name="T25" fmla="*/ 2287 h 2477"/>
                  <a:gd name="T26" fmla="*/ 1152 w 2477"/>
                  <a:gd name="T27" fmla="*/ 2334 h 2477"/>
                  <a:gd name="T28" fmla="*/ 1409 w 2477"/>
                  <a:gd name="T29" fmla="*/ 2324 h 2477"/>
                  <a:gd name="T30" fmla="*/ 1647 w 2477"/>
                  <a:gd name="T31" fmla="*/ 2259 h 2477"/>
                  <a:gd name="T32" fmla="*/ 1860 w 2477"/>
                  <a:gd name="T33" fmla="*/ 2143 h 2477"/>
                  <a:gd name="T34" fmla="*/ 2043 w 2477"/>
                  <a:gd name="T35" fmla="*/ 1986 h 2477"/>
                  <a:gd name="T36" fmla="*/ 2187 w 2477"/>
                  <a:gd name="T37" fmla="*/ 1792 h 2477"/>
                  <a:gd name="T38" fmla="*/ 2285 w 2477"/>
                  <a:gd name="T39" fmla="*/ 1570 h 2477"/>
                  <a:gd name="T40" fmla="*/ 2333 w 2477"/>
                  <a:gd name="T41" fmla="*/ 1324 h 2477"/>
                  <a:gd name="T42" fmla="*/ 2324 w 2477"/>
                  <a:gd name="T43" fmla="*/ 1069 h 2477"/>
                  <a:gd name="T44" fmla="*/ 2258 w 2477"/>
                  <a:gd name="T45" fmla="*/ 830 h 2477"/>
                  <a:gd name="T46" fmla="*/ 2143 w 2477"/>
                  <a:gd name="T47" fmla="*/ 616 h 2477"/>
                  <a:gd name="T48" fmla="*/ 1986 w 2477"/>
                  <a:gd name="T49" fmla="*/ 434 h 2477"/>
                  <a:gd name="T50" fmla="*/ 1792 w 2477"/>
                  <a:gd name="T51" fmla="*/ 289 h 2477"/>
                  <a:gd name="T52" fmla="*/ 1570 w 2477"/>
                  <a:gd name="T53" fmla="*/ 191 h 2477"/>
                  <a:gd name="T54" fmla="*/ 1325 w 2477"/>
                  <a:gd name="T55" fmla="*/ 143 h 2477"/>
                  <a:gd name="T56" fmla="*/ 1331 w 2477"/>
                  <a:gd name="T57" fmla="*/ 3 h 2477"/>
                  <a:gd name="T58" fmla="*/ 1596 w 2477"/>
                  <a:gd name="T59" fmla="*/ 52 h 2477"/>
                  <a:gd name="T60" fmla="*/ 1838 w 2477"/>
                  <a:gd name="T61" fmla="*/ 154 h 2477"/>
                  <a:gd name="T62" fmla="*/ 2050 w 2477"/>
                  <a:gd name="T63" fmla="*/ 304 h 2477"/>
                  <a:gd name="T64" fmla="*/ 2227 w 2477"/>
                  <a:gd name="T65" fmla="*/ 494 h 2477"/>
                  <a:gd name="T66" fmla="*/ 2361 w 2477"/>
                  <a:gd name="T67" fmla="*/ 717 h 2477"/>
                  <a:gd name="T68" fmla="*/ 2446 w 2477"/>
                  <a:gd name="T69" fmla="*/ 967 h 2477"/>
                  <a:gd name="T70" fmla="*/ 2477 w 2477"/>
                  <a:gd name="T71" fmla="*/ 1238 h 2477"/>
                  <a:gd name="T72" fmla="*/ 2446 w 2477"/>
                  <a:gd name="T73" fmla="*/ 1509 h 2477"/>
                  <a:gd name="T74" fmla="*/ 2361 w 2477"/>
                  <a:gd name="T75" fmla="*/ 1760 h 2477"/>
                  <a:gd name="T76" fmla="*/ 2227 w 2477"/>
                  <a:gd name="T77" fmla="*/ 1984 h 2477"/>
                  <a:gd name="T78" fmla="*/ 2050 w 2477"/>
                  <a:gd name="T79" fmla="*/ 2173 h 2477"/>
                  <a:gd name="T80" fmla="*/ 1838 w 2477"/>
                  <a:gd name="T81" fmla="*/ 2322 h 2477"/>
                  <a:gd name="T82" fmla="*/ 1596 w 2477"/>
                  <a:gd name="T83" fmla="*/ 2424 h 2477"/>
                  <a:gd name="T84" fmla="*/ 1331 w 2477"/>
                  <a:gd name="T85" fmla="*/ 2474 h 2477"/>
                  <a:gd name="T86" fmla="*/ 1056 w 2477"/>
                  <a:gd name="T87" fmla="*/ 2464 h 2477"/>
                  <a:gd name="T88" fmla="*/ 797 w 2477"/>
                  <a:gd name="T89" fmla="*/ 2396 h 2477"/>
                  <a:gd name="T90" fmla="*/ 565 w 2477"/>
                  <a:gd name="T91" fmla="*/ 2277 h 2477"/>
                  <a:gd name="T92" fmla="*/ 364 w 2477"/>
                  <a:gd name="T93" fmla="*/ 2114 h 2477"/>
                  <a:gd name="T94" fmla="*/ 200 w 2477"/>
                  <a:gd name="T95" fmla="*/ 1913 h 2477"/>
                  <a:gd name="T96" fmla="*/ 82 w 2477"/>
                  <a:gd name="T97" fmla="*/ 1680 h 2477"/>
                  <a:gd name="T98" fmla="*/ 14 w 2477"/>
                  <a:gd name="T99" fmla="*/ 1421 h 2477"/>
                  <a:gd name="T100" fmla="*/ 4 w 2477"/>
                  <a:gd name="T101" fmla="*/ 1146 h 2477"/>
                  <a:gd name="T102" fmla="*/ 53 w 2477"/>
                  <a:gd name="T103" fmla="*/ 881 h 2477"/>
                  <a:gd name="T104" fmla="*/ 155 w 2477"/>
                  <a:gd name="T105" fmla="*/ 639 h 2477"/>
                  <a:gd name="T106" fmla="*/ 304 w 2477"/>
                  <a:gd name="T107" fmla="*/ 427 h 2477"/>
                  <a:gd name="T108" fmla="*/ 494 w 2477"/>
                  <a:gd name="T109" fmla="*/ 249 h 2477"/>
                  <a:gd name="T110" fmla="*/ 717 w 2477"/>
                  <a:gd name="T111" fmla="*/ 115 h 2477"/>
                  <a:gd name="T112" fmla="*/ 967 w 2477"/>
                  <a:gd name="T113" fmla="*/ 30 h 2477"/>
                  <a:gd name="T114" fmla="*/ 1238 w 2477"/>
                  <a:gd name="T115" fmla="*/ 0 h 2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7" h="2477">
                    <a:moveTo>
                      <a:pt x="1238" y="139"/>
                    </a:moveTo>
                    <a:lnTo>
                      <a:pt x="1152" y="143"/>
                    </a:lnTo>
                    <a:lnTo>
                      <a:pt x="1068" y="152"/>
                    </a:lnTo>
                    <a:lnTo>
                      <a:pt x="987" y="168"/>
                    </a:lnTo>
                    <a:lnTo>
                      <a:pt x="907" y="191"/>
                    </a:lnTo>
                    <a:lnTo>
                      <a:pt x="830" y="218"/>
                    </a:lnTo>
                    <a:lnTo>
                      <a:pt x="756" y="251"/>
                    </a:lnTo>
                    <a:lnTo>
                      <a:pt x="685" y="289"/>
                    </a:lnTo>
                    <a:lnTo>
                      <a:pt x="617" y="333"/>
                    </a:lnTo>
                    <a:lnTo>
                      <a:pt x="552" y="381"/>
                    </a:lnTo>
                    <a:lnTo>
                      <a:pt x="491" y="434"/>
                    </a:lnTo>
                    <a:lnTo>
                      <a:pt x="434" y="490"/>
                    </a:lnTo>
                    <a:lnTo>
                      <a:pt x="382" y="551"/>
                    </a:lnTo>
                    <a:lnTo>
                      <a:pt x="334" y="616"/>
                    </a:lnTo>
                    <a:lnTo>
                      <a:pt x="290" y="684"/>
                    </a:lnTo>
                    <a:lnTo>
                      <a:pt x="252" y="755"/>
                    </a:lnTo>
                    <a:lnTo>
                      <a:pt x="219" y="830"/>
                    </a:lnTo>
                    <a:lnTo>
                      <a:pt x="192" y="907"/>
                    </a:lnTo>
                    <a:lnTo>
                      <a:pt x="169" y="987"/>
                    </a:lnTo>
                    <a:lnTo>
                      <a:pt x="153" y="1069"/>
                    </a:lnTo>
                    <a:lnTo>
                      <a:pt x="144" y="1153"/>
                    </a:lnTo>
                    <a:lnTo>
                      <a:pt x="141" y="1238"/>
                    </a:lnTo>
                    <a:lnTo>
                      <a:pt x="144" y="1324"/>
                    </a:lnTo>
                    <a:lnTo>
                      <a:pt x="153" y="1408"/>
                    </a:lnTo>
                    <a:lnTo>
                      <a:pt x="169" y="1490"/>
                    </a:lnTo>
                    <a:lnTo>
                      <a:pt x="192" y="1570"/>
                    </a:lnTo>
                    <a:lnTo>
                      <a:pt x="219" y="1647"/>
                    </a:lnTo>
                    <a:lnTo>
                      <a:pt x="252" y="1721"/>
                    </a:lnTo>
                    <a:lnTo>
                      <a:pt x="290" y="1792"/>
                    </a:lnTo>
                    <a:lnTo>
                      <a:pt x="334" y="1860"/>
                    </a:lnTo>
                    <a:lnTo>
                      <a:pt x="382" y="1925"/>
                    </a:lnTo>
                    <a:lnTo>
                      <a:pt x="434" y="1986"/>
                    </a:lnTo>
                    <a:lnTo>
                      <a:pt x="491" y="2043"/>
                    </a:lnTo>
                    <a:lnTo>
                      <a:pt x="552" y="2095"/>
                    </a:lnTo>
                    <a:lnTo>
                      <a:pt x="617" y="2143"/>
                    </a:lnTo>
                    <a:lnTo>
                      <a:pt x="685" y="2187"/>
                    </a:lnTo>
                    <a:lnTo>
                      <a:pt x="756" y="2225"/>
                    </a:lnTo>
                    <a:lnTo>
                      <a:pt x="830" y="2259"/>
                    </a:lnTo>
                    <a:lnTo>
                      <a:pt x="907" y="2287"/>
                    </a:lnTo>
                    <a:lnTo>
                      <a:pt x="987" y="2308"/>
                    </a:lnTo>
                    <a:lnTo>
                      <a:pt x="1068" y="2324"/>
                    </a:lnTo>
                    <a:lnTo>
                      <a:pt x="1152" y="2334"/>
                    </a:lnTo>
                    <a:lnTo>
                      <a:pt x="1238" y="2338"/>
                    </a:lnTo>
                    <a:lnTo>
                      <a:pt x="1325" y="2334"/>
                    </a:lnTo>
                    <a:lnTo>
                      <a:pt x="1409" y="2324"/>
                    </a:lnTo>
                    <a:lnTo>
                      <a:pt x="1490" y="2308"/>
                    </a:lnTo>
                    <a:lnTo>
                      <a:pt x="1570" y="2287"/>
                    </a:lnTo>
                    <a:lnTo>
                      <a:pt x="1647" y="2259"/>
                    </a:lnTo>
                    <a:lnTo>
                      <a:pt x="1721" y="2225"/>
                    </a:lnTo>
                    <a:lnTo>
                      <a:pt x="1792" y="2187"/>
                    </a:lnTo>
                    <a:lnTo>
                      <a:pt x="1860" y="2143"/>
                    </a:lnTo>
                    <a:lnTo>
                      <a:pt x="1925" y="2095"/>
                    </a:lnTo>
                    <a:lnTo>
                      <a:pt x="1986" y="2043"/>
                    </a:lnTo>
                    <a:lnTo>
                      <a:pt x="2043" y="1986"/>
                    </a:lnTo>
                    <a:lnTo>
                      <a:pt x="2095" y="1925"/>
                    </a:lnTo>
                    <a:lnTo>
                      <a:pt x="2143" y="1860"/>
                    </a:lnTo>
                    <a:lnTo>
                      <a:pt x="2187" y="1792"/>
                    </a:lnTo>
                    <a:lnTo>
                      <a:pt x="2225" y="1721"/>
                    </a:lnTo>
                    <a:lnTo>
                      <a:pt x="2258" y="1647"/>
                    </a:lnTo>
                    <a:lnTo>
                      <a:pt x="2285" y="1570"/>
                    </a:lnTo>
                    <a:lnTo>
                      <a:pt x="2308" y="1490"/>
                    </a:lnTo>
                    <a:lnTo>
                      <a:pt x="2324" y="1408"/>
                    </a:lnTo>
                    <a:lnTo>
                      <a:pt x="2333" y="1324"/>
                    </a:lnTo>
                    <a:lnTo>
                      <a:pt x="2336" y="1238"/>
                    </a:lnTo>
                    <a:lnTo>
                      <a:pt x="2333" y="1153"/>
                    </a:lnTo>
                    <a:lnTo>
                      <a:pt x="2324" y="1069"/>
                    </a:lnTo>
                    <a:lnTo>
                      <a:pt x="2308" y="987"/>
                    </a:lnTo>
                    <a:lnTo>
                      <a:pt x="2285" y="907"/>
                    </a:lnTo>
                    <a:lnTo>
                      <a:pt x="2258" y="830"/>
                    </a:lnTo>
                    <a:lnTo>
                      <a:pt x="2225" y="755"/>
                    </a:lnTo>
                    <a:lnTo>
                      <a:pt x="2187" y="684"/>
                    </a:lnTo>
                    <a:lnTo>
                      <a:pt x="2143" y="616"/>
                    </a:lnTo>
                    <a:lnTo>
                      <a:pt x="2095" y="551"/>
                    </a:lnTo>
                    <a:lnTo>
                      <a:pt x="2043" y="490"/>
                    </a:lnTo>
                    <a:lnTo>
                      <a:pt x="1986" y="434"/>
                    </a:lnTo>
                    <a:lnTo>
                      <a:pt x="1925" y="381"/>
                    </a:lnTo>
                    <a:lnTo>
                      <a:pt x="1860" y="333"/>
                    </a:lnTo>
                    <a:lnTo>
                      <a:pt x="1792" y="289"/>
                    </a:lnTo>
                    <a:lnTo>
                      <a:pt x="1721" y="251"/>
                    </a:lnTo>
                    <a:lnTo>
                      <a:pt x="1647" y="218"/>
                    </a:lnTo>
                    <a:lnTo>
                      <a:pt x="1570" y="191"/>
                    </a:lnTo>
                    <a:lnTo>
                      <a:pt x="1490" y="168"/>
                    </a:lnTo>
                    <a:lnTo>
                      <a:pt x="1409" y="152"/>
                    </a:lnTo>
                    <a:lnTo>
                      <a:pt x="1325" y="143"/>
                    </a:lnTo>
                    <a:lnTo>
                      <a:pt x="1238" y="139"/>
                    </a:lnTo>
                    <a:close/>
                    <a:moveTo>
                      <a:pt x="1238" y="0"/>
                    </a:moveTo>
                    <a:lnTo>
                      <a:pt x="1331" y="3"/>
                    </a:lnTo>
                    <a:lnTo>
                      <a:pt x="1421" y="13"/>
                    </a:lnTo>
                    <a:lnTo>
                      <a:pt x="1509" y="30"/>
                    </a:lnTo>
                    <a:lnTo>
                      <a:pt x="1596" y="52"/>
                    </a:lnTo>
                    <a:lnTo>
                      <a:pt x="1680" y="81"/>
                    </a:lnTo>
                    <a:lnTo>
                      <a:pt x="1760" y="115"/>
                    </a:lnTo>
                    <a:lnTo>
                      <a:pt x="1838" y="154"/>
                    </a:lnTo>
                    <a:lnTo>
                      <a:pt x="1912" y="200"/>
                    </a:lnTo>
                    <a:lnTo>
                      <a:pt x="1982" y="249"/>
                    </a:lnTo>
                    <a:lnTo>
                      <a:pt x="2050" y="304"/>
                    </a:lnTo>
                    <a:lnTo>
                      <a:pt x="2113" y="363"/>
                    </a:lnTo>
                    <a:lnTo>
                      <a:pt x="2173" y="427"/>
                    </a:lnTo>
                    <a:lnTo>
                      <a:pt x="2227" y="494"/>
                    </a:lnTo>
                    <a:lnTo>
                      <a:pt x="2277" y="565"/>
                    </a:lnTo>
                    <a:lnTo>
                      <a:pt x="2322" y="639"/>
                    </a:lnTo>
                    <a:lnTo>
                      <a:pt x="2361" y="717"/>
                    </a:lnTo>
                    <a:lnTo>
                      <a:pt x="2395" y="798"/>
                    </a:lnTo>
                    <a:lnTo>
                      <a:pt x="2424" y="881"/>
                    </a:lnTo>
                    <a:lnTo>
                      <a:pt x="2446" y="967"/>
                    </a:lnTo>
                    <a:lnTo>
                      <a:pt x="2463" y="1055"/>
                    </a:lnTo>
                    <a:lnTo>
                      <a:pt x="2472" y="1146"/>
                    </a:lnTo>
                    <a:lnTo>
                      <a:pt x="2477" y="1238"/>
                    </a:lnTo>
                    <a:lnTo>
                      <a:pt x="2472" y="1331"/>
                    </a:lnTo>
                    <a:lnTo>
                      <a:pt x="2463" y="1421"/>
                    </a:lnTo>
                    <a:lnTo>
                      <a:pt x="2446" y="1509"/>
                    </a:lnTo>
                    <a:lnTo>
                      <a:pt x="2424" y="1596"/>
                    </a:lnTo>
                    <a:lnTo>
                      <a:pt x="2395" y="1680"/>
                    </a:lnTo>
                    <a:lnTo>
                      <a:pt x="2361" y="1760"/>
                    </a:lnTo>
                    <a:lnTo>
                      <a:pt x="2322" y="1838"/>
                    </a:lnTo>
                    <a:lnTo>
                      <a:pt x="2277" y="1913"/>
                    </a:lnTo>
                    <a:lnTo>
                      <a:pt x="2227" y="1984"/>
                    </a:lnTo>
                    <a:lnTo>
                      <a:pt x="2173" y="2051"/>
                    </a:lnTo>
                    <a:lnTo>
                      <a:pt x="2113" y="2114"/>
                    </a:lnTo>
                    <a:lnTo>
                      <a:pt x="2050" y="2173"/>
                    </a:lnTo>
                    <a:lnTo>
                      <a:pt x="1982" y="2227"/>
                    </a:lnTo>
                    <a:lnTo>
                      <a:pt x="1912" y="2277"/>
                    </a:lnTo>
                    <a:lnTo>
                      <a:pt x="1838" y="2322"/>
                    </a:lnTo>
                    <a:lnTo>
                      <a:pt x="1760" y="2361"/>
                    </a:lnTo>
                    <a:lnTo>
                      <a:pt x="1680" y="2396"/>
                    </a:lnTo>
                    <a:lnTo>
                      <a:pt x="1596" y="2424"/>
                    </a:lnTo>
                    <a:lnTo>
                      <a:pt x="1509" y="2448"/>
                    </a:lnTo>
                    <a:lnTo>
                      <a:pt x="1421" y="2464"/>
                    </a:lnTo>
                    <a:lnTo>
                      <a:pt x="1331" y="2474"/>
                    </a:lnTo>
                    <a:lnTo>
                      <a:pt x="1238" y="2477"/>
                    </a:lnTo>
                    <a:lnTo>
                      <a:pt x="1146" y="2474"/>
                    </a:lnTo>
                    <a:lnTo>
                      <a:pt x="1056" y="2464"/>
                    </a:lnTo>
                    <a:lnTo>
                      <a:pt x="967" y="2448"/>
                    </a:lnTo>
                    <a:lnTo>
                      <a:pt x="881" y="2424"/>
                    </a:lnTo>
                    <a:lnTo>
                      <a:pt x="797" y="2396"/>
                    </a:lnTo>
                    <a:lnTo>
                      <a:pt x="717" y="2361"/>
                    </a:lnTo>
                    <a:lnTo>
                      <a:pt x="639" y="2322"/>
                    </a:lnTo>
                    <a:lnTo>
                      <a:pt x="565" y="2277"/>
                    </a:lnTo>
                    <a:lnTo>
                      <a:pt x="494" y="2227"/>
                    </a:lnTo>
                    <a:lnTo>
                      <a:pt x="426" y="2173"/>
                    </a:lnTo>
                    <a:lnTo>
                      <a:pt x="364" y="2114"/>
                    </a:lnTo>
                    <a:lnTo>
                      <a:pt x="304" y="2051"/>
                    </a:lnTo>
                    <a:lnTo>
                      <a:pt x="250" y="1984"/>
                    </a:lnTo>
                    <a:lnTo>
                      <a:pt x="200" y="1913"/>
                    </a:lnTo>
                    <a:lnTo>
                      <a:pt x="155" y="1838"/>
                    </a:lnTo>
                    <a:lnTo>
                      <a:pt x="116" y="1760"/>
                    </a:lnTo>
                    <a:lnTo>
                      <a:pt x="82" y="1680"/>
                    </a:lnTo>
                    <a:lnTo>
                      <a:pt x="53" y="1596"/>
                    </a:lnTo>
                    <a:lnTo>
                      <a:pt x="31" y="1509"/>
                    </a:lnTo>
                    <a:lnTo>
                      <a:pt x="14" y="1421"/>
                    </a:lnTo>
                    <a:lnTo>
                      <a:pt x="4" y="1331"/>
                    </a:lnTo>
                    <a:lnTo>
                      <a:pt x="0" y="1238"/>
                    </a:lnTo>
                    <a:lnTo>
                      <a:pt x="4" y="1146"/>
                    </a:lnTo>
                    <a:lnTo>
                      <a:pt x="14" y="1055"/>
                    </a:lnTo>
                    <a:lnTo>
                      <a:pt x="31" y="967"/>
                    </a:lnTo>
                    <a:lnTo>
                      <a:pt x="53" y="881"/>
                    </a:lnTo>
                    <a:lnTo>
                      <a:pt x="82" y="798"/>
                    </a:lnTo>
                    <a:lnTo>
                      <a:pt x="116" y="717"/>
                    </a:lnTo>
                    <a:lnTo>
                      <a:pt x="155" y="639"/>
                    </a:lnTo>
                    <a:lnTo>
                      <a:pt x="200" y="565"/>
                    </a:lnTo>
                    <a:lnTo>
                      <a:pt x="250" y="494"/>
                    </a:lnTo>
                    <a:lnTo>
                      <a:pt x="304" y="427"/>
                    </a:lnTo>
                    <a:lnTo>
                      <a:pt x="364" y="363"/>
                    </a:lnTo>
                    <a:lnTo>
                      <a:pt x="426" y="304"/>
                    </a:lnTo>
                    <a:lnTo>
                      <a:pt x="494" y="249"/>
                    </a:lnTo>
                    <a:lnTo>
                      <a:pt x="565" y="200"/>
                    </a:lnTo>
                    <a:lnTo>
                      <a:pt x="639" y="154"/>
                    </a:lnTo>
                    <a:lnTo>
                      <a:pt x="717" y="115"/>
                    </a:lnTo>
                    <a:lnTo>
                      <a:pt x="797" y="81"/>
                    </a:lnTo>
                    <a:lnTo>
                      <a:pt x="881" y="52"/>
                    </a:lnTo>
                    <a:lnTo>
                      <a:pt x="967" y="30"/>
                    </a:lnTo>
                    <a:lnTo>
                      <a:pt x="1056" y="13"/>
                    </a:lnTo>
                    <a:lnTo>
                      <a:pt x="1146" y="3"/>
                    </a:lnTo>
                    <a:lnTo>
                      <a:pt x="1238"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44" name="Freeform 445">
                <a:extLst>
                  <a:ext uri="{FF2B5EF4-FFF2-40B4-BE49-F238E27FC236}">
                    <a16:creationId xmlns:a16="http://schemas.microsoft.com/office/drawing/2014/main" id="{4525DA54-E350-4C13-9DFD-04F5E8198E46}"/>
                  </a:ext>
                </a:extLst>
              </p:cNvPr>
              <p:cNvSpPr>
                <a:spLocks noEditPoints="1"/>
              </p:cNvSpPr>
              <p:nvPr/>
            </p:nvSpPr>
            <p:spPr bwMode="auto">
              <a:xfrm>
                <a:off x="1822451" y="4373563"/>
                <a:ext cx="107950" cy="149225"/>
              </a:xfrm>
              <a:custGeom>
                <a:avLst/>
                <a:gdLst>
                  <a:gd name="T0" fmla="*/ 380 w 673"/>
                  <a:gd name="T1" fmla="*/ 361 h 946"/>
                  <a:gd name="T2" fmla="*/ 322 w 673"/>
                  <a:gd name="T3" fmla="*/ 394 h 946"/>
                  <a:gd name="T4" fmla="*/ 246 w 673"/>
                  <a:gd name="T5" fmla="*/ 422 h 946"/>
                  <a:gd name="T6" fmla="*/ 150 w 673"/>
                  <a:gd name="T7" fmla="*/ 442 h 946"/>
                  <a:gd name="T8" fmla="*/ 169 w 673"/>
                  <a:gd name="T9" fmla="*/ 673 h 946"/>
                  <a:gd name="T10" fmla="*/ 191 w 673"/>
                  <a:gd name="T11" fmla="*/ 725 h 946"/>
                  <a:gd name="T12" fmla="*/ 229 w 673"/>
                  <a:gd name="T13" fmla="*/ 768 h 946"/>
                  <a:gd name="T14" fmla="*/ 280 w 673"/>
                  <a:gd name="T15" fmla="*/ 797 h 946"/>
                  <a:gd name="T16" fmla="*/ 336 w 673"/>
                  <a:gd name="T17" fmla="*/ 806 h 946"/>
                  <a:gd name="T18" fmla="*/ 393 w 673"/>
                  <a:gd name="T19" fmla="*/ 797 h 946"/>
                  <a:gd name="T20" fmla="*/ 444 w 673"/>
                  <a:gd name="T21" fmla="*/ 768 h 946"/>
                  <a:gd name="T22" fmla="*/ 482 w 673"/>
                  <a:gd name="T23" fmla="*/ 725 h 946"/>
                  <a:gd name="T24" fmla="*/ 504 w 673"/>
                  <a:gd name="T25" fmla="*/ 673 h 946"/>
                  <a:gd name="T26" fmla="*/ 526 w 673"/>
                  <a:gd name="T27" fmla="*/ 396 h 946"/>
                  <a:gd name="T28" fmla="*/ 458 w 673"/>
                  <a:gd name="T29" fmla="*/ 373 h 946"/>
                  <a:gd name="T30" fmla="*/ 402 w 673"/>
                  <a:gd name="T31" fmla="*/ 345 h 946"/>
                  <a:gd name="T32" fmla="*/ 487 w 673"/>
                  <a:gd name="T33" fmla="*/ 233 h 946"/>
                  <a:gd name="T34" fmla="*/ 498 w 673"/>
                  <a:gd name="T35" fmla="*/ 239 h 946"/>
                  <a:gd name="T36" fmla="*/ 516 w 673"/>
                  <a:gd name="T37" fmla="*/ 247 h 946"/>
                  <a:gd name="T38" fmla="*/ 532 w 673"/>
                  <a:gd name="T39" fmla="*/ 233 h 946"/>
                  <a:gd name="T40" fmla="*/ 518 w 673"/>
                  <a:gd name="T41" fmla="*/ 196 h 946"/>
                  <a:gd name="T42" fmla="*/ 253 w 673"/>
                  <a:gd name="T43" fmla="*/ 139 h 946"/>
                  <a:gd name="T44" fmla="*/ 207 w 673"/>
                  <a:gd name="T45" fmla="*/ 149 h 946"/>
                  <a:gd name="T46" fmla="*/ 170 w 673"/>
                  <a:gd name="T47" fmla="*/ 176 h 946"/>
                  <a:gd name="T48" fmla="*/ 145 w 673"/>
                  <a:gd name="T49" fmla="*/ 215 h 946"/>
                  <a:gd name="T50" fmla="*/ 139 w 673"/>
                  <a:gd name="T51" fmla="*/ 261 h 946"/>
                  <a:gd name="T52" fmla="*/ 182 w 673"/>
                  <a:gd name="T53" fmla="*/ 295 h 946"/>
                  <a:gd name="T54" fmla="*/ 249 w 673"/>
                  <a:gd name="T55" fmla="*/ 273 h 946"/>
                  <a:gd name="T56" fmla="*/ 297 w 673"/>
                  <a:gd name="T57" fmla="*/ 249 h 946"/>
                  <a:gd name="T58" fmla="*/ 328 w 673"/>
                  <a:gd name="T59" fmla="*/ 224 h 946"/>
                  <a:gd name="T60" fmla="*/ 346 w 673"/>
                  <a:gd name="T61" fmla="*/ 206 h 946"/>
                  <a:gd name="T62" fmla="*/ 373 w 673"/>
                  <a:gd name="T63" fmla="*/ 139 h 946"/>
                  <a:gd name="T64" fmla="*/ 253 w 673"/>
                  <a:gd name="T65" fmla="*/ 0 h 946"/>
                  <a:gd name="T66" fmla="*/ 456 w 673"/>
                  <a:gd name="T67" fmla="*/ 2 h 946"/>
                  <a:gd name="T68" fmla="*/ 521 w 673"/>
                  <a:gd name="T69" fmla="*/ 21 h 946"/>
                  <a:gd name="T70" fmla="*/ 580 w 673"/>
                  <a:gd name="T71" fmla="*/ 56 h 946"/>
                  <a:gd name="T72" fmla="*/ 628 w 673"/>
                  <a:gd name="T73" fmla="*/ 107 h 946"/>
                  <a:gd name="T74" fmla="*/ 659 w 673"/>
                  <a:gd name="T75" fmla="*/ 168 h 946"/>
                  <a:gd name="T76" fmla="*/ 673 w 673"/>
                  <a:gd name="T77" fmla="*/ 235 h 946"/>
                  <a:gd name="T78" fmla="*/ 668 w 673"/>
                  <a:gd name="T79" fmla="*/ 347 h 946"/>
                  <a:gd name="T80" fmla="*/ 643 w 673"/>
                  <a:gd name="T81" fmla="*/ 692 h 946"/>
                  <a:gd name="T82" fmla="*/ 619 w 673"/>
                  <a:gd name="T83" fmla="*/ 767 h 946"/>
                  <a:gd name="T84" fmla="*/ 578 w 673"/>
                  <a:gd name="T85" fmla="*/ 832 h 946"/>
                  <a:gd name="T86" fmla="*/ 520 w 673"/>
                  <a:gd name="T87" fmla="*/ 885 h 946"/>
                  <a:gd name="T88" fmla="*/ 451 w 673"/>
                  <a:gd name="T89" fmla="*/ 924 h 946"/>
                  <a:gd name="T90" fmla="*/ 375 w 673"/>
                  <a:gd name="T91" fmla="*/ 943 h 946"/>
                  <a:gd name="T92" fmla="*/ 298 w 673"/>
                  <a:gd name="T93" fmla="*/ 943 h 946"/>
                  <a:gd name="T94" fmla="*/ 222 w 673"/>
                  <a:gd name="T95" fmla="*/ 924 h 946"/>
                  <a:gd name="T96" fmla="*/ 153 w 673"/>
                  <a:gd name="T97" fmla="*/ 885 h 946"/>
                  <a:gd name="T98" fmla="*/ 95 w 673"/>
                  <a:gd name="T99" fmla="*/ 832 h 946"/>
                  <a:gd name="T100" fmla="*/ 54 w 673"/>
                  <a:gd name="T101" fmla="*/ 767 h 946"/>
                  <a:gd name="T102" fmla="*/ 30 w 673"/>
                  <a:gd name="T103" fmla="*/ 692 h 946"/>
                  <a:gd name="T104" fmla="*/ 7 w 673"/>
                  <a:gd name="T105" fmla="*/ 385 h 946"/>
                  <a:gd name="T106" fmla="*/ 0 w 673"/>
                  <a:gd name="T107" fmla="*/ 235 h 946"/>
                  <a:gd name="T108" fmla="*/ 14 w 673"/>
                  <a:gd name="T109" fmla="*/ 168 h 946"/>
                  <a:gd name="T110" fmla="*/ 45 w 673"/>
                  <a:gd name="T111" fmla="*/ 107 h 946"/>
                  <a:gd name="T112" fmla="*/ 93 w 673"/>
                  <a:gd name="T113" fmla="*/ 56 h 946"/>
                  <a:gd name="T114" fmla="*/ 152 w 673"/>
                  <a:gd name="T115" fmla="*/ 21 h 946"/>
                  <a:gd name="T116" fmla="*/ 217 w 673"/>
                  <a:gd name="T117" fmla="*/ 2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73" h="946">
                    <a:moveTo>
                      <a:pt x="402" y="345"/>
                    </a:moveTo>
                    <a:lnTo>
                      <a:pt x="380" y="361"/>
                    </a:lnTo>
                    <a:lnTo>
                      <a:pt x="352" y="378"/>
                    </a:lnTo>
                    <a:lnTo>
                      <a:pt x="322" y="394"/>
                    </a:lnTo>
                    <a:lnTo>
                      <a:pt x="285" y="410"/>
                    </a:lnTo>
                    <a:lnTo>
                      <a:pt x="246" y="422"/>
                    </a:lnTo>
                    <a:lnTo>
                      <a:pt x="200" y="434"/>
                    </a:lnTo>
                    <a:lnTo>
                      <a:pt x="150" y="442"/>
                    </a:lnTo>
                    <a:lnTo>
                      <a:pt x="164" y="645"/>
                    </a:lnTo>
                    <a:lnTo>
                      <a:pt x="169" y="673"/>
                    </a:lnTo>
                    <a:lnTo>
                      <a:pt x="177" y="701"/>
                    </a:lnTo>
                    <a:lnTo>
                      <a:pt x="191" y="725"/>
                    </a:lnTo>
                    <a:lnTo>
                      <a:pt x="208" y="749"/>
                    </a:lnTo>
                    <a:lnTo>
                      <a:pt x="229" y="768"/>
                    </a:lnTo>
                    <a:lnTo>
                      <a:pt x="254" y="785"/>
                    </a:lnTo>
                    <a:lnTo>
                      <a:pt x="280" y="797"/>
                    </a:lnTo>
                    <a:lnTo>
                      <a:pt x="308" y="804"/>
                    </a:lnTo>
                    <a:lnTo>
                      <a:pt x="336" y="806"/>
                    </a:lnTo>
                    <a:lnTo>
                      <a:pt x="365" y="804"/>
                    </a:lnTo>
                    <a:lnTo>
                      <a:pt x="393" y="797"/>
                    </a:lnTo>
                    <a:lnTo>
                      <a:pt x="419" y="785"/>
                    </a:lnTo>
                    <a:lnTo>
                      <a:pt x="444" y="768"/>
                    </a:lnTo>
                    <a:lnTo>
                      <a:pt x="465" y="749"/>
                    </a:lnTo>
                    <a:lnTo>
                      <a:pt x="482" y="725"/>
                    </a:lnTo>
                    <a:lnTo>
                      <a:pt x="496" y="701"/>
                    </a:lnTo>
                    <a:lnTo>
                      <a:pt x="504" y="673"/>
                    </a:lnTo>
                    <a:lnTo>
                      <a:pt x="509" y="645"/>
                    </a:lnTo>
                    <a:lnTo>
                      <a:pt x="526" y="396"/>
                    </a:lnTo>
                    <a:lnTo>
                      <a:pt x="488" y="385"/>
                    </a:lnTo>
                    <a:lnTo>
                      <a:pt x="458" y="373"/>
                    </a:lnTo>
                    <a:lnTo>
                      <a:pt x="434" y="363"/>
                    </a:lnTo>
                    <a:lnTo>
                      <a:pt x="402" y="345"/>
                    </a:lnTo>
                    <a:close/>
                    <a:moveTo>
                      <a:pt x="508" y="180"/>
                    </a:moveTo>
                    <a:lnTo>
                      <a:pt x="487" y="233"/>
                    </a:lnTo>
                    <a:lnTo>
                      <a:pt x="492" y="236"/>
                    </a:lnTo>
                    <a:lnTo>
                      <a:pt x="498" y="239"/>
                    </a:lnTo>
                    <a:lnTo>
                      <a:pt x="504" y="243"/>
                    </a:lnTo>
                    <a:lnTo>
                      <a:pt x="516" y="247"/>
                    </a:lnTo>
                    <a:lnTo>
                      <a:pt x="534" y="253"/>
                    </a:lnTo>
                    <a:lnTo>
                      <a:pt x="532" y="233"/>
                    </a:lnTo>
                    <a:lnTo>
                      <a:pt x="527" y="214"/>
                    </a:lnTo>
                    <a:lnTo>
                      <a:pt x="518" y="196"/>
                    </a:lnTo>
                    <a:lnTo>
                      <a:pt x="508" y="180"/>
                    </a:lnTo>
                    <a:close/>
                    <a:moveTo>
                      <a:pt x="253" y="139"/>
                    </a:moveTo>
                    <a:lnTo>
                      <a:pt x="229" y="143"/>
                    </a:lnTo>
                    <a:lnTo>
                      <a:pt x="207" y="149"/>
                    </a:lnTo>
                    <a:lnTo>
                      <a:pt x="187" y="161"/>
                    </a:lnTo>
                    <a:lnTo>
                      <a:pt x="170" y="176"/>
                    </a:lnTo>
                    <a:lnTo>
                      <a:pt x="155" y="195"/>
                    </a:lnTo>
                    <a:lnTo>
                      <a:pt x="145" y="215"/>
                    </a:lnTo>
                    <a:lnTo>
                      <a:pt x="140" y="237"/>
                    </a:lnTo>
                    <a:lnTo>
                      <a:pt x="139" y="261"/>
                    </a:lnTo>
                    <a:lnTo>
                      <a:pt x="142" y="303"/>
                    </a:lnTo>
                    <a:lnTo>
                      <a:pt x="182" y="295"/>
                    </a:lnTo>
                    <a:lnTo>
                      <a:pt x="218" y="285"/>
                    </a:lnTo>
                    <a:lnTo>
                      <a:pt x="249" y="273"/>
                    </a:lnTo>
                    <a:lnTo>
                      <a:pt x="275" y="261"/>
                    </a:lnTo>
                    <a:lnTo>
                      <a:pt x="297" y="249"/>
                    </a:lnTo>
                    <a:lnTo>
                      <a:pt x="314" y="236"/>
                    </a:lnTo>
                    <a:lnTo>
                      <a:pt x="328" y="224"/>
                    </a:lnTo>
                    <a:lnTo>
                      <a:pt x="339" y="214"/>
                    </a:lnTo>
                    <a:lnTo>
                      <a:pt x="346" y="206"/>
                    </a:lnTo>
                    <a:lnTo>
                      <a:pt x="350" y="200"/>
                    </a:lnTo>
                    <a:lnTo>
                      <a:pt x="373" y="139"/>
                    </a:lnTo>
                    <a:lnTo>
                      <a:pt x="253" y="139"/>
                    </a:lnTo>
                    <a:close/>
                    <a:moveTo>
                      <a:pt x="253" y="0"/>
                    </a:moveTo>
                    <a:lnTo>
                      <a:pt x="420" y="0"/>
                    </a:lnTo>
                    <a:lnTo>
                      <a:pt x="456" y="2"/>
                    </a:lnTo>
                    <a:lnTo>
                      <a:pt x="490" y="10"/>
                    </a:lnTo>
                    <a:lnTo>
                      <a:pt x="521" y="21"/>
                    </a:lnTo>
                    <a:lnTo>
                      <a:pt x="552" y="37"/>
                    </a:lnTo>
                    <a:lnTo>
                      <a:pt x="580" y="56"/>
                    </a:lnTo>
                    <a:lnTo>
                      <a:pt x="605" y="80"/>
                    </a:lnTo>
                    <a:lnTo>
                      <a:pt x="628" y="107"/>
                    </a:lnTo>
                    <a:lnTo>
                      <a:pt x="645" y="136"/>
                    </a:lnTo>
                    <a:lnTo>
                      <a:pt x="659" y="168"/>
                    </a:lnTo>
                    <a:lnTo>
                      <a:pt x="668" y="201"/>
                    </a:lnTo>
                    <a:lnTo>
                      <a:pt x="673" y="235"/>
                    </a:lnTo>
                    <a:lnTo>
                      <a:pt x="673" y="270"/>
                    </a:lnTo>
                    <a:lnTo>
                      <a:pt x="668" y="347"/>
                    </a:lnTo>
                    <a:lnTo>
                      <a:pt x="648" y="653"/>
                    </a:lnTo>
                    <a:lnTo>
                      <a:pt x="643" y="692"/>
                    </a:lnTo>
                    <a:lnTo>
                      <a:pt x="633" y="731"/>
                    </a:lnTo>
                    <a:lnTo>
                      <a:pt x="619" y="767"/>
                    </a:lnTo>
                    <a:lnTo>
                      <a:pt x="600" y="801"/>
                    </a:lnTo>
                    <a:lnTo>
                      <a:pt x="578" y="832"/>
                    </a:lnTo>
                    <a:lnTo>
                      <a:pt x="551" y="860"/>
                    </a:lnTo>
                    <a:lnTo>
                      <a:pt x="520" y="885"/>
                    </a:lnTo>
                    <a:lnTo>
                      <a:pt x="487" y="907"/>
                    </a:lnTo>
                    <a:lnTo>
                      <a:pt x="451" y="924"/>
                    </a:lnTo>
                    <a:lnTo>
                      <a:pt x="413" y="936"/>
                    </a:lnTo>
                    <a:lnTo>
                      <a:pt x="375" y="943"/>
                    </a:lnTo>
                    <a:lnTo>
                      <a:pt x="335" y="946"/>
                    </a:lnTo>
                    <a:lnTo>
                      <a:pt x="298" y="943"/>
                    </a:lnTo>
                    <a:lnTo>
                      <a:pt x="260" y="936"/>
                    </a:lnTo>
                    <a:lnTo>
                      <a:pt x="222" y="924"/>
                    </a:lnTo>
                    <a:lnTo>
                      <a:pt x="186" y="907"/>
                    </a:lnTo>
                    <a:lnTo>
                      <a:pt x="153" y="885"/>
                    </a:lnTo>
                    <a:lnTo>
                      <a:pt x="122" y="860"/>
                    </a:lnTo>
                    <a:lnTo>
                      <a:pt x="95" y="832"/>
                    </a:lnTo>
                    <a:lnTo>
                      <a:pt x="73" y="801"/>
                    </a:lnTo>
                    <a:lnTo>
                      <a:pt x="54" y="767"/>
                    </a:lnTo>
                    <a:lnTo>
                      <a:pt x="40" y="731"/>
                    </a:lnTo>
                    <a:lnTo>
                      <a:pt x="30" y="692"/>
                    </a:lnTo>
                    <a:lnTo>
                      <a:pt x="25" y="653"/>
                    </a:lnTo>
                    <a:lnTo>
                      <a:pt x="7" y="385"/>
                    </a:lnTo>
                    <a:lnTo>
                      <a:pt x="0" y="270"/>
                    </a:lnTo>
                    <a:lnTo>
                      <a:pt x="0" y="235"/>
                    </a:lnTo>
                    <a:lnTo>
                      <a:pt x="5" y="201"/>
                    </a:lnTo>
                    <a:lnTo>
                      <a:pt x="14" y="168"/>
                    </a:lnTo>
                    <a:lnTo>
                      <a:pt x="28" y="136"/>
                    </a:lnTo>
                    <a:lnTo>
                      <a:pt x="45" y="107"/>
                    </a:lnTo>
                    <a:lnTo>
                      <a:pt x="68" y="80"/>
                    </a:lnTo>
                    <a:lnTo>
                      <a:pt x="93" y="56"/>
                    </a:lnTo>
                    <a:lnTo>
                      <a:pt x="121" y="37"/>
                    </a:lnTo>
                    <a:lnTo>
                      <a:pt x="152" y="21"/>
                    </a:lnTo>
                    <a:lnTo>
                      <a:pt x="183" y="10"/>
                    </a:lnTo>
                    <a:lnTo>
                      <a:pt x="217" y="2"/>
                    </a:lnTo>
                    <a:lnTo>
                      <a:pt x="253"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45" name="Freeform 446">
                <a:extLst>
                  <a:ext uri="{FF2B5EF4-FFF2-40B4-BE49-F238E27FC236}">
                    <a16:creationId xmlns:a16="http://schemas.microsoft.com/office/drawing/2014/main" id="{8C284BA9-B7BD-4649-B15A-2AB8A7DA2F8B}"/>
                  </a:ext>
                </a:extLst>
              </p:cNvPr>
              <p:cNvSpPr>
                <a:spLocks noEditPoints="1"/>
              </p:cNvSpPr>
              <p:nvPr/>
            </p:nvSpPr>
            <p:spPr bwMode="auto">
              <a:xfrm>
                <a:off x="1758951" y="4530725"/>
                <a:ext cx="234950" cy="98425"/>
              </a:xfrm>
              <a:custGeom>
                <a:avLst/>
                <a:gdLst>
                  <a:gd name="T0" fmla="*/ 434 w 1479"/>
                  <a:gd name="T1" fmla="*/ 141 h 622"/>
                  <a:gd name="T2" fmla="*/ 360 w 1479"/>
                  <a:gd name="T3" fmla="*/ 156 h 622"/>
                  <a:gd name="T4" fmla="*/ 281 w 1479"/>
                  <a:gd name="T5" fmla="*/ 195 h 622"/>
                  <a:gd name="T6" fmla="*/ 215 w 1479"/>
                  <a:gd name="T7" fmla="*/ 253 h 622"/>
                  <a:gd name="T8" fmla="*/ 168 w 1479"/>
                  <a:gd name="T9" fmla="*/ 326 h 622"/>
                  <a:gd name="T10" fmla="*/ 140 w 1479"/>
                  <a:gd name="T11" fmla="*/ 410 h 622"/>
                  <a:gd name="T12" fmla="*/ 142 w 1479"/>
                  <a:gd name="T13" fmla="*/ 442 h 622"/>
                  <a:gd name="T14" fmla="*/ 153 w 1479"/>
                  <a:gd name="T15" fmla="*/ 460 h 622"/>
                  <a:gd name="T16" fmla="*/ 166 w 1479"/>
                  <a:gd name="T17" fmla="*/ 472 h 622"/>
                  <a:gd name="T18" fmla="*/ 187 w 1479"/>
                  <a:gd name="T19" fmla="*/ 481 h 622"/>
                  <a:gd name="T20" fmla="*/ 1278 w 1479"/>
                  <a:gd name="T21" fmla="*/ 482 h 622"/>
                  <a:gd name="T22" fmla="*/ 1304 w 1479"/>
                  <a:gd name="T23" fmla="*/ 477 h 622"/>
                  <a:gd name="T24" fmla="*/ 1321 w 1479"/>
                  <a:gd name="T25" fmla="*/ 466 h 622"/>
                  <a:gd name="T26" fmla="*/ 1331 w 1479"/>
                  <a:gd name="T27" fmla="*/ 453 h 622"/>
                  <a:gd name="T28" fmla="*/ 1340 w 1479"/>
                  <a:gd name="T29" fmla="*/ 427 h 622"/>
                  <a:gd name="T30" fmla="*/ 1328 w 1479"/>
                  <a:gd name="T31" fmla="*/ 366 h 622"/>
                  <a:gd name="T32" fmla="*/ 1290 w 1479"/>
                  <a:gd name="T33" fmla="*/ 288 h 622"/>
                  <a:gd name="T34" fmla="*/ 1233 w 1479"/>
                  <a:gd name="T35" fmla="*/ 222 h 622"/>
                  <a:gd name="T36" fmla="*/ 1159 w 1479"/>
                  <a:gd name="T37" fmla="*/ 173 h 622"/>
                  <a:gd name="T38" fmla="*/ 1075 w 1479"/>
                  <a:gd name="T39" fmla="*/ 145 h 622"/>
                  <a:gd name="T40" fmla="*/ 1014 w 1479"/>
                  <a:gd name="T41" fmla="*/ 139 h 622"/>
                  <a:gd name="T42" fmla="*/ 788 w 1479"/>
                  <a:gd name="T43" fmla="*/ 309 h 622"/>
                  <a:gd name="T44" fmla="*/ 758 w 1479"/>
                  <a:gd name="T45" fmla="*/ 327 h 622"/>
                  <a:gd name="T46" fmla="*/ 721 w 1479"/>
                  <a:gd name="T47" fmla="*/ 327 h 622"/>
                  <a:gd name="T48" fmla="*/ 691 w 1479"/>
                  <a:gd name="T49" fmla="*/ 309 h 622"/>
                  <a:gd name="T50" fmla="*/ 465 w 1479"/>
                  <a:gd name="T51" fmla="*/ 139 h 622"/>
                  <a:gd name="T52" fmla="*/ 549 w 1479"/>
                  <a:gd name="T53" fmla="*/ 0 h 622"/>
                  <a:gd name="T54" fmla="*/ 583 w 1479"/>
                  <a:gd name="T55" fmla="*/ 9 h 622"/>
                  <a:gd name="T56" fmla="*/ 739 w 1479"/>
                  <a:gd name="T57" fmla="*/ 161 h 622"/>
                  <a:gd name="T58" fmla="*/ 896 w 1479"/>
                  <a:gd name="T59" fmla="*/ 9 h 622"/>
                  <a:gd name="T60" fmla="*/ 930 w 1479"/>
                  <a:gd name="T61" fmla="*/ 0 h 622"/>
                  <a:gd name="T62" fmla="*/ 1058 w 1479"/>
                  <a:gd name="T63" fmla="*/ 2 h 622"/>
                  <a:gd name="T64" fmla="*/ 1152 w 1479"/>
                  <a:gd name="T65" fmla="*/ 20 h 622"/>
                  <a:gd name="T66" fmla="*/ 1246 w 1479"/>
                  <a:gd name="T67" fmla="*/ 61 h 622"/>
                  <a:gd name="T68" fmla="*/ 1328 w 1479"/>
                  <a:gd name="T69" fmla="*/ 121 h 622"/>
                  <a:gd name="T70" fmla="*/ 1396 w 1479"/>
                  <a:gd name="T71" fmla="*/ 197 h 622"/>
                  <a:gd name="T72" fmla="*/ 1446 w 1479"/>
                  <a:gd name="T73" fmla="*/ 286 h 622"/>
                  <a:gd name="T74" fmla="*/ 1476 w 1479"/>
                  <a:gd name="T75" fmla="*/ 386 h 622"/>
                  <a:gd name="T76" fmla="*/ 1478 w 1479"/>
                  <a:gd name="T77" fmla="*/ 444 h 622"/>
                  <a:gd name="T78" fmla="*/ 1463 w 1479"/>
                  <a:gd name="T79" fmla="*/ 500 h 622"/>
                  <a:gd name="T80" fmla="*/ 1432 w 1479"/>
                  <a:gd name="T81" fmla="*/ 550 h 622"/>
                  <a:gd name="T82" fmla="*/ 1389 w 1479"/>
                  <a:gd name="T83" fmla="*/ 589 h 622"/>
                  <a:gd name="T84" fmla="*/ 1337 w 1479"/>
                  <a:gd name="T85" fmla="*/ 613 h 622"/>
                  <a:gd name="T86" fmla="*/ 1278 w 1479"/>
                  <a:gd name="T87" fmla="*/ 622 h 622"/>
                  <a:gd name="T88" fmla="*/ 171 w 1479"/>
                  <a:gd name="T89" fmla="*/ 620 h 622"/>
                  <a:gd name="T90" fmla="*/ 116 w 1479"/>
                  <a:gd name="T91" fmla="*/ 604 h 622"/>
                  <a:gd name="T92" fmla="*/ 67 w 1479"/>
                  <a:gd name="T93" fmla="*/ 572 h 622"/>
                  <a:gd name="T94" fmla="*/ 28 w 1479"/>
                  <a:gd name="T95" fmla="*/ 526 h 622"/>
                  <a:gd name="T96" fmla="*/ 6 w 1479"/>
                  <a:gd name="T97" fmla="*/ 473 h 622"/>
                  <a:gd name="T98" fmla="*/ 0 w 1479"/>
                  <a:gd name="T99" fmla="*/ 415 h 622"/>
                  <a:gd name="T100" fmla="*/ 15 w 1479"/>
                  <a:gd name="T101" fmla="*/ 335 h 622"/>
                  <a:gd name="T102" fmla="*/ 55 w 1479"/>
                  <a:gd name="T103" fmla="*/ 240 h 622"/>
                  <a:gd name="T104" fmla="*/ 115 w 1479"/>
                  <a:gd name="T105" fmla="*/ 157 h 622"/>
                  <a:gd name="T106" fmla="*/ 190 w 1479"/>
                  <a:gd name="T107" fmla="*/ 89 h 622"/>
                  <a:gd name="T108" fmla="*/ 278 w 1479"/>
                  <a:gd name="T109" fmla="*/ 38 h 622"/>
                  <a:gd name="T110" fmla="*/ 378 w 1479"/>
                  <a:gd name="T111" fmla="*/ 8 h 622"/>
                  <a:gd name="T112" fmla="*/ 465 w 1479"/>
                  <a:gd name="T113" fmla="*/ 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79" h="622">
                    <a:moveTo>
                      <a:pt x="465" y="139"/>
                    </a:moveTo>
                    <a:lnTo>
                      <a:pt x="434" y="141"/>
                    </a:lnTo>
                    <a:lnTo>
                      <a:pt x="404" y="145"/>
                    </a:lnTo>
                    <a:lnTo>
                      <a:pt x="360" y="156"/>
                    </a:lnTo>
                    <a:lnTo>
                      <a:pt x="320" y="173"/>
                    </a:lnTo>
                    <a:lnTo>
                      <a:pt x="281" y="195"/>
                    </a:lnTo>
                    <a:lnTo>
                      <a:pt x="246" y="222"/>
                    </a:lnTo>
                    <a:lnTo>
                      <a:pt x="215" y="253"/>
                    </a:lnTo>
                    <a:lnTo>
                      <a:pt x="189" y="288"/>
                    </a:lnTo>
                    <a:lnTo>
                      <a:pt x="168" y="326"/>
                    </a:lnTo>
                    <a:lnTo>
                      <a:pt x="151" y="366"/>
                    </a:lnTo>
                    <a:lnTo>
                      <a:pt x="140" y="410"/>
                    </a:lnTo>
                    <a:lnTo>
                      <a:pt x="139" y="427"/>
                    </a:lnTo>
                    <a:lnTo>
                      <a:pt x="142" y="442"/>
                    </a:lnTo>
                    <a:lnTo>
                      <a:pt x="147" y="453"/>
                    </a:lnTo>
                    <a:lnTo>
                      <a:pt x="153" y="460"/>
                    </a:lnTo>
                    <a:lnTo>
                      <a:pt x="158" y="466"/>
                    </a:lnTo>
                    <a:lnTo>
                      <a:pt x="166" y="472"/>
                    </a:lnTo>
                    <a:lnTo>
                      <a:pt x="175" y="477"/>
                    </a:lnTo>
                    <a:lnTo>
                      <a:pt x="187" y="481"/>
                    </a:lnTo>
                    <a:lnTo>
                      <a:pt x="201" y="482"/>
                    </a:lnTo>
                    <a:lnTo>
                      <a:pt x="1278" y="482"/>
                    </a:lnTo>
                    <a:lnTo>
                      <a:pt x="1292" y="481"/>
                    </a:lnTo>
                    <a:lnTo>
                      <a:pt x="1304" y="477"/>
                    </a:lnTo>
                    <a:lnTo>
                      <a:pt x="1313" y="472"/>
                    </a:lnTo>
                    <a:lnTo>
                      <a:pt x="1321" y="466"/>
                    </a:lnTo>
                    <a:lnTo>
                      <a:pt x="1326" y="460"/>
                    </a:lnTo>
                    <a:lnTo>
                      <a:pt x="1331" y="453"/>
                    </a:lnTo>
                    <a:lnTo>
                      <a:pt x="1337" y="442"/>
                    </a:lnTo>
                    <a:lnTo>
                      <a:pt x="1340" y="427"/>
                    </a:lnTo>
                    <a:lnTo>
                      <a:pt x="1339" y="410"/>
                    </a:lnTo>
                    <a:lnTo>
                      <a:pt x="1328" y="366"/>
                    </a:lnTo>
                    <a:lnTo>
                      <a:pt x="1311" y="326"/>
                    </a:lnTo>
                    <a:lnTo>
                      <a:pt x="1290" y="288"/>
                    </a:lnTo>
                    <a:lnTo>
                      <a:pt x="1263" y="253"/>
                    </a:lnTo>
                    <a:lnTo>
                      <a:pt x="1233" y="222"/>
                    </a:lnTo>
                    <a:lnTo>
                      <a:pt x="1198" y="195"/>
                    </a:lnTo>
                    <a:lnTo>
                      <a:pt x="1159" y="173"/>
                    </a:lnTo>
                    <a:lnTo>
                      <a:pt x="1119" y="156"/>
                    </a:lnTo>
                    <a:lnTo>
                      <a:pt x="1075" y="145"/>
                    </a:lnTo>
                    <a:lnTo>
                      <a:pt x="1045" y="141"/>
                    </a:lnTo>
                    <a:lnTo>
                      <a:pt x="1014" y="139"/>
                    </a:lnTo>
                    <a:lnTo>
                      <a:pt x="959" y="139"/>
                    </a:lnTo>
                    <a:lnTo>
                      <a:pt x="788" y="309"/>
                    </a:lnTo>
                    <a:lnTo>
                      <a:pt x="775" y="321"/>
                    </a:lnTo>
                    <a:lnTo>
                      <a:pt x="758" y="327"/>
                    </a:lnTo>
                    <a:lnTo>
                      <a:pt x="739" y="330"/>
                    </a:lnTo>
                    <a:lnTo>
                      <a:pt x="721" y="327"/>
                    </a:lnTo>
                    <a:lnTo>
                      <a:pt x="704" y="321"/>
                    </a:lnTo>
                    <a:lnTo>
                      <a:pt x="691" y="309"/>
                    </a:lnTo>
                    <a:lnTo>
                      <a:pt x="519" y="139"/>
                    </a:lnTo>
                    <a:lnTo>
                      <a:pt x="465" y="139"/>
                    </a:lnTo>
                    <a:close/>
                    <a:moveTo>
                      <a:pt x="465" y="0"/>
                    </a:moveTo>
                    <a:lnTo>
                      <a:pt x="549" y="0"/>
                    </a:lnTo>
                    <a:lnTo>
                      <a:pt x="567" y="2"/>
                    </a:lnTo>
                    <a:lnTo>
                      <a:pt x="583" y="9"/>
                    </a:lnTo>
                    <a:lnTo>
                      <a:pt x="598" y="20"/>
                    </a:lnTo>
                    <a:lnTo>
                      <a:pt x="739" y="161"/>
                    </a:lnTo>
                    <a:lnTo>
                      <a:pt x="881" y="20"/>
                    </a:lnTo>
                    <a:lnTo>
                      <a:pt x="896" y="9"/>
                    </a:lnTo>
                    <a:lnTo>
                      <a:pt x="912" y="2"/>
                    </a:lnTo>
                    <a:lnTo>
                      <a:pt x="930" y="0"/>
                    </a:lnTo>
                    <a:lnTo>
                      <a:pt x="1014" y="0"/>
                    </a:lnTo>
                    <a:lnTo>
                      <a:pt x="1058" y="2"/>
                    </a:lnTo>
                    <a:lnTo>
                      <a:pt x="1101" y="8"/>
                    </a:lnTo>
                    <a:lnTo>
                      <a:pt x="1152" y="20"/>
                    </a:lnTo>
                    <a:lnTo>
                      <a:pt x="1201" y="38"/>
                    </a:lnTo>
                    <a:lnTo>
                      <a:pt x="1246" y="61"/>
                    </a:lnTo>
                    <a:lnTo>
                      <a:pt x="1289" y="89"/>
                    </a:lnTo>
                    <a:lnTo>
                      <a:pt x="1328" y="121"/>
                    </a:lnTo>
                    <a:lnTo>
                      <a:pt x="1364" y="157"/>
                    </a:lnTo>
                    <a:lnTo>
                      <a:pt x="1396" y="197"/>
                    </a:lnTo>
                    <a:lnTo>
                      <a:pt x="1424" y="240"/>
                    </a:lnTo>
                    <a:lnTo>
                      <a:pt x="1446" y="286"/>
                    </a:lnTo>
                    <a:lnTo>
                      <a:pt x="1464" y="335"/>
                    </a:lnTo>
                    <a:lnTo>
                      <a:pt x="1476" y="386"/>
                    </a:lnTo>
                    <a:lnTo>
                      <a:pt x="1479" y="415"/>
                    </a:lnTo>
                    <a:lnTo>
                      <a:pt x="1478" y="444"/>
                    </a:lnTo>
                    <a:lnTo>
                      <a:pt x="1473" y="473"/>
                    </a:lnTo>
                    <a:lnTo>
                      <a:pt x="1463" y="500"/>
                    </a:lnTo>
                    <a:lnTo>
                      <a:pt x="1451" y="526"/>
                    </a:lnTo>
                    <a:lnTo>
                      <a:pt x="1432" y="550"/>
                    </a:lnTo>
                    <a:lnTo>
                      <a:pt x="1412" y="572"/>
                    </a:lnTo>
                    <a:lnTo>
                      <a:pt x="1389" y="589"/>
                    </a:lnTo>
                    <a:lnTo>
                      <a:pt x="1363" y="604"/>
                    </a:lnTo>
                    <a:lnTo>
                      <a:pt x="1337" y="613"/>
                    </a:lnTo>
                    <a:lnTo>
                      <a:pt x="1308" y="620"/>
                    </a:lnTo>
                    <a:lnTo>
                      <a:pt x="1278" y="622"/>
                    </a:lnTo>
                    <a:lnTo>
                      <a:pt x="201" y="622"/>
                    </a:lnTo>
                    <a:lnTo>
                      <a:pt x="171" y="620"/>
                    </a:lnTo>
                    <a:lnTo>
                      <a:pt x="142" y="613"/>
                    </a:lnTo>
                    <a:lnTo>
                      <a:pt x="116" y="604"/>
                    </a:lnTo>
                    <a:lnTo>
                      <a:pt x="90" y="589"/>
                    </a:lnTo>
                    <a:lnTo>
                      <a:pt x="67" y="572"/>
                    </a:lnTo>
                    <a:lnTo>
                      <a:pt x="46" y="550"/>
                    </a:lnTo>
                    <a:lnTo>
                      <a:pt x="28" y="526"/>
                    </a:lnTo>
                    <a:lnTo>
                      <a:pt x="16" y="500"/>
                    </a:lnTo>
                    <a:lnTo>
                      <a:pt x="6" y="473"/>
                    </a:lnTo>
                    <a:lnTo>
                      <a:pt x="1" y="444"/>
                    </a:lnTo>
                    <a:lnTo>
                      <a:pt x="0" y="415"/>
                    </a:lnTo>
                    <a:lnTo>
                      <a:pt x="3" y="386"/>
                    </a:lnTo>
                    <a:lnTo>
                      <a:pt x="15" y="335"/>
                    </a:lnTo>
                    <a:lnTo>
                      <a:pt x="33" y="286"/>
                    </a:lnTo>
                    <a:lnTo>
                      <a:pt x="55" y="240"/>
                    </a:lnTo>
                    <a:lnTo>
                      <a:pt x="83" y="197"/>
                    </a:lnTo>
                    <a:lnTo>
                      <a:pt x="115" y="157"/>
                    </a:lnTo>
                    <a:lnTo>
                      <a:pt x="151" y="121"/>
                    </a:lnTo>
                    <a:lnTo>
                      <a:pt x="190" y="89"/>
                    </a:lnTo>
                    <a:lnTo>
                      <a:pt x="232" y="61"/>
                    </a:lnTo>
                    <a:lnTo>
                      <a:pt x="278" y="38"/>
                    </a:lnTo>
                    <a:lnTo>
                      <a:pt x="327" y="20"/>
                    </a:lnTo>
                    <a:lnTo>
                      <a:pt x="378" y="8"/>
                    </a:lnTo>
                    <a:lnTo>
                      <a:pt x="421" y="2"/>
                    </a:lnTo>
                    <a:lnTo>
                      <a:pt x="465"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46" name="Freeform 447">
                <a:extLst>
                  <a:ext uri="{FF2B5EF4-FFF2-40B4-BE49-F238E27FC236}">
                    <a16:creationId xmlns:a16="http://schemas.microsoft.com/office/drawing/2014/main" id="{646AEC2A-7FC5-46DC-819B-7DCD7DE511AA}"/>
                  </a:ext>
                </a:extLst>
              </p:cNvPr>
              <p:cNvSpPr>
                <a:spLocks/>
              </p:cNvSpPr>
              <p:nvPr/>
            </p:nvSpPr>
            <p:spPr bwMode="auto">
              <a:xfrm>
                <a:off x="1987551" y="4419600"/>
                <a:ext cx="46038" cy="103188"/>
              </a:xfrm>
              <a:custGeom>
                <a:avLst/>
                <a:gdLst>
                  <a:gd name="T0" fmla="*/ 66 w 292"/>
                  <a:gd name="T1" fmla="*/ 0 h 648"/>
                  <a:gd name="T2" fmla="*/ 84 w 292"/>
                  <a:gd name="T3" fmla="*/ 1 h 648"/>
                  <a:gd name="T4" fmla="*/ 101 w 292"/>
                  <a:gd name="T5" fmla="*/ 6 h 648"/>
                  <a:gd name="T6" fmla="*/ 116 w 292"/>
                  <a:gd name="T7" fmla="*/ 17 h 648"/>
                  <a:gd name="T8" fmla="*/ 127 w 292"/>
                  <a:gd name="T9" fmla="*/ 30 h 648"/>
                  <a:gd name="T10" fmla="*/ 166 w 292"/>
                  <a:gd name="T11" fmla="*/ 93 h 648"/>
                  <a:gd name="T12" fmla="*/ 199 w 292"/>
                  <a:gd name="T13" fmla="*/ 157 h 648"/>
                  <a:gd name="T14" fmla="*/ 227 w 292"/>
                  <a:gd name="T15" fmla="*/ 224 h 648"/>
                  <a:gd name="T16" fmla="*/ 251 w 292"/>
                  <a:gd name="T17" fmla="*/ 292 h 648"/>
                  <a:gd name="T18" fmla="*/ 269 w 292"/>
                  <a:gd name="T19" fmla="*/ 362 h 648"/>
                  <a:gd name="T20" fmla="*/ 282 w 292"/>
                  <a:gd name="T21" fmla="*/ 434 h 648"/>
                  <a:gd name="T22" fmla="*/ 289 w 292"/>
                  <a:gd name="T23" fmla="*/ 506 h 648"/>
                  <a:gd name="T24" fmla="*/ 292 w 292"/>
                  <a:gd name="T25" fmla="*/ 578 h 648"/>
                  <a:gd name="T26" fmla="*/ 290 w 292"/>
                  <a:gd name="T27" fmla="*/ 597 h 648"/>
                  <a:gd name="T28" fmla="*/ 283 w 292"/>
                  <a:gd name="T29" fmla="*/ 613 h 648"/>
                  <a:gd name="T30" fmla="*/ 272 w 292"/>
                  <a:gd name="T31" fmla="*/ 628 h 648"/>
                  <a:gd name="T32" fmla="*/ 257 w 292"/>
                  <a:gd name="T33" fmla="*/ 639 h 648"/>
                  <a:gd name="T34" fmla="*/ 241 w 292"/>
                  <a:gd name="T35" fmla="*/ 645 h 648"/>
                  <a:gd name="T36" fmla="*/ 222 w 292"/>
                  <a:gd name="T37" fmla="*/ 648 h 648"/>
                  <a:gd name="T38" fmla="*/ 204 w 292"/>
                  <a:gd name="T39" fmla="*/ 645 h 648"/>
                  <a:gd name="T40" fmla="*/ 187 w 292"/>
                  <a:gd name="T41" fmla="*/ 639 h 648"/>
                  <a:gd name="T42" fmla="*/ 173 w 292"/>
                  <a:gd name="T43" fmla="*/ 628 h 648"/>
                  <a:gd name="T44" fmla="*/ 163 w 292"/>
                  <a:gd name="T45" fmla="*/ 613 h 648"/>
                  <a:gd name="T46" fmla="*/ 155 w 292"/>
                  <a:gd name="T47" fmla="*/ 597 h 648"/>
                  <a:gd name="T48" fmla="*/ 153 w 292"/>
                  <a:gd name="T49" fmla="*/ 578 h 648"/>
                  <a:gd name="T50" fmla="*/ 150 w 292"/>
                  <a:gd name="T51" fmla="*/ 507 h 648"/>
                  <a:gd name="T52" fmla="*/ 141 w 292"/>
                  <a:gd name="T53" fmla="*/ 436 h 648"/>
                  <a:gd name="T54" fmla="*/ 126 w 292"/>
                  <a:gd name="T55" fmla="*/ 367 h 648"/>
                  <a:gd name="T56" fmla="*/ 106 w 292"/>
                  <a:gd name="T57" fmla="*/ 298 h 648"/>
                  <a:gd name="T58" fmla="*/ 80 w 292"/>
                  <a:gd name="T59" fmla="*/ 233 h 648"/>
                  <a:gd name="T60" fmla="*/ 49 w 292"/>
                  <a:gd name="T61" fmla="*/ 169 h 648"/>
                  <a:gd name="T62" fmla="*/ 12 w 292"/>
                  <a:gd name="T63" fmla="*/ 107 h 648"/>
                  <a:gd name="T64" fmla="*/ 3 w 292"/>
                  <a:gd name="T65" fmla="*/ 91 h 648"/>
                  <a:gd name="T66" fmla="*/ 0 w 292"/>
                  <a:gd name="T67" fmla="*/ 73 h 648"/>
                  <a:gd name="T68" fmla="*/ 1 w 292"/>
                  <a:gd name="T69" fmla="*/ 55 h 648"/>
                  <a:gd name="T70" fmla="*/ 7 w 292"/>
                  <a:gd name="T71" fmla="*/ 38 h 648"/>
                  <a:gd name="T72" fmla="*/ 17 w 292"/>
                  <a:gd name="T73" fmla="*/ 23 h 648"/>
                  <a:gd name="T74" fmla="*/ 31 w 292"/>
                  <a:gd name="T75" fmla="*/ 11 h 648"/>
                  <a:gd name="T76" fmla="*/ 48 w 292"/>
                  <a:gd name="T77" fmla="*/ 3 h 648"/>
                  <a:gd name="T78" fmla="*/ 66 w 292"/>
                  <a:gd name="T79" fmla="*/ 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2" h="648">
                    <a:moveTo>
                      <a:pt x="66" y="0"/>
                    </a:moveTo>
                    <a:lnTo>
                      <a:pt x="84" y="1"/>
                    </a:lnTo>
                    <a:lnTo>
                      <a:pt x="101" y="6"/>
                    </a:lnTo>
                    <a:lnTo>
                      <a:pt x="116" y="17"/>
                    </a:lnTo>
                    <a:lnTo>
                      <a:pt x="127" y="30"/>
                    </a:lnTo>
                    <a:lnTo>
                      <a:pt x="166" y="93"/>
                    </a:lnTo>
                    <a:lnTo>
                      <a:pt x="199" y="157"/>
                    </a:lnTo>
                    <a:lnTo>
                      <a:pt x="227" y="224"/>
                    </a:lnTo>
                    <a:lnTo>
                      <a:pt x="251" y="292"/>
                    </a:lnTo>
                    <a:lnTo>
                      <a:pt x="269" y="362"/>
                    </a:lnTo>
                    <a:lnTo>
                      <a:pt x="282" y="434"/>
                    </a:lnTo>
                    <a:lnTo>
                      <a:pt x="289" y="506"/>
                    </a:lnTo>
                    <a:lnTo>
                      <a:pt x="292" y="578"/>
                    </a:lnTo>
                    <a:lnTo>
                      <a:pt x="290" y="597"/>
                    </a:lnTo>
                    <a:lnTo>
                      <a:pt x="283" y="613"/>
                    </a:lnTo>
                    <a:lnTo>
                      <a:pt x="272" y="628"/>
                    </a:lnTo>
                    <a:lnTo>
                      <a:pt x="257" y="639"/>
                    </a:lnTo>
                    <a:lnTo>
                      <a:pt x="241" y="645"/>
                    </a:lnTo>
                    <a:lnTo>
                      <a:pt x="222" y="648"/>
                    </a:lnTo>
                    <a:lnTo>
                      <a:pt x="204" y="645"/>
                    </a:lnTo>
                    <a:lnTo>
                      <a:pt x="187" y="639"/>
                    </a:lnTo>
                    <a:lnTo>
                      <a:pt x="173" y="628"/>
                    </a:lnTo>
                    <a:lnTo>
                      <a:pt x="163" y="613"/>
                    </a:lnTo>
                    <a:lnTo>
                      <a:pt x="155" y="597"/>
                    </a:lnTo>
                    <a:lnTo>
                      <a:pt x="153" y="578"/>
                    </a:lnTo>
                    <a:lnTo>
                      <a:pt x="150" y="507"/>
                    </a:lnTo>
                    <a:lnTo>
                      <a:pt x="141" y="436"/>
                    </a:lnTo>
                    <a:lnTo>
                      <a:pt x="126" y="367"/>
                    </a:lnTo>
                    <a:lnTo>
                      <a:pt x="106" y="298"/>
                    </a:lnTo>
                    <a:lnTo>
                      <a:pt x="80" y="233"/>
                    </a:lnTo>
                    <a:lnTo>
                      <a:pt x="49" y="169"/>
                    </a:lnTo>
                    <a:lnTo>
                      <a:pt x="12" y="107"/>
                    </a:lnTo>
                    <a:lnTo>
                      <a:pt x="3" y="91"/>
                    </a:lnTo>
                    <a:lnTo>
                      <a:pt x="0" y="73"/>
                    </a:lnTo>
                    <a:lnTo>
                      <a:pt x="1" y="55"/>
                    </a:lnTo>
                    <a:lnTo>
                      <a:pt x="7" y="38"/>
                    </a:lnTo>
                    <a:lnTo>
                      <a:pt x="17" y="23"/>
                    </a:lnTo>
                    <a:lnTo>
                      <a:pt x="31" y="11"/>
                    </a:lnTo>
                    <a:lnTo>
                      <a:pt x="48" y="3"/>
                    </a:lnTo>
                    <a:lnTo>
                      <a:pt x="66"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47" name="Freeform 448">
                <a:extLst>
                  <a:ext uri="{FF2B5EF4-FFF2-40B4-BE49-F238E27FC236}">
                    <a16:creationId xmlns:a16="http://schemas.microsoft.com/office/drawing/2014/main" id="{4830F270-1469-475B-B2D7-E55ABBDC6B2F}"/>
                  </a:ext>
                </a:extLst>
              </p:cNvPr>
              <p:cNvSpPr>
                <a:spLocks/>
              </p:cNvSpPr>
              <p:nvPr/>
            </p:nvSpPr>
            <p:spPr bwMode="auto">
              <a:xfrm>
                <a:off x="1960563" y="4387850"/>
                <a:ext cx="26988" cy="26988"/>
              </a:xfrm>
              <a:custGeom>
                <a:avLst/>
                <a:gdLst>
                  <a:gd name="T0" fmla="*/ 63 w 171"/>
                  <a:gd name="T1" fmla="*/ 0 h 167"/>
                  <a:gd name="T2" fmla="*/ 82 w 171"/>
                  <a:gd name="T3" fmla="*/ 1 h 167"/>
                  <a:gd name="T4" fmla="*/ 99 w 171"/>
                  <a:gd name="T5" fmla="*/ 6 h 167"/>
                  <a:gd name="T6" fmla="*/ 114 w 171"/>
                  <a:gd name="T7" fmla="*/ 17 h 167"/>
                  <a:gd name="T8" fmla="*/ 149 w 171"/>
                  <a:gd name="T9" fmla="*/ 47 h 167"/>
                  <a:gd name="T10" fmla="*/ 160 w 171"/>
                  <a:gd name="T11" fmla="*/ 60 h 167"/>
                  <a:gd name="T12" fmla="*/ 168 w 171"/>
                  <a:gd name="T13" fmla="*/ 78 h 167"/>
                  <a:gd name="T14" fmla="*/ 171 w 171"/>
                  <a:gd name="T15" fmla="*/ 95 h 167"/>
                  <a:gd name="T16" fmla="*/ 169 w 171"/>
                  <a:gd name="T17" fmla="*/ 113 h 167"/>
                  <a:gd name="T18" fmla="*/ 162 w 171"/>
                  <a:gd name="T19" fmla="*/ 130 h 167"/>
                  <a:gd name="T20" fmla="*/ 152 w 171"/>
                  <a:gd name="T21" fmla="*/ 146 h 167"/>
                  <a:gd name="T22" fmla="*/ 137 w 171"/>
                  <a:gd name="T23" fmla="*/ 157 h 167"/>
                  <a:gd name="T24" fmla="*/ 120 w 171"/>
                  <a:gd name="T25" fmla="*/ 165 h 167"/>
                  <a:gd name="T26" fmla="*/ 101 w 171"/>
                  <a:gd name="T27" fmla="*/ 167 h 167"/>
                  <a:gd name="T28" fmla="*/ 84 w 171"/>
                  <a:gd name="T29" fmla="*/ 165 h 167"/>
                  <a:gd name="T30" fmla="*/ 68 w 171"/>
                  <a:gd name="T31" fmla="*/ 159 h 167"/>
                  <a:gd name="T32" fmla="*/ 54 w 171"/>
                  <a:gd name="T33" fmla="*/ 149 h 167"/>
                  <a:gd name="T34" fmla="*/ 24 w 171"/>
                  <a:gd name="T35" fmla="*/ 123 h 167"/>
                  <a:gd name="T36" fmla="*/ 11 w 171"/>
                  <a:gd name="T37" fmla="*/ 108 h 167"/>
                  <a:gd name="T38" fmla="*/ 4 w 171"/>
                  <a:gd name="T39" fmla="*/ 92 h 167"/>
                  <a:gd name="T40" fmla="*/ 0 w 171"/>
                  <a:gd name="T41" fmla="*/ 75 h 167"/>
                  <a:gd name="T42" fmla="*/ 1 w 171"/>
                  <a:gd name="T43" fmla="*/ 57 h 167"/>
                  <a:gd name="T44" fmla="*/ 6 w 171"/>
                  <a:gd name="T45" fmla="*/ 40 h 167"/>
                  <a:gd name="T46" fmla="*/ 17 w 171"/>
                  <a:gd name="T47" fmla="*/ 24 h 167"/>
                  <a:gd name="T48" fmla="*/ 31 w 171"/>
                  <a:gd name="T49" fmla="*/ 12 h 167"/>
                  <a:gd name="T50" fmla="*/ 46 w 171"/>
                  <a:gd name="T51" fmla="*/ 4 h 167"/>
                  <a:gd name="T52" fmla="*/ 63 w 171"/>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1" h="167">
                    <a:moveTo>
                      <a:pt x="63" y="0"/>
                    </a:moveTo>
                    <a:lnTo>
                      <a:pt x="82" y="1"/>
                    </a:lnTo>
                    <a:lnTo>
                      <a:pt x="99" y="6"/>
                    </a:lnTo>
                    <a:lnTo>
                      <a:pt x="114" y="17"/>
                    </a:lnTo>
                    <a:lnTo>
                      <a:pt x="149" y="47"/>
                    </a:lnTo>
                    <a:lnTo>
                      <a:pt x="160" y="60"/>
                    </a:lnTo>
                    <a:lnTo>
                      <a:pt x="168" y="78"/>
                    </a:lnTo>
                    <a:lnTo>
                      <a:pt x="171" y="95"/>
                    </a:lnTo>
                    <a:lnTo>
                      <a:pt x="169" y="113"/>
                    </a:lnTo>
                    <a:lnTo>
                      <a:pt x="162" y="130"/>
                    </a:lnTo>
                    <a:lnTo>
                      <a:pt x="152" y="146"/>
                    </a:lnTo>
                    <a:lnTo>
                      <a:pt x="137" y="157"/>
                    </a:lnTo>
                    <a:lnTo>
                      <a:pt x="120" y="165"/>
                    </a:lnTo>
                    <a:lnTo>
                      <a:pt x="101" y="167"/>
                    </a:lnTo>
                    <a:lnTo>
                      <a:pt x="84" y="165"/>
                    </a:lnTo>
                    <a:lnTo>
                      <a:pt x="68" y="159"/>
                    </a:lnTo>
                    <a:lnTo>
                      <a:pt x="54" y="149"/>
                    </a:lnTo>
                    <a:lnTo>
                      <a:pt x="24" y="123"/>
                    </a:lnTo>
                    <a:lnTo>
                      <a:pt x="11" y="108"/>
                    </a:lnTo>
                    <a:lnTo>
                      <a:pt x="4" y="92"/>
                    </a:lnTo>
                    <a:lnTo>
                      <a:pt x="0" y="75"/>
                    </a:lnTo>
                    <a:lnTo>
                      <a:pt x="1" y="57"/>
                    </a:lnTo>
                    <a:lnTo>
                      <a:pt x="6" y="40"/>
                    </a:lnTo>
                    <a:lnTo>
                      <a:pt x="17" y="24"/>
                    </a:lnTo>
                    <a:lnTo>
                      <a:pt x="31" y="12"/>
                    </a:lnTo>
                    <a:lnTo>
                      <a:pt x="46" y="4"/>
                    </a:lnTo>
                    <a:lnTo>
                      <a:pt x="63"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grpSp>
        <p:grpSp>
          <p:nvGrpSpPr>
            <p:cNvPr id="20" name="Group 59">
              <a:extLst>
                <a:ext uri="{FF2B5EF4-FFF2-40B4-BE49-F238E27FC236}">
                  <a16:creationId xmlns:a16="http://schemas.microsoft.com/office/drawing/2014/main" id="{6109E621-78B3-47C5-9606-7EB820265BCA}"/>
                </a:ext>
              </a:extLst>
            </p:cNvPr>
            <p:cNvGrpSpPr/>
            <p:nvPr/>
          </p:nvGrpSpPr>
          <p:grpSpPr>
            <a:xfrm>
              <a:off x="4147132" y="2641806"/>
              <a:ext cx="379148" cy="281653"/>
              <a:chOff x="1690688" y="5076825"/>
              <a:chExt cx="555625" cy="412750"/>
            </a:xfrm>
            <a:solidFill>
              <a:schemeClr val="bg1"/>
            </a:solidFill>
          </p:grpSpPr>
          <p:sp>
            <p:nvSpPr>
              <p:cNvPr id="35" name="Freeform 610">
                <a:extLst>
                  <a:ext uri="{FF2B5EF4-FFF2-40B4-BE49-F238E27FC236}">
                    <a16:creationId xmlns:a16="http://schemas.microsoft.com/office/drawing/2014/main" id="{10EE770E-F449-4EDD-A108-10597B4CE813}"/>
                  </a:ext>
                </a:extLst>
              </p:cNvPr>
              <p:cNvSpPr>
                <a:spLocks noEditPoints="1"/>
              </p:cNvSpPr>
              <p:nvPr/>
            </p:nvSpPr>
            <p:spPr bwMode="auto">
              <a:xfrm>
                <a:off x="1690688" y="5076825"/>
                <a:ext cx="555625" cy="412750"/>
              </a:xfrm>
              <a:custGeom>
                <a:avLst/>
                <a:gdLst>
                  <a:gd name="T0" fmla="*/ 892 w 3500"/>
                  <a:gd name="T1" fmla="*/ 2424 h 2599"/>
                  <a:gd name="T2" fmla="*/ 902 w 3500"/>
                  <a:gd name="T3" fmla="*/ 2448 h 2599"/>
                  <a:gd name="T4" fmla="*/ 927 w 3500"/>
                  <a:gd name="T5" fmla="*/ 2459 h 2599"/>
                  <a:gd name="T6" fmla="*/ 3339 w 3500"/>
                  <a:gd name="T7" fmla="*/ 2456 h 2599"/>
                  <a:gd name="T8" fmla="*/ 3358 w 3500"/>
                  <a:gd name="T9" fmla="*/ 2438 h 2599"/>
                  <a:gd name="T10" fmla="*/ 3361 w 3500"/>
                  <a:gd name="T11" fmla="*/ 2335 h 2599"/>
                  <a:gd name="T12" fmla="*/ 892 w 3500"/>
                  <a:gd name="T13" fmla="*/ 1982 h 2599"/>
                  <a:gd name="T14" fmla="*/ 3361 w 3500"/>
                  <a:gd name="T15" fmla="*/ 2195 h 2599"/>
                  <a:gd name="T16" fmla="*/ 892 w 3500"/>
                  <a:gd name="T17" fmla="*/ 1982 h 2599"/>
                  <a:gd name="T18" fmla="*/ 2748 w 3500"/>
                  <a:gd name="T19" fmla="*/ 1550 h 2599"/>
                  <a:gd name="T20" fmla="*/ 2737 w 3500"/>
                  <a:gd name="T21" fmla="*/ 1612 h 2599"/>
                  <a:gd name="T22" fmla="*/ 2707 w 3500"/>
                  <a:gd name="T23" fmla="*/ 1664 h 2599"/>
                  <a:gd name="T24" fmla="*/ 2661 w 3500"/>
                  <a:gd name="T25" fmla="*/ 1702 h 2599"/>
                  <a:gd name="T26" fmla="*/ 2604 w 3500"/>
                  <a:gd name="T27" fmla="*/ 1723 h 2599"/>
                  <a:gd name="T28" fmla="*/ 892 w 3500"/>
                  <a:gd name="T29" fmla="*/ 1725 h 2599"/>
                  <a:gd name="T30" fmla="*/ 3361 w 3500"/>
                  <a:gd name="T31" fmla="*/ 1842 h 2599"/>
                  <a:gd name="T32" fmla="*/ 3358 w 3500"/>
                  <a:gd name="T33" fmla="*/ 1034 h 2599"/>
                  <a:gd name="T34" fmla="*/ 3339 w 3500"/>
                  <a:gd name="T35" fmla="*/ 1016 h 2599"/>
                  <a:gd name="T36" fmla="*/ 2748 w 3500"/>
                  <a:gd name="T37" fmla="*/ 1013 h 2599"/>
                  <a:gd name="T38" fmla="*/ 161 w 3500"/>
                  <a:gd name="T39" fmla="*/ 142 h 2599"/>
                  <a:gd name="T40" fmla="*/ 142 w 3500"/>
                  <a:gd name="T41" fmla="*/ 161 h 2599"/>
                  <a:gd name="T42" fmla="*/ 139 w 3500"/>
                  <a:gd name="T43" fmla="*/ 1550 h 2599"/>
                  <a:gd name="T44" fmla="*/ 150 w 3500"/>
                  <a:gd name="T45" fmla="*/ 1576 h 2599"/>
                  <a:gd name="T46" fmla="*/ 175 w 3500"/>
                  <a:gd name="T47" fmla="*/ 1586 h 2599"/>
                  <a:gd name="T48" fmla="*/ 2587 w 3500"/>
                  <a:gd name="T49" fmla="*/ 1583 h 2599"/>
                  <a:gd name="T50" fmla="*/ 2606 w 3500"/>
                  <a:gd name="T51" fmla="*/ 1564 h 2599"/>
                  <a:gd name="T52" fmla="*/ 2608 w 3500"/>
                  <a:gd name="T53" fmla="*/ 175 h 2599"/>
                  <a:gd name="T54" fmla="*/ 2598 w 3500"/>
                  <a:gd name="T55" fmla="*/ 150 h 2599"/>
                  <a:gd name="T56" fmla="*/ 2573 w 3500"/>
                  <a:gd name="T57" fmla="*/ 140 h 2599"/>
                  <a:gd name="T58" fmla="*/ 175 w 3500"/>
                  <a:gd name="T59" fmla="*/ 0 h 2599"/>
                  <a:gd name="T60" fmla="*/ 2604 w 3500"/>
                  <a:gd name="T61" fmla="*/ 3 h 2599"/>
                  <a:gd name="T62" fmla="*/ 2661 w 3500"/>
                  <a:gd name="T63" fmla="*/ 24 h 2599"/>
                  <a:gd name="T64" fmla="*/ 2707 w 3500"/>
                  <a:gd name="T65" fmla="*/ 63 h 2599"/>
                  <a:gd name="T66" fmla="*/ 2737 w 3500"/>
                  <a:gd name="T67" fmla="*/ 115 h 2599"/>
                  <a:gd name="T68" fmla="*/ 2748 w 3500"/>
                  <a:gd name="T69" fmla="*/ 175 h 2599"/>
                  <a:gd name="T70" fmla="*/ 3325 w 3500"/>
                  <a:gd name="T71" fmla="*/ 873 h 2599"/>
                  <a:gd name="T72" fmla="*/ 3385 w 3500"/>
                  <a:gd name="T73" fmla="*/ 884 h 2599"/>
                  <a:gd name="T74" fmla="*/ 3437 w 3500"/>
                  <a:gd name="T75" fmla="*/ 914 h 2599"/>
                  <a:gd name="T76" fmla="*/ 3476 w 3500"/>
                  <a:gd name="T77" fmla="*/ 960 h 2599"/>
                  <a:gd name="T78" fmla="*/ 3497 w 3500"/>
                  <a:gd name="T79" fmla="*/ 1017 h 2599"/>
                  <a:gd name="T80" fmla="*/ 3500 w 3500"/>
                  <a:gd name="T81" fmla="*/ 2424 h 2599"/>
                  <a:gd name="T82" fmla="*/ 3489 w 3500"/>
                  <a:gd name="T83" fmla="*/ 2484 h 2599"/>
                  <a:gd name="T84" fmla="*/ 3459 w 3500"/>
                  <a:gd name="T85" fmla="*/ 2536 h 2599"/>
                  <a:gd name="T86" fmla="*/ 3413 w 3500"/>
                  <a:gd name="T87" fmla="*/ 2575 h 2599"/>
                  <a:gd name="T88" fmla="*/ 3357 w 3500"/>
                  <a:gd name="T89" fmla="*/ 2596 h 2599"/>
                  <a:gd name="T90" fmla="*/ 927 w 3500"/>
                  <a:gd name="T91" fmla="*/ 2599 h 2599"/>
                  <a:gd name="T92" fmla="*/ 867 w 3500"/>
                  <a:gd name="T93" fmla="*/ 2587 h 2599"/>
                  <a:gd name="T94" fmla="*/ 815 w 3500"/>
                  <a:gd name="T95" fmla="*/ 2558 h 2599"/>
                  <a:gd name="T96" fmla="*/ 776 w 3500"/>
                  <a:gd name="T97" fmla="*/ 2512 h 2599"/>
                  <a:gd name="T98" fmla="*/ 755 w 3500"/>
                  <a:gd name="T99" fmla="*/ 2455 h 2599"/>
                  <a:gd name="T100" fmla="*/ 752 w 3500"/>
                  <a:gd name="T101" fmla="*/ 1725 h 2599"/>
                  <a:gd name="T102" fmla="*/ 143 w 3500"/>
                  <a:gd name="T103" fmla="*/ 1723 h 2599"/>
                  <a:gd name="T104" fmla="*/ 87 w 3500"/>
                  <a:gd name="T105" fmla="*/ 1702 h 2599"/>
                  <a:gd name="T106" fmla="*/ 41 w 3500"/>
                  <a:gd name="T107" fmla="*/ 1664 h 2599"/>
                  <a:gd name="T108" fmla="*/ 11 w 3500"/>
                  <a:gd name="T109" fmla="*/ 1612 h 2599"/>
                  <a:gd name="T110" fmla="*/ 0 w 3500"/>
                  <a:gd name="T111" fmla="*/ 1550 h 2599"/>
                  <a:gd name="T112" fmla="*/ 3 w 3500"/>
                  <a:gd name="T113" fmla="*/ 144 h 2599"/>
                  <a:gd name="T114" fmla="*/ 24 w 3500"/>
                  <a:gd name="T115" fmla="*/ 87 h 2599"/>
                  <a:gd name="T116" fmla="*/ 63 w 3500"/>
                  <a:gd name="T117" fmla="*/ 41 h 2599"/>
                  <a:gd name="T118" fmla="*/ 115 w 3500"/>
                  <a:gd name="T119" fmla="*/ 11 h 2599"/>
                  <a:gd name="T120" fmla="*/ 175 w 3500"/>
                  <a:gd name="T121" fmla="*/ 0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00" h="2599">
                    <a:moveTo>
                      <a:pt x="892" y="2335"/>
                    </a:moveTo>
                    <a:lnTo>
                      <a:pt x="892" y="2424"/>
                    </a:lnTo>
                    <a:lnTo>
                      <a:pt x="894" y="2438"/>
                    </a:lnTo>
                    <a:lnTo>
                      <a:pt x="902" y="2448"/>
                    </a:lnTo>
                    <a:lnTo>
                      <a:pt x="913" y="2456"/>
                    </a:lnTo>
                    <a:lnTo>
                      <a:pt x="927" y="2459"/>
                    </a:lnTo>
                    <a:lnTo>
                      <a:pt x="3325" y="2459"/>
                    </a:lnTo>
                    <a:lnTo>
                      <a:pt x="3339" y="2456"/>
                    </a:lnTo>
                    <a:lnTo>
                      <a:pt x="3350" y="2448"/>
                    </a:lnTo>
                    <a:lnTo>
                      <a:pt x="3358" y="2438"/>
                    </a:lnTo>
                    <a:lnTo>
                      <a:pt x="3361" y="2424"/>
                    </a:lnTo>
                    <a:lnTo>
                      <a:pt x="3361" y="2335"/>
                    </a:lnTo>
                    <a:lnTo>
                      <a:pt x="892" y="2335"/>
                    </a:lnTo>
                    <a:close/>
                    <a:moveTo>
                      <a:pt x="892" y="1982"/>
                    </a:moveTo>
                    <a:lnTo>
                      <a:pt x="892" y="2195"/>
                    </a:lnTo>
                    <a:lnTo>
                      <a:pt x="3361" y="2195"/>
                    </a:lnTo>
                    <a:lnTo>
                      <a:pt x="3361" y="1982"/>
                    </a:lnTo>
                    <a:lnTo>
                      <a:pt x="892" y="1982"/>
                    </a:lnTo>
                    <a:close/>
                    <a:moveTo>
                      <a:pt x="2748" y="1013"/>
                    </a:moveTo>
                    <a:lnTo>
                      <a:pt x="2748" y="1550"/>
                    </a:lnTo>
                    <a:lnTo>
                      <a:pt x="2745" y="1582"/>
                    </a:lnTo>
                    <a:lnTo>
                      <a:pt x="2737" y="1612"/>
                    </a:lnTo>
                    <a:lnTo>
                      <a:pt x="2724" y="1638"/>
                    </a:lnTo>
                    <a:lnTo>
                      <a:pt x="2707" y="1664"/>
                    </a:lnTo>
                    <a:lnTo>
                      <a:pt x="2685" y="1684"/>
                    </a:lnTo>
                    <a:lnTo>
                      <a:pt x="2661" y="1702"/>
                    </a:lnTo>
                    <a:lnTo>
                      <a:pt x="2633" y="1715"/>
                    </a:lnTo>
                    <a:lnTo>
                      <a:pt x="2604" y="1723"/>
                    </a:lnTo>
                    <a:lnTo>
                      <a:pt x="2573" y="1725"/>
                    </a:lnTo>
                    <a:lnTo>
                      <a:pt x="892" y="1725"/>
                    </a:lnTo>
                    <a:lnTo>
                      <a:pt x="892" y="1842"/>
                    </a:lnTo>
                    <a:lnTo>
                      <a:pt x="3361" y="1842"/>
                    </a:lnTo>
                    <a:lnTo>
                      <a:pt x="3361" y="1048"/>
                    </a:lnTo>
                    <a:lnTo>
                      <a:pt x="3358" y="1034"/>
                    </a:lnTo>
                    <a:lnTo>
                      <a:pt x="3350" y="1023"/>
                    </a:lnTo>
                    <a:lnTo>
                      <a:pt x="3339" y="1016"/>
                    </a:lnTo>
                    <a:lnTo>
                      <a:pt x="3325" y="1013"/>
                    </a:lnTo>
                    <a:lnTo>
                      <a:pt x="2748" y="1013"/>
                    </a:lnTo>
                    <a:close/>
                    <a:moveTo>
                      <a:pt x="175" y="140"/>
                    </a:moveTo>
                    <a:lnTo>
                      <a:pt x="161" y="142"/>
                    </a:lnTo>
                    <a:lnTo>
                      <a:pt x="150" y="150"/>
                    </a:lnTo>
                    <a:lnTo>
                      <a:pt x="142" y="161"/>
                    </a:lnTo>
                    <a:lnTo>
                      <a:pt x="139" y="175"/>
                    </a:lnTo>
                    <a:lnTo>
                      <a:pt x="139" y="1550"/>
                    </a:lnTo>
                    <a:lnTo>
                      <a:pt x="142" y="1564"/>
                    </a:lnTo>
                    <a:lnTo>
                      <a:pt x="150" y="1576"/>
                    </a:lnTo>
                    <a:lnTo>
                      <a:pt x="161" y="1583"/>
                    </a:lnTo>
                    <a:lnTo>
                      <a:pt x="175" y="1586"/>
                    </a:lnTo>
                    <a:lnTo>
                      <a:pt x="2573" y="1586"/>
                    </a:lnTo>
                    <a:lnTo>
                      <a:pt x="2587" y="1583"/>
                    </a:lnTo>
                    <a:lnTo>
                      <a:pt x="2598" y="1576"/>
                    </a:lnTo>
                    <a:lnTo>
                      <a:pt x="2606" y="1564"/>
                    </a:lnTo>
                    <a:lnTo>
                      <a:pt x="2608" y="1550"/>
                    </a:lnTo>
                    <a:lnTo>
                      <a:pt x="2608" y="175"/>
                    </a:lnTo>
                    <a:lnTo>
                      <a:pt x="2606" y="161"/>
                    </a:lnTo>
                    <a:lnTo>
                      <a:pt x="2598" y="150"/>
                    </a:lnTo>
                    <a:lnTo>
                      <a:pt x="2587" y="142"/>
                    </a:lnTo>
                    <a:lnTo>
                      <a:pt x="2573" y="140"/>
                    </a:lnTo>
                    <a:lnTo>
                      <a:pt x="175" y="140"/>
                    </a:lnTo>
                    <a:close/>
                    <a:moveTo>
                      <a:pt x="175" y="0"/>
                    </a:moveTo>
                    <a:lnTo>
                      <a:pt x="2573" y="0"/>
                    </a:lnTo>
                    <a:lnTo>
                      <a:pt x="2604" y="3"/>
                    </a:lnTo>
                    <a:lnTo>
                      <a:pt x="2633" y="11"/>
                    </a:lnTo>
                    <a:lnTo>
                      <a:pt x="2661" y="24"/>
                    </a:lnTo>
                    <a:lnTo>
                      <a:pt x="2685" y="41"/>
                    </a:lnTo>
                    <a:lnTo>
                      <a:pt x="2707" y="63"/>
                    </a:lnTo>
                    <a:lnTo>
                      <a:pt x="2724" y="87"/>
                    </a:lnTo>
                    <a:lnTo>
                      <a:pt x="2737" y="115"/>
                    </a:lnTo>
                    <a:lnTo>
                      <a:pt x="2745" y="144"/>
                    </a:lnTo>
                    <a:lnTo>
                      <a:pt x="2748" y="175"/>
                    </a:lnTo>
                    <a:lnTo>
                      <a:pt x="2748" y="873"/>
                    </a:lnTo>
                    <a:lnTo>
                      <a:pt x="3325" y="873"/>
                    </a:lnTo>
                    <a:lnTo>
                      <a:pt x="3357" y="876"/>
                    </a:lnTo>
                    <a:lnTo>
                      <a:pt x="3385" y="884"/>
                    </a:lnTo>
                    <a:lnTo>
                      <a:pt x="3413" y="897"/>
                    </a:lnTo>
                    <a:lnTo>
                      <a:pt x="3437" y="914"/>
                    </a:lnTo>
                    <a:lnTo>
                      <a:pt x="3459" y="935"/>
                    </a:lnTo>
                    <a:lnTo>
                      <a:pt x="3476" y="960"/>
                    </a:lnTo>
                    <a:lnTo>
                      <a:pt x="3489" y="987"/>
                    </a:lnTo>
                    <a:lnTo>
                      <a:pt x="3497" y="1017"/>
                    </a:lnTo>
                    <a:lnTo>
                      <a:pt x="3500" y="1048"/>
                    </a:lnTo>
                    <a:lnTo>
                      <a:pt x="3500" y="2424"/>
                    </a:lnTo>
                    <a:lnTo>
                      <a:pt x="3497" y="2455"/>
                    </a:lnTo>
                    <a:lnTo>
                      <a:pt x="3489" y="2484"/>
                    </a:lnTo>
                    <a:lnTo>
                      <a:pt x="3476" y="2512"/>
                    </a:lnTo>
                    <a:lnTo>
                      <a:pt x="3459" y="2536"/>
                    </a:lnTo>
                    <a:lnTo>
                      <a:pt x="3437" y="2558"/>
                    </a:lnTo>
                    <a:lnTo>
                      <a:pt x="3413" y="2575"/>
                    </a:lnTo>
                    <a:lnTo>
                      <a:pt x="3385" y="2587"/>
                    </a:lnTo>
                    <a:lnTo>
                      <a:pt x="3357" y="2596"/>
                    </a:lnTo>
                    <a:lnTo>
                      <a:pt x="3325" y="2599"/>
                    </a:lnTo>
                    <a:lnTo>
                      <a:pt x="927" y="2599"/>
                    </a:lnTo>
                    <a:lnTo>
                      <a:pt x="896" y="2596"/>
                    </a:lnTo>
                    <a:lnTo>
                      <a:pt x="867" y="2587"/>
                    </a:lnTo>
                    <a:lnTo>
                      <a:pt x="839" y="2575"/>
                    </a:lnTo>
                    <a:lnTo>
                      <a:pt x="815" y="2558"/>
                    </a:lnTo>
                    <a:lnTo>
                      <a:pt x="793" y="2536"/>
                    </a:lnTo>
                    <a:lnTo>
                      <a:pt x="776" y="2512"/>
                    </a:lnTo>
                    <a:lnTo>
                      <a:pt x="763" y="2484"/>
                    </a:lnTo>
                    <a:lnTo>
                      <a:pt x="755" y="2455"/>
                    </a:lnTo>
                    <a:lnTo>
                      <a:pt x="752" y="2424"/>
                    </a:lnTo>
                    <a:lnTo>
                      <a:pt x="752" y="1725"/>
                    </a:lnTo>
                    <a:lnTo>
                      <a:pt x="175" y="1725"/>
                    </a:lnTo>
                    <a:lnTo>
                      <a:pt x="143" y="1723"/>
                    </a:lnTo>
                    <a:lnTo>
                      <a:pt x="115" y="1715"/>
                    </a:lnTo>
                    <a:lnTo>
                      <a:pt x="87" y="1702"/>
                    </a:lnTo>
                    <a:lnTo>
                      <a:pt x="63" y="1684"/>
                    </a:lnTo>
                    <a:lnTo>
                      <a:pt x="41" y="1664"/>
                    </a:lnTo>
                    <a:lnTo>
                      <a:pt x="24" y="1638"/>
                    </a:lnTo>
                    <a:lnTo>
                      <a:pt x="11" y="1612"/>
                    </a:lnTo>
                    <a:lnTo>
                      <a:pt x="3" y="1582"/>
                    </a:lnTo>
                    <a:lnTo>
                      <a:pt x="0" y="1550"/>
                    </a:lnTo>
                    <a:lnTo>
                      <a:pt x="0" y="175"/>
                    </a:lnTo>
                    <a:lnTo>
                      <a:pt x="3" y="144"/>
                    </a:lnTo>
                    <a:lnTo>
                      <a:pt x="11" y="115"/>
                    </a:lnTo>
                    <a:lnTo>
                      <a:pt x="24" y="87"/>
                    </a:lnTo>
                    <a:lnTo>
                      <a:pt x="41" y="63"/>
                    </a:lnTo>
                    <a:lnTo>
                      <a:pt x="63" y="41"/>
                    </a:lnTo>
                    <a:lnTo>
                      <a:pt x="87" y="24"/>
                    </a:lnTo>
                    <a:lnTo>
                      <a:pt x="115" y="11"/>
                    </a:lnTo>
                    <a:lnTo>
                      <a:pt x="143" y="3"/>
                    </a:lnTo>
                    <a:lnTo>
                      <a:pt x="175"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36" name="Freeform 611">
                <a:extLst>
                  <a:ext uri="{FF2B5EF4-FFF2-40B4-BE49-F238E27FC236}">
                    <a16:creationId xmlns:a16="http://schemas.microsoft.com/office/drawing/2014/main" id="{6B506393-7BA8-4751-9792-951B6467D31E}"/>
                  </a:ext>
                </a:extLst>
              </p:cNvPr>
              <p:cNvSpPr>
                <a:spLocks noEditPoints="1"/>
              </p:cNvSpPr>
              <p:nvPr/>
            </p:nvSpPr>
            <p:spPr bwMode="auto">
              <a:xfrm>
                <a:off x="1941513" y="5121275"/>
                <a:ext cx="139700" cy="80963"/>
              </a:xfrm>
              <a:custGeom>
                <a:avLst/>
                <a:gdLst>
                  <a:gd name="T0" fmla="*/ 604 w 884"/>
                  <a:gd name="T1" fmla="*/ 143 h 509"/>
                  <a:gd name="T2" fmla="*/ 559 w 884"/>
                  <a:gd name="T3" fmla="*/ 165 h 509"/>
                  <a:gd name="T4" fmla="*/ 527 w 884"/>
                  <a:gd name="T5" fmla="*/ 204 h 509"/>
                  <a:gd name="T6" fmla="*/ 516 w 884"/>
                  <a:gd name="T7" fmla="*/ 254 h 509"/>
                  <a:gd name="T8" fmla="*/ 527 w 884"/>
                  <a:gd name="T9" fmla="*/ 305 h 509"/>
                  <a:gd name="T10" fmla="*/ 559 w 884"/>
                  <a:gd name="T11" fmla="*/ 343 h 509"/>
                  <a:gd name="T12" fmla="*/ 604 w 884"/>
                  <a:gd name="T13" fmla="*/ 366 h 509"/>
                  <a:gd name="T14" fmla="*/ 657 w 884"/>
                  <a:gd name="T15" fmla="*/ 366 h 509"/>
                  <a:gd name="T16" fmla="*/ 701 w 884"/>
                  <a:gd name="T17" fmla="*/ 343 h 509"/>
                  <a:gd name="T18" fmla="*/ 733 w 884"/>
                  <a:gd name="T19" fmla="*/ 305 h 509"/>
                  <a:gd name="T20" fmla="*/ 745 w 884"/>
                  <a:gd name="T21" fmla="*/ 254 h 509"/>
                  <a:gd name="T22" fmla="*/ 733 w 884"/>
                  <a:gd name="T23" fmla="*/ 204 h 509"/>
                  <a:gd name="T24" fmla="*/ 701 w 884"/>
                  <a:gd name="T25" fmla="*/ 165 h 509"/>
                  <a:gd name="T26" fmla="*/ 657 w 884"/>
                  <a:gd name="T27" fmla="*/ 143 h 509"/>
                  <a:gd name="T28" fmla="*/ 254 w 884"/>
                  <a:gd name="T29" fmla="*/ 140 h 509"/>
                  <a:gd name="T30" fmla="*/ 204 w 884"/>
                  <a:gd name="T31" fmla="*/ 152 h 509"/>
                  <a:gd name="T32" fmla="*/ 164 w 884"/>
                  <a:gd name="T33" fmla="*/ 183 h 509"/>
                  <a:gd name="T34" fmla="*/ 143 w 884"/>
                  <a:gd name="T35" fmla="*/ 229 h 509"/>
                  <a:gd name="T36" fmla="*/ 143 w 884"/>
                  <a:gd name="T37" fmla="*/ 281 h 509"/>
                  <a:gd name="T38" fmla="*/ 164 w 884"/>
                  <a:gd name="T39" fmla="*/ 326 h 509"/>
                  <a:gd name="T40" fmla="*/ 204 w 884"/>
                  <a:gd name="T41" fmla="*/ 357 h 509"/>
                  <a:gd name="T42" fmla="*/ 254 w 884"/>
                  <a:gd name="T43" fmla="*/ 369 h 509"/>
                  <a:gd name="T44" fmla="*/ 304 w 884"/>
                  <a:gd name="T45" fmla="*/ 357 h 509"/>
                  <a:gd name="T46" fmla="*/ 344 w 884"/>
                  <a:gd name="T47" fmla="*/ 326 h 509"/>
                  <a:gd name="T48" fmla="*/ 365 w 884"/>
                  <a:gd name="T49" fmla="*/ 281 h 509"/>
                  <a:gd name="T50" fmla="*/ 365 w 884"/>
                  <a:gd name="T51" fmla="*/ 229 h 509"/>
                  <a:gd name="T52" fmla="*/ 344 w 884"/>
                  <a:gd name="T53" fmla="*/ 183 h 509"/>
                  <a:gd name="T54" fmla="*/ 304 w 884"/>
                  <a:gd name="T55" fmla="*/ 152 h 509"/>
                  <a:gd name="T56" fmla="*/ 254 w 884"/>
                  <a:gd name="T57" fmla="*/ 140 h 509"/>
                  <a:gd name="T58" fmla="*/ 291 w 884"/>
                  <a:gd name="T59" fmla="*/ 4 h 509"/>
                  <a:gd name="T60" fmla="*/ 359 w 884"/>
                  <a:gd name="T61" fmla="*/ 23 h 509"/>
                  <a:gd name="T62" fmla="*/ 417 w 884"/>
                  <a:gd name="T63" fmla="*/ 60 h 509"/>
                  <a:gd name="T64" fmla="*/ 467 w 884"/>
                  <a:gd name="T65" fmla="*/ 60 h 509"/>
                  <a:gd name="T66" fmla="*/ 525 w 884"/>
                  <a:gd name="T67" fmla="*/ 23 h 509"/>
                  <a:gd name="T68" fmla="*/ 594 w 884"/>
                  <a:gd name="T69" fmla="*/ 4 h 509"/>
                  <a:gd name="T70" fmla="*/ 671 w 884"/>
                  <a:gd name="T71" fmla="*/ 4 h 509"/>
                  <a:gd name="T72" fmla="*/ 747 w 884"/>
                  <a:gd name="T73" fmla="*/ 29 h 509"/>
                  <a:gd name="T74" fmla="*/ 809 w 884"/>
                  <a:gd name="T75" fmla="*/ 75 h 509"/>
                  <a:gd name="T76" fmla="*/ 856 w 884"/>
                  <a:gd name="T77" fmla="*/ 138 h 509"/>
                  <a:gd name="T78" fmla="*/ 880 w 884"/>
                  <a:gd name="T79" fmla="*/ 214 h 509"/>
                  <a:gd name="T80" fmla="*/ 880 w 884"/>
                  <a:gd name="T81" fmla="*/ 295 h 509"/>
                  <a:gd name="T82" fmla="*/ 856 w 884"/>
                  <a:gd name="T83" fmla="*/ 371 h 509"/>
                  <a:gd name="T84" fmla="*/ 809 w 884"/>
                  <a:gd name="T85" fmla="*/ 433 h 509"/>
                  <a:gd name="T86" fmla="*/ 747 w 884"/>
                  <a:gd name="T87" fmla="*/ 480 h 509"/>
                  <a:gd name="T88" fmla="*/ 671 w 884"/>
                  <a:gd name="T89" fmla="*/ 506 h 509"/>
                  <a:gd name="T90" fmla="*/ 594 w 884"/>
                  <a:gd name="T91" fmla="*/ 506 h 509"/>
                  <a:gd name="T92" fmla="*/ 525 w 884"/>
                  <a:gd name="T93" fmla="*/ 486 h 509"/>
                  <a:gd name="T94" fmla="*/ 467 w 884"/>
                  <a:gd name="T95" fmla="*/ 448 h 509"/>
                  <a:gd name="T96" fmla="*/ 417 w 884"/>
                  <a:gd name="T97" fmla="*/ 448 h 509"/>
                  <a:gd name="T98" fmla="*/ 359 w 884"/>
                  <a:gd name="T99" fmla="*/ 486 h 509"/>
                  <a:gd name="T100" fmla="*/ 291 w 884"/>
                  <a:gd name="T101" fmla="*/ 506 h 509"/>
                  <a:gd name="T102" fmla="*/ 213 w 884"/>
                  <a:gd name="T103" fmla="*/ 506 h 509"/>
                  <a:gd name="T104" fmla="*/ 138 w 884"/>
                  <a:gd name="T105" fmla="*/ 480 h 509"/>
                  <a:gd name="T106" fmla="*/ 74 w 884"/>
                  <a:gd name="T107" fmla="*/ 433 h 509"/>
                  <a:gd name="T108" fmla="*/ 29 w 884"/>
                  <a:gd name="T109" fmla="*/ 371 h 509"/>
                  <a:gd name="T110" fmla="*/ 3 w 884"/>
                  <a:gd name="T111" fmla="*/ 295 h 509"/>
                  <a:gd name="T112" fmla="*/ 3 w 884"/>
                  <a:gd name="T113" fmla="*/ 214 h 509"/>
                  <a:gd name="T114" fmla="*/ 29 w 884"/>
                  <a:gd name="T115" fmla="*/ 138 h 509"/>
                  <a:gd name="T116" fmla="*/ 74 w 884"/>
                  <a:gd name="T117" fmla="*/ 75 h 509"/>
                  <a:gd name="T118" fmla="*/ 138 w 884"/>
                  <a:gd name="T119" fmla="*/ 29 h 509"/>
                  <a:gd name="T120" fmla="*/ 213 w 884"/>
                  <a:gd name="T121" fmla="*/ 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4" h="509">
                    <a:moveTo>
                      <a:pt x="630" y="140"/>
                    </a:moveTo>
                    <a:lnTo>
                      <a:pt x="604" y="143"/>
                    </a:lnTo>
                    <a:lnTo>
                      <a:pt x="580" y="152"/>
                    </a:lnTo>
                    <a:lnTo>
                      <a:pt x="559" y="165"/>
                    </a:lnTo>
                    <a:lnTo>
                      <a:pt x="541" y="183"/>
                    </a:lnTo>
                    <a:lnTo>
                      <a:pt x="527" y="204"/>
                    </a:lnTo>
                    <a:lnTo>
                      <a:pt x="519" y="229"/>
                    </a:lnTo>
                    <a:lnTo>
                      <a:pt x="516" y="254"/>
                    </a:lnTo>
                    <a:lnTo>
                      <a:pt x="519" y="281"/>
                    </a:lnTo>
                    <a:lnTo>
                      <a:pt x="527" y="305"/>
                    </a:lnTo>
                    <a:lnTo>
                      <a:pt x="541" y="326"/>
                    </a:lnTo>
                    <a:lnTo>
                      <a:pt x="559" y="343"/>
                    </a:lnTo>
                    <a:lnTo>
                      <a:pt x="580" y="357"/>
                    </a:lnTo>
                    <a:lnTo>
                      <a:pt x="604" y="366"/>
                    </a:lnTo>
                    <a:lnTo>
                      <a:pt x="630" y="369"/>
                    </a:lnTo>
                    <a:lnTo>
                      <a:pt x="657" y="366"/>
                    </a:lnTo>
                    <a:lnTo>
                      <a:pt x="680" y="357"/>
                    </a:lnTo>
                    <a:lnTo>
                      <a:pt x="701" y="343"/>
                    </a:lnTo>
                    <a:lnTo>
                      <a:pt x="719" y="326"/>
                    </a:lnTo>
                    <a:lnTo>
                      <a:pt x="733" y="305"/>
                    </a:lnTo>
                    <a:lnTo>
                      <a:pt x="741" y="281"/>
                    </a:lnTo>
                    <a:lnTo>
                      <a:pt x="745" y="254"/>
                    </a:lnTo>
                    <a:lnTo>
                      <a:pt x="741" y="229"/>
                    </a:lnTo>
                    <a:lnTo>
                      <a:pt x="733" y="204"/>
                    </a:lnTo>
                    <a:lnTo>
                      <a:pt x="719" y="183"/>
                    </a:lnTo>
                    <a:lnTo>
                      <a:pt x="701" y="165"/>
                    </a:lnTo>
                    <a:lnTo>
                      <a:pt x="680" y="152"/>
                    </a:lnTo>
                    <a:lnTo>
                      <a:pt x="657" y="143"/>
                    </a:lnTo>
                    <a:lnTo>
                      <a:pt x="630" y="140"/>
                    </a:lnTo>
                    <a:close/>
                    <a:moveTo>
                      <a:pt x="254" y="140"/>
                    </a:moveTo>
                    <a:lnTo>
                      <a:pt x="228" y="143"/>
                    </a:lnTo>
                    <a:lnTo>
                      <a:pt x="204" y="152"/>
                    </a:lnTo>
                    <a:lnTo>
                      <a:pt x="182" y="165"/>
                    </a:lnTo>
                    <a:lnTo>
                      <a:pt x="164" y="183"/>
                    </a:lnTo>
                    <a:lnTo>
                      <a:pt x="152" y="204"/>
                    </a:lnTo>
                    <a:lnTo>
                      <a:pt x="143" y="229"/>
                    </a:lnTo>
                    <a:lnTo>
                      <a:pt x="140" y="254"/>
                    </a:lnTo>
                    <a:lnTo>
                      <a:pt x="143" y="281"/>
                    </a:lnTo>
                    <a:lnTo>
                      <a:pt x="152" y="305"/>
                    </a:lnTo>
                    <a:lnTo>
                      <a:pt x="164" y="326"/>
                    </a:lnTo>
                    <a:lnTo>
                      <a:pt x="182" y="343"/>
                    </a:lnTo>
                    <a:lnTo>
                      <a:pt x="204" y="357"/>
                    </a:lnTo>
                    <a:lnTo>
                      <a:pt x="228" y="366"/>
                    </a:lnTo>
                    <a:lnTo>
                      <a:pt x="254" y="369"/>
                    </a:lnTo>
                    <a:lnTo>
                      <a:pt x="280" y="366"/>
                    </a:lnTo>
                    <a:lnTo>
                      <a:pt x="304" y="357"/>
                    </a:lnTo>
                    <a:lnTo>
                      <a:pt x="326" y="343"/>
                    </a:lnTo>
                    <a:lnTo>
                      <a:pt x="344" y="326"/>
                    </a:lnTo>
                    <a:lnTo>
                      <a:pt x="356" y="305"/>
                    </a:lnTo>
                    <a:lnTo>
                      <a:pt x="365" y="281"/>
                    </a:lnTo>
                    <a:lnTo>
                      <a:pt x="368" y="254"/>
                    </a:lnTo>
                    <a:lnTo>
                      <a:pt x="365" y="229"/>
                    </a:lnTo>
                    <a:lnTo>
                      <a:pt x="356" y="204"/>
                    </a:lnTo>
                    <a:lnTo>
                      <a:pt x="344" y="183"/>
                    </a:lnTo>
                    <a:lnTo>
                      <a:pt x="326" y="165"/>
                    </a:lnTo>
                    <a:lnTo>
                      <a:pt x="304" y="152"/>
                    </a:lnTo>
                    <a:lnTo>
                      <a:pt x="280" y="143"/>
                    </a:lnTo>
                    <a:lnTo>
                      <a:pt x="254" y="140"/>
                    </a:lnTo>
                    <a:close/>
                    <a:moveTo>
                      <a:pt x="254" y="0"/>
                    </a:moveTo>
                    <a:lnTo>
                      <a:pt x="291" y="4"/>
                    </a:lnTo>
                    <a:lnTo>
                      <a:pt x="326" y="11"/>
                    </a:lnTo>
                    <a:lnTo>
                      <a:pt x="359" y="23"/>
                    </a:lnTo>
                    <a:lnTo>
                      <a:pt x="389" y="40"/>
                    </a:lnTo>
                    <a:lnTo>
                      <a:pt x="417" y="60"/>
                    </a:lnTo>
                    <a:lnTo>
                      <a:pt x="442" y="84"/>
                    </a:lnTo>
                    <a:lnTo>
                      <a:pt x="467" y="60"/>
                    </a:lnTo>
                    <a:lnTo>
                      <a:pt x="495" y="40"/>
                    </a:lnTo>
                    <a:lnTo>
                      <a:pt x="525" y="23"/>
                    </a:lnTo>
                    <a:lnTo>
                      <a:pt x="559" y="11"/>
                    </a:lnTo>
                    <a:lnTo>
                      <a:pt x="594" y="4"/>
                    </a:lnTo>
                    <a:lnTo>
                      <a:pt x="630" y="0"/>
                    </a:lnTo>
                    <a:lnTo>
                      <a:pt x="671" y="4"/>
                    </a:lnTo>
                    <a:lnTo>
                      <a:pt x="711" y="13"/>
                    </a:lnTo>
                    <a:lnTo>
                      <a:pt x="747" y="29"/>
                    </a:lnTo>
                    <a:lnTo>
                      <a:pt x="780" y="49"/>
                    </a:lnTo>
                    <a:lnTo>
                      <a:pt x="809" y="75"/>
                    </a:lnTo>
                    <a:lnTo>
                      <a:pt x="835" y="104"/>
                    </a:lnTo>
                    <a:lnTo>
                      <a:pt x="856" y="138"/>
                    </a:lnTo>
                    <a:lnTo>
                      <a:pt x="871" y="174"/>
                    </a:lnTo>
                    <a:lnTo>
                      <a:pt x="880" y="214"/>
                    </a:lnTo>
                    <a:lnTo>
                      <a:pt x="884" y="254"/>
                    </a:lnTo>
                    <a:lnTo>
                      <a:pt x="880" y="295"/>
                    </a:lnTo>
                    <a:lnTo>
                      <a:pt x="871" y="335"/>
                    </a:lnTo>
                    <a:lnTo>
                      <a:pt x="856" y="371"/>
                    </a:lnTo>
                    <a:lnTo>
                      <a:pt x="835" y="405"/>
                    </a:lnTo>
                    <a:lnTo>
                      <a:pt x="809" y="433"/>
                    </a:lnTo>
                    <a:lnTo>
                      <a:pt x="780" y="459"/>
                    </a:lnTo>
                    <a:lnTo>
                      <a:pt x="747" y="480"/>
                    </a:lnTo>
                    <a:lnTo>
                      <a:pt x="711" y="495"/>
                    </a:lnTo>
                    <a:lnTo>
                      <a:pt x="671" y="506"/>
                    </a:lnTo>
                    <a:lnTo>
                      <a:pt x="630" y="509"/>
                    </a:lnTo>
                    <a:lnTo>
                      <a:pt x="594" y="506"/>
                    </a:lnTo>
                    <a:lnTo>
                      <a:pt x="559" y="498"/>
                    </a:lnTo>
                    <a:lnTo>
                      <a:pt x="525" y="486"/>
                    </a:lnTo>
                    <a:lnTo>
                      <a:pt x="495" y="470"/>
                    </a:lnTo>
                    <a:lnTo>
                      <a:pt x="467" y="448"/>
                    </a:lnTo>
                    <a:lnTo>
                      <a:pt x="442" y="425"/>
                    </a:lnTo>
                    <a:lnTo>
                      <a:pt x="417" y="448"/>
                    </a:lnTo>
                    <a:lnTo>
                      <a:pt x="389" y="470"/>
                    </a:lnTo>
                    <a:lnTo>
                      <a:pt x="359" y="486"/>
                    </a:lnTo>
                    <a:lnTo>
                      <a:pt x="326" y="498"/>
                    </a:lnTo>
                    <a:lnTo>
                      <a:pt x="291" y="506"/>
                    </a:lnTo>
                    <a:lnTo>
                      <a:pt x="254" y="509"/>
                    </a:lnTo>
                    <a:lnTo>
                      <a:pt x="213" y="506"/>
                    </a:lnTo>
                    <a:lnTo>
                      <a:pt x="173" y="495"/>
                    </a:lnTo>
                    <a:lnTo>
                      <a:pt x="138" y="480"/>
                    </a:lnTo>
                    <a:lnTo>
                      <a:pt x="104" y="459"/>
                    </a:lnTo>
                    <a:lnTo>
                      <a:pt x="74" y="433"/>
                    </a:lnTo>
                    <a:lnTo>
                      <a:pt x="49" y="405"/>
                    </a:lnTo>
                    <a:lnTo>
                      <a:pt x="29" y="371"/>
                    </a:lnTo>
                    <a:lnTo>
                      <a:pt x="13" y="335"/>
                    </a:lnTo>
                    <a:lnTo>
                      <a:pt x="3" y="295"/>
                    </a:lnTo>
                    <a:lnTo>
                      <a:pt x="0" y="254"/>
                    </a:lnTo>
                    <a:lnTo>
                      <a:pt x="3" y="214"/>
                    </a:lnTo>
                    <a:lnTo>
                      <a:pt x="13" y="174"/>
                    </a:lnTo>
                    <a:lnTo>
                      <a:pt x="29" y="138"/>
                    </a:lnTo>
                    <a:lnTo>
                      <a:pt x="49" y="104"/>
                    </a:lnTo>
                    <a:lnTo>
                      <a:pt x="74" y="75"/>
                    </a:lnTo>
                    <a:lnTo>
                      <a:pt x="104" y="49"/>
                    </a:lnTo>
                    <a:lnTo>
                      <a:pt x="138" y="29"/>
                    </a:lnTo>
                    <a:lnTo>
                      <a:pt x="173" y="13"/>
                    </a:lnTo>
                    <a:lnTo>
                      <a:pt x="213" y="4"/>
                    </a:lnTo>
                    <a:lnTo>
                      <a:pt x="254"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37" name="Freeform 612">
                <a:extLst>
                  <a:ext uri="{FF2B5EF4-FFF2-40B4-BE49-F238E27FC236}">
                    <a16:creationId xmlns:a16="http://schemas.microsoft.com/office/drawing/2014/main" id="{7FEA8F58-5DA2-49E7-BC58-BBFD90DC1522}"/>
                  </a:ext>
                </a:extLst>
              </p:cNvPr>
              <p:cNvSpPr>
                <a:spLocks/>
              </p:cNvSpPr>
              <p:nvPr/>
            </p:nvSpPr>
            <p:spPr bwMode="auto">
              <a:xfrm>
                <a:off x="1736726" y="5262563"/>
                <a:ext cx="74613" cy="22225"/>
              </a:xfrm>
              <a:custGeom>
                <a:avLst/>
                <a:gdLst>
                  <a:gd name="T0" fmla="*/ 69 w 476"/>
                  <a:gd name="T1" fmla="*/ 0 h 139"/>
                  <a:gd name="T2" fmla="*/ 406 w 476"/>
                  <a:gd name="T3" fmla="*/ 0 h 139"/>
                  <a:gd name="T4" fmla="*/ 425 w 476"/>
                  <a:gd name="T5" fmla="*/ 2 h 139"/>
                  <a:gd name="T6" fmla="*/ 442 w 476"/>
                  <a:gd name="T7" fmla="*/ 10 h 139"/>
                  <a:gd name="T8" fmla="*/ 455 w 476"/>
                  <a:gd name="T9" fmla="*/ 20 h 139"/>
                  <a:gd name="T10" fmla="*/ 466 w 476"/>
                  <a:gd name="T11" fmla="*/ 34 h 139"/>
                  <a:gd name="T12" fmla="*/ 474 w 476"/>
                  <a:gd name="T13" fmla="*/ 51 h 139"/>
                  <a:gd name="T14" fmla="*/ 476 w 476"/>
                  <a:gd name="T15" fmla="*/ 69 h 139"/>
                  <a:gd name="T16" fmla="*/ 474 w 476"/>
                  <a:gd name="T17" fmla="*/ 88 h 139"/>
                  <a:gd name="T18" fmla="*/ 466 w 476"/>
                  <a:gd name="T19" fmla="*/ 104 h 139"/>
                  <a:gd name="T20" fmla="*/ 455 w 476"/>
                  <a:gd name="T21" fmla="*/ 119 h 139"/>
                  <a:gd name="T22" fmla="*/ 442 w 476"/>
                  <a:gd name="T23" fmla="*/ 130 h 139"/>
                  <a:gd name="T24" fmla="*/ 425 w 476"/>
                  <a:gd name="T25" fmla="*/ 137 h 139"/>
                  <a:gd name="T26" fmla="*/ 406 w 476"/>
                  <a:gd name="T27" fmla="*/ 139 h 139"/>
                  <a:gd name="T28" fmla="*/ 69 w 476"/>
                  <a:gd name="T29" fmla="*/ 139 h 139"/>
                  <a:gd name="T30" fmla="*/ 51 w 476"/>
                  <a:gd name="T31" fmla="*/ 137 h 139"/>
                  <a:gd name="T32" fmla="*/ 34 w 476"/>
                  <a:gd name="T33" fmla="*/ 130 h 139"/>
                  <a:gd name="T34" fmla="*/ 21 w 476"/>
                  <a:gd name="T35" fmla="*/ 119 h 139"/>
                  <a:gd name="T36" fmla="*/ 10 w 476"/>
                  <a:gd name="T37" fmla="*/ 104 h 139"/>
                  <a:gd name="T38" fmla="*/ 3 w 476"/>
                  <a:gd name="T39" fmla="*/ 88 h 139"/>
                  <a:gd name="T40" fmla="*/ 0 w 476"/>
                  <a:gd name="T41" fmla="*/ 69 h 139"/>
                  <a:gd name="T42" fmla="*/ 3 w 476"/>
                  <a:gd name="T43" fmla="*/ 51 h 139"/>
                  <a:gd name="T44" fmla="*/ 10 w 476"/>
                  <a:gd name="T45" fmla="*/ 34 h 139"/>
                  <a:gd name="T46" fmla="*/ 21 w 476"/>
                  <a:gd name="T47" fmla="*/ 20 h 139"/>
                  <a:gd name="T48" fmla="*/ 34 w 476"/>
                  <a:gd name="T49" fmla="*/ 10 h 139"/>
                  <a:gd name="T50" fmla="*/ 51 w 476"/>
                  <a:gd name="T51" fmla="*/ 2 h 139"/>
                  <a:gd name="T52" fmla="*/ 69 w 47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6" h="139">
                    <a:moveTo>
                      <a:pt x="69" y="0"/>
                    </a:moveTo>
                    <a:lnTo>
                      <a:pt x="406" y="0"/>
                    </a:lnTo>
                    <a:lnTo>
                      <a:pt x="425" y="2"/>
                    </a:lnTo>
                    <a:lnTo>
                      <a:pt x="442" y="10"/>
                    </a:lnTo>
                    <a:lnTo>
                      <a:pt x="455" y="20"/>
                    </a:lnTo>
                    <a:lnTo>
                      <a:pt x="466" y="34"/>
                    </a:lnTo>
                    <a:lnTo>
                      <a:pt x="474" y="51"/>
                    </a:lnTo>
                    <a:lnTo>
                      <a:pt x="476" y="69"/>
                    </a:lnTo>
                    <a:lnTo>
                      <a:pt x="474" y="88"/>
                    </a:lnTo>
                    <a:lnTo>
                      <a:pt x="466" y="104"/>
                    </a:lnTo>
                    <a:lnTo>
                      <a:pt x="455" y="119"/>
                    </a:lnTo>
                    <a:lnTo>
                      <a:pt x="442" y="130"/>
                    </a:lnTo>
                    <a:lnTo>
                      <a:pt x="425" y="137"/>
                    </a:lnTo>
                    <a:lnTo>
                      <a:pt x="406" y="139"/>
                    </a:lnTo>
                    <a:lnTo>
                      <a:pt x="69" y="139"/>
                    </a:lnTo>
                    <a:lnTo>
                      <a:pt x="51" y="137"/>
                    </a:lnTo>
                    <a:lnTo>
                      <a:pt x="34" y="130"/>
                    </a:lnTo>
                    <a:lnTo>
                      <a:pt x="21" y="119"/>
                    </a:lnTo>
                    <a:lnTo>
                      <a:pt x="10" y="104"/>
                    </a:lnTo>
                    <a:lnTo>
                      <a:pt x="3" y="88"/>
                    </a:lnTo>
                    <a:lnTo>
                      <a:pt x="0" y="69"/>
                    </a:lnTo>
                    <a:lnTo>
                      <a:pt x="3" y="51"/>
                    </a:lnTo>
                    <a:lnTo>
                      <a:pt x="10" y="34"/>
                    </a:lnTo>
                    <a:lnTo>
                      <a:pt x="21" y="20"/>
                    </a:lnTo>
                    <a:lnTo>
                      <a:pt x="34" y="10"/>
                    </a:lnTo>
                    <a:lnTo>
                      <a:pt x="51" y="2"/>
                    </a:lnTo>
                    <a:lnTo>
                      <a:pt x="69"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38" name="Freeform 613">
                <a:extLst>
                  <a:ext uri="{FF2B5EF4-FFF2-40B4-BE49-F238E27FC236}">
                    <a16:creationId xmlns:a16="http://schemas.microsoft.com/office/drawing/2014/main" id="{531A1E8E-5A5E-48AA-84E6-874B3B4C605A}"/>
                  </a:ext>
                </a:extLst>
              </p:cNvPr>
              <p:cNvSpPr>
                <a:spLocks/>
              </p:cNvSpPr>
              <p:nvPr/>
            </p:nvSpPr>
            <p:spPr bwMode="auto">
              <a:xfrm>
                <a:off x="1827213" y="5262563"/>
                <a:ext cx="74613" cy="22225"/>
              </a:xfrm>
              <a:custGeom>
                <a:avLst/>
                <a:gdLst>
                  <a:gd name="T0" fmla="*/ 70 w 476"/>
                  <a:gd name="T1" fmla="*/ 0 h 139"/>
                  <a:gd name="T2" fmla="*/ 406 w 476"/>
                  <a:gd name="T3" fmla="*/ 0 h 139"/>
                  <a:gd name="T4" fmla="*/ 424 w 476"/>
                  <a:gd name="T5" fmla="*/ 2 h 139"/>
                  <a:gd name="T6" fmla="*/ 441 w 476"/>
                  <a:gd name="T7" fmla="*/ 10 h 139"/>
                  <a:gd name="T8" fmla="*/ 455 w 476"/>
                  <a:gd name="T9" fmla="*/ 20 h 139"/>
                  <a:gd name="T10" fmla="*/ 467 w 476"/>
                  <a:gd name="T11" fmla="*/ 34 h 139"/>
                  <a:gd name="T12" fmla="*/ 473 w 476"/>
                  <a:gd name="T13" fmla="*/ 51 h 139"/>
                  <a:gd name="T14" fmla="*/ 476 w 476"/>
                  <a:gd name="T15" fmla="*/ 69 h 139"/>
                  <a:gd name="T16" fmla="*/ 473 w 476"/>
                  <a:gd name="T17" fmla="*/ 88 h 139"/>
                  <a:gd name="T18" fmla="*/ 467 w 476"/>
                  <a:gd name="T19" fmla="*/ 104 h 139"/>
                  <a:gd name="T20" fmla="*/ 456 w 476"/>
                  <a:gd name="T21" fmla="*/ 119 h 139"/>
                  <a:gd name="T22" fmla="*/ 441 w 476"/>
                  <a:gd name="T23" fmla="*/ 130 h 139"/>
                  <a:gd name="T24" fmla="*/ 424 w 476"/>
                  <a:gd name="T25" fmla="*/ 137 h 139"/>
                  <a:gd name="T26" fmla="*/ 406 w 476"/>
                  <a:gd name="T27" fmla="*/ 139 h 139"/>
                  <a:gd name="T28" fmla="*/ 70 w 476"/>
                  <a:gd name="T29" fmla="*/ 139 h 139"/>
                  <a:gd name="T30" fmla="*/ 51 w 476"/>
                  <a:gd name="T31" fmla="*/ 137 h 139"/>
                  <a:gd name="T32" fmla="*/ 35 w 476"/>
                  <a:gd name="T33" fmla="*/ 130 h 139"/>
                  <a:gd name="T34" fmla="*/ 20 w 476"/>
                  <a:gd name="T35" fmla="*/ 119 h 139"/>
                  <a:gd name="T36" fmla="*/ 9 w 476"/>
                  <a:gd name="T37" fmla="*/ 104 h 139"/>
                  <a:gd name="T38" fmla="*/ 2 w 476"/>
                  <a:gd name="T39" fmla="*/ 88 h 139"/>
                  <a:gd name="T40" fmla="*/ 0 w 476"/>
                  <a:gd name="T41" fmla="*/ 69 h 139"/>
                  <a:gd name="T42" fmla="*/ 2 w 476"/>
                  <a:gd name="T43" fmla="*/ 51 h 139"/>
                  <a:gd name="T44" fmla="*/ 9 w 476"/>
                  <a:gd name="T45" fmla="*/ 34 h 139"/>
                  <a:gd name="T46" fmla="*/ 20 w 476"/>
                  <a:gd name="T47" fmla="*/ 20 h 139"/>
                  <a:gd name="T48" fmla="*/ 35 w 476"/>
                  <a:gd name="T49" fmla="*/ 10 h 139"/>
                  <a:gd name="T50" fmla="*/ 51 w 476"/>
                  <a:gd name="T51" fmla="*/ 2 h 139"/>
                  <a:gd name="T52" fmla="*/ 70 w 47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6" h="139">
                    <a:moveTo>
                      <a:pt x="70" y="0"/>
                    </a:moveTo>
                    <a:lnTo>
                      <a:pt x="406" y="0"/>
                    </a:lnTo>
                    <a:lnTo>
                      <a:pt x="424" y="2"/>
                    </a:lnTo>
                    <a:lnTo>
                      <a:pt x="441" y="10"/>
                    </a:lnTo>
                    <a:lnTo>
                      <a:pt x="455" y="20"/>
                    </a:lnTo>
                    <a:lnTo>
                      <a:pt x="467" y="34"/>
                    </a:lnTo>
                    <a:lnTo>
                      <a:pt x="473" y="51"/>
                    </a:lnTo>
                    <a:lnTo>
                      <a:pt x="476" y="69"/>
                    </a:lnTo>
                    <a:lnTo>
                      <a:pt x="473" y="88"/>
                    </a:lnTo>
                    <a:lnTo>
                      <a:pt x="467" y="104"/>
                    </a:lnTo>
                    <a:lnTo>
                      <a:pt x="456" y="119"/>
                    </a:lnTo>
                    <a:lnTo>
                      <a:pt x="441" y="130"/>
                    </a:lnTo>
                    <a:lnTo>
                      <a:pt x="424" y="137"/>
                    </a:lnTo>
                    <a:lnTo>
                      <a:pt x="406" y="139"/>
                    </a:lnTo>
                    <a:lnTo>
                      <a:pt x="70" y="139"/>
                    </a:lnTo>
                    <a:lnTo>
                      <a:pt x="51" y="137"/>
                    </a:lnTo>
                    <a:lnTo>
                      <a:pt x="35" y="130"/>
                    </a:lnTo>
                    <a:lnTo>
                      <a:pt x="20" y="119"/>
                    </a:lnTo>
                    <a:lnTo>
                      <a:pt x="9" y="104"/>
                    </a:lnTo>
                    <a:lnTo>
                      <a:pt x="2" y="88"/>
                    </a:lnTo>
                    <a:lnTo>
                      <a:pt x="0" y="69"/>
                    </a:lnTo>
                    <a:lnTo>
                      <a:pt x="2" y="51"/>
                    </a:lnTo>
                    <a:lnTo>
                      <a:pt x="9" y="34"/>
                    </a:lnTo>
                    <a:lnTo>
                      <a:pt x="20" y="20"/>
                    </a:lnTo>
                    <a:lnTo>
                      <a:pt x="35" y="10"/>
                    </a:lnTo>
                    <a:lnTo>
                      <a:pt x="51" y="2"/>
                    </a:lnTo>
                    <a:lnTo>
                      <a:pt x="7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39" name="Freeform 614">
                <a:extLst>
                  <a:ext uri="{FF2B5EF4-FFF2-40B4-BE49-F238E27FC236}">
                    <a16:creationId xmlns:a16="http://schemas.microsoft.com/office/drawing/2014/main" id="{E2CF2F45-6254-4095-91D5-DEFB6AB3A9C5}"/>
                  </a:ext>
                </a:extLst>
              </p:cNvPr>
              <p:cNvSpPr>
                <a:spLocks/>
              </p:cNvSpPr>
              <p:nvPr/>
            </p:nvSpPr>
            <p:spPr bwMode="auto">
              <a:xfrm>
                <a:off x="1916113" y="5262563"/>
                <a:ext cx="76200" cy="22225"/>
              </a:xfrm>
              <a:custGeom>
                <a:avLst/>
                <a:gdLst>
                  <a:gd name="T0" fmla="*/ 69 w 476"/>
                  <a:gd name="T1" fmla="*/ 0 h 139"/>
                  <a:gd name="T2" fmla="*/ 407 w 476"/>
                  <a:gd name="T3" fmla="*/ 0 h 139"/>
                  <a:gd name="T4" fmla="*/ 425 w 476"/>
                  <a:gd name="T5" fmla="*/ 2 h 139"/>
                  <a:gd name="T6" fmla="*/ 442 w 476"/>
                  <a:gd name="T7" fmla="*/ 10 h 139"/>
                  <a:gd name="T8" fmla="*/ 455 w 476"/>
                  <a:gd name="T9" fmla="*/ 20 h 139"/>
                  <a:gd name="T10" fmla="*/ 466 w 476"/>
                  <a:gd name="T11" fmla="*/ 34 h 139"/>
                  <a:gd name="T12" fmla="*/ 473 w 476"/>
                  <a:gd name="T13" fmla="*/ 51 h 139"/>
                  <a:gd name="T14" fmla="*/ 476 w 476"/>
                  <a:gd name="T15" fmla="*/ 69 h 139"/>
                  <a:gd name="T16" fmla="*/ 473 w 476"/>
                  <a:gd name="T17" fmla="*/ 88 h 139"/>
                  <a:gd name="T18" fmla="*/ 466 w 476"/>
                  <a:gd name="T19" fmla="*/ 104 h 139"/>
                  <a:gd name="T20" fmla="*/ 455 w 476"/>
                  <a:gd name="T21" fmla="*/ 119 h 139"/>
                  <a:gd name="T22" fmla="*/ 442 w 476"/>
                  <a:gd name="T23" fmla="*/ 130 h 139"/>
                  <a:gd name="T24" fmla="*/ 425 w 476"/>
                  <a:gd name="T25" fmla="*/ 137 h 139"/>
                  <a:gd name="T26" fmla="*/ 407 w 476"/>
                  <a:gd name="T27" fmla="*/ 139 h 139"/>
                  <a:gd name="T28" fmla="*/ 69 w 476"/>
                  <a:gd name="T29" fmla="*/ 139 h 139"/>
                  <a:gd name="T30" fmla="*/ 51 w 476"/>
                  <a:gd name="T31" fmla="*/ 137 h 139"/>
                  <a:gd name="T32" fmla="*/ 34 w 476"/>
                  <a:gd name="T33" fmla="*/ 130 h 139"/>
                  <a:gd name="T34" fmla="*/ 21 w 476"/>
                  <a:gd name="T35" fmla="*/ 119 h 139"/>
                  <a:gd name="T36" fmla="*/ 10 w 476"/>
                  <a:gd name="T37" fmla="*/ 104 h 139"/>
                  <a:gd name="T38" fmla="*/ 3 w 476"/>
                  <a:gd name="T39" fmla="*/ 88 h 139"/>
                  <a:gd name="T40" fmla="*/ 0 w 476"/>
                  <a:gd name="T41" fmla="*/ 69 h 139"/>
                  <a:gd name="T42" fmla="*/ 3 w 476"/>
                  <a:gd name="T43" fmla="*/ 51 h 139"/>
                  <a:gd name="T44" fmla="*/ 10 w 476"/>
                  <a:gd name="T45" fmla="*/ 34 h 139"/>
                  <a:gd name="T46" fmla="*/ 21 w 476"/>
                  <a:gd name="T47" fmla="*/ 20 h 139"/>
                  <a:gd name="T48" fmla="*/ 34 w 476"/>
                  <a:gd name="T49" fmla="*/ 10 h 139"/>
                  <a:gd name="T50" fmla="*/ 51 w 476"/>
                  <a:gd name="T51" fmla="*/ 2 h 139"/>
                  <a:gd name="T52" fmla="*/ 69 w 47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6" h="139">
                    <a:moveTo>
                      <a:pt x="69" y="0"/>
                    </a:moveTo>
                    <a:lnTo>
                      <a:pt x="407" y="0"/>
                    </a:lnTo>
                    <a:lnTo>
                      <a:pt x="425" y="2"/>
                    </a:lnTo>
                    <a:lnTo>
                      <a:pt x="442" y="10"/>
                    </a:lnTo>
                    <a:lnTo>
                      <a:pt x="455" y="20"/>
                    </a:lnTo>
                    <a:lnTo>
                      <a:pt x="466" y="34"/>
                    </a:lnTo>
                    <a:lnTo>
                      <a:pt x="473" y="51"/>
                    </a:lnTo>
                    <a:lnTo>
                      <a:pt x="476" y="69"/>
                    </a:lnTo>
                    <a:lnTo>
                      <a:pt x="473" y="88"/>
                    </a:lnTo>
                    <a:lnTo>
                      <a:pt x="466" y="104"/>
                    </a:lnTo>
                    <a:lnTo>
                      <a:pt x="455" y="119"/>
                    </a:lnTo>
                    <a:lnTo>
                      <a:pt x="442" y="130"/>
                    </a:lnTo>
                    <a:lnTo>
                      <a:pt x="425" y="137"/>
                    </a:lnTo>
                    <a:lnTo>
                      <a:pt x="407" y="139"/>
                    </a:lnTo>
                    <a:lnTo>
                      <a:pt x="69" y="139"/>
                    </a:lnTo>
                    <a:lnTo>
                      <a:pt x="51" y="137"/>
                    </a:lnTo>
                    <a:lnTo>
                      <a:pt x="34" y="130"/>
                    </a:lnTo>
                    <a:lnTo>
                      <a:pt x="21" y="119"/>
                    </a:lnTo>
                    <a:lnTo>
                      <a:pt x="10" y="104"/>
                    </a:lnTo>
                    <a:lnTo>
                      <a:pt x="3" y="88"/>
                    </a:lnTo>
                    <a:lnTo>
                      <a:pt x="0" y="69"/>
                    </a:lnTo>
                    <a:lnTo>
                      <a:pt x="3" y="51"/>
                    </a:lnTo>
                    <a:lnTo>
                      <a:pt x="10" y="34"/>
                    </a:lnTo>
                    <a:lnTo>
                      <a:pt x="21" y="20"/>
                    </a:lnTo>
                    <a:lnTo>
                      <a:pt x="34" y="10"/>
                    </a:lnTo>
                    <a:lnTo>
                      <a:pt x="51" y="2"/>
                    </a:lnTo>
                    <a:lnTo>
                      <a:pt x="69"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40" name="Freeform 615">
                <a:extLst>
                  <a:ext uri="{FF2B5EF4-FFF2-40B4-BE49-F238E27FC236}">
                    <a16:creationId xmlns:a16="http://schemas.microsoft.com/office/drawing/2014/main" id="{951AA585-335C-4DDB-A02D-7DDD158CE77C}"/>
                  </a:ext>
                </a:extLst>
              </p:cNvPr>
              <p:cNvSpPr>
                <a:spLocks/>
              </p:cNvSpPr>
              <p:nvPr/>
            </p:nvSpPr>
            <p:spPr bwMode="auto">
              <a:xfrm>
                <a:off x="2006601" y="5262563"/>
                <a:ext cx="76200" cy="22225"/>
              </a:xfrm>
              <a:custGeom>
                <a:avLst/>
                <a:gdLst>
                  <a:gd name="T0" fmla="*/ 70 w 476"/>
                  <a:gd name="T1" fmla="*/ 0 h 139"/>
                  <a:gd name="T2" fmla="*/ 406 w 476"/>
                  <a:gd name="T3" fmla="*/ 0 h 139"/>
                  <a:gd name="T4" fmla="*/ 425 w 476"/>
                  <a:gd name="T5" fmla="*/ 2 h 139"/>
                  <a:gd name="T6" fmla="*/ 441 w 476"/>
                  <a:gd name="T7" fmla="*/ 10 h 139"/>
                  <a:gd name="T8" fmla="*/ 456 w 476"/>
                  <a:gd name="T9" fmla="*/ 20 h 139"/>
                  <a:gd name="T10" fmla="*/ 466 w 476"/>
                  <a:gd name="T11" fmla="*/ 34 h 139"/>
                  <a:gd name="T12" fmla="*/ 473 w 476"/>
                  <a:gd name="T13" fmla="*/ 51 h 139"/>
                  <a:gd name="T14" fmla="*/ 476 w 476"/>
                  <a:gd name="T15" fmla="*/ 69 h 139"/>
                  <a:gd name="T16" fmla="*/ 473 w 476"/>
                  <a:gd name="T17" fmla="*/ 88 h 139"/>
                  <a:gd name="T18" fmla="*/ 466 w 476"/>
                  <a:gd name="T19" fmla="*/ 104 h 139"/>
                  <a:gd name="T20" fmla="*/ 456 w 476"/>
                  <a:gd name="T21" fmla="*/ 119 h 139"/>
                  <a:gd name="T22" fmla="*/ 441 w 476"/>
                  <a:gd name="T23" fmla="*/ 130 h 139"/>
                  <a:gd name="T24" fmla="*/ 425 w 476"/>
                  <a:gd name="T25" fmla="*/ 137 h 139"/>
                  <a:gd name="T26" fmla="*/ 406 w 476"/>
                  <a:gd name="T27" fmla="*/ 139 h 139"/>
                  <a:gd name="T28" fmla="*/ 70 w 476"/>
                  <a:gd name="T29" fmla="*/ 139 h 139"/>
                  <a:gd name="T30" fmla="*/ 51 w 476"/>
                  <a:gd name="T31" fmla="*/ 137 h 139"/>
                  <a:gd name="T32" fmla="*/ 35 w 476"/>
                  <a:gd name="T33" fmla="*/ 130 h 139"/>
                  <a:gd name="T34" fmla="*/ 20 w 476"/>
                  <a:gd name="T35" fmla="*/ 119 h 139"/>
                  <a:gd name="T36" fmla="*/ 9 w 476"/>
                  <a:gd name="T37" fmla="*/ 104 h 139"/>
                  <a:gd name="T38" fmla="*/ 3 w 476"/>
                  <a:gd name="T39" fmla="*/ 88 h 139"/>
                  <a:gd name="T40" fmla="*/ 0 w 476"/>
                  <a:gd name="T41" fmla="*/ 69 h 139"/>
                  <a:gd name="T42" fmla="*/ 3 w 476"/>
                  <a:gd name="T43" fmla="*/ 51 h 139"/>
                  <a:gd name="T44" fmla="*/ 9 w 476"/>
                  <a:gd name="T45" fmla="*/ 34 h 139"/>
                  <a:gd name="T46" fmla="*/ 20 w 476"/>
                  <a:gd name="T47" fmla="*/ 20 h 139"/>
                  <a:gd name="T48" fmla="*/ 35 w 476"/>
                  <a:gd name="T49" fmla="*/ 10 h 139"/>
                  <a:gd name="T50" fmla="*/ 51 w 476"/>
                  <a:gd name="T51" fmla="*/ 2 h 139"/>
                  <a:gd name="T52" fmla="*/ 70 w 47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6" h="139">
                    <a:moveTo>
                      <a:pt x="70" y="0"/>
                    </a:moveTo>
                    <a:lnTo>
                      <a:pt x="406" y="0"/>
                    </a:lnTo>
                    <a:lnTo>
                      <a:pt x="425" y="2"/>
                    </a:lnTo>
                    <a:lnTo>
                      <a:pt x="441" y="10"/>
                    </a:lnTo>
                    <a:lnTo>
                      <a:pt x="456" y="20"/>
                    </a:lnTo>
                    <a:lnTo>
                      <a:pt x="466" y="34"/>
                    </a:lnTo>
                    <a:lnTo>
                      <a:pt x="473" y="51"/>
                    </a:lnTo>
                    <a:lnTo>
                      <a:pt x="476" y="69"/>
                    </a:lnTo>
                    <a:lnTo>
                      <a:pt x="473" y="88"/>
                    </a:lnTo>
                    <a:lnTo>
                      <a:pt x="466" y="104"/>
                    </a:lnTo>
                    <a:lnTo>
                      <a:pt x="456" y="119"/>
                    </a:lnTo>
                    <a:lnTo>
                      <a:pt x="441" y="130"/>
                    </a:lnTo>
                    <a:lnTo>
                      <a:pt x="425" y="137"/>
                    </a:lnTo>
                    <a:lnTo>
                      <a:pt x="406" y="139"/>
                    </a:lnTo>
                    <a:lnTo>
                      <a:pt x="70" y="139"/>
                    </a:lnTo>
                    <a:lnTo>
                      <a:pt x="51" y="137"/>
                    </a:lnTo>
                    <a:lnTo>
                      <a:pt x="35" y="130"/>
                    </a:lnTo>
                    <a:lnTo>
                      <a:pt x="20" y="119"/>
                    </a:lnTo>
                    <a:lnTo>
                      <a:pt x="9" y="104"/>
                    </a:lnTo>
                    <a:lnTo>
                      <a:pt x="3" y="88"/>
                    </a:lnTo>
                    <a:lnTo>
                      <a:pt x="0" y="69"/>
                    </a:lnTo>
                    <a:lnTo>
                      <a:pt x="3" y="51"/>
                    </a:lnTo>
                    <a:lnTo>
                      <a:pt x="9" y="34"/>
                    </a:lnTo>
                    <a:lnTo>
                      <a:pt x="20" y="20"/>
                    </a:lnTo>
                    <a:lnTo>
                      <a:pt x="35" y="10"/>
                    </a:lnTo>
                    <a:lnTo>
                      <a:pt x="51" y="2"/>
                    </a:lnTo>
                    <a:lnTo>
                      <a:pt x="7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41" name="Freeform 616">
                <a:extLst>
                  <a:ext uri="{FF2B5EF4-FFF2-40B4-BE49-F238E27FC236}">
                    <a16:creationId xmlns:a16="http://schemas.microsoft.com/office/drawing/2014/main" id="{39B61B67-EAB0-4443-A34D-75609AAAE6CA}"/>
                  </a:ext>
                </a:extLst>
              </p:cNvPr>
              <p:cNvSpPr>
                <a:spLocks noEditPoints="1"/>
              </p:cNvSpPr>
              <p:nvPr/>
            </p:nvSpPr>
            <p:spPr bwMode="auto">
              <a:xfrm>
                <a:off x="1738313" y="5126038"/>
                <a:ext cx="68263" cy="66675"/>
              </a:xfrm>
              <a:custGeom>
                <a:avLst/>
                <a:gdLst>
                  <a:gd name="T0" fmla="*/ 139 w 428"/>
                  <a:gd name="T1" fmla="*/ 139 h 428"/>
                  <a:gd name="T2" fmla="*/ 139 w 428"/>
                  <a:gd name="T3" fmla="*/ 287 h 428"/>
                  <a:gd name="T4" fmla="*/ 288 w 428"/>
                  <a:gd name="T5" fmla="*/ 287 h 428"/>
                  <a:gd name="T6" fmla="*/ 288 w 428"/>
                  <a:gd name="T7" fmla="*/ 287 h 428"/>
                  <a:gd name="T8" fmla="*/ 288 w 428"/>
                  <a:gd name="T9" fmla="*/ 140 h 428"/>
                  <a:gd name="T10" fmla="*/ 139 w 428"/>
                  <a:gd name="T11" fmla="*/ 139 h 428"/>
                  <a:gd name="T12" fmla="*/ 139 w 428"/>
                  <a:gd name="T13" fmla="*/ 0 h 428"/>
                  <a:gd name="T14" fmla="*/ 288 w 428"/>
                  <a:gd name="T15" fmla="*/ 0 h 428"/>
                  <a:gd name="T16" fmla="*/ 316 w 428"/>
                  <a:gd name="T17" fmla="*/ 2 h 428"/>
                  <a:gd name="T18" fmla="*/ 342 w 428"/>
                  <a:gd name="T19" fmla="*/ 10 h 428"/>
                  <a:gd name="T20" fmla="*/ 366 w 428"/>
                  <a:gd name="T21" fmla="*/ 23 h 428"/>
                  <a:gd name="T22" fmla="*/ 386 w 428"/>
                  <a:gd name="T23" fmla="*/ 40 h 428"/>
                  <a:gd name="T24" fmla="*/ 403 w 428"/>
                  <a:gd name="T25" fmla="*/ 61 h 428"/>
                  <a:gd name="T26" fmla="*/ 416 w 428"/>
                  <a:gd name="T27" fmla="*/ 85 h 428"/>
                  <a:gd name="T28" fmla="*/ 425 w 428"/>
                  <a:gd name="T29" fmla="*/ 111 h 428"/>
                  <a:gd name="T30" fmla="*/ 428 w 428"/>
                  <a:gd name="T31" fmla="*/ 140 h 428"/>
                  <a:gd name="T32" fmla="*/ 428 w 428"/>
                  <a:gd name="T33" fmla="*/ 287 h 428"/>
                  <a:gd name="T34" fmla="*/ 425 w 428"/>
                  <a:gd name="T35" fmla="*/ 316 h 428"/>
                  <a:gd name="T36" fmla="*/ 416 w 428"/>
                  <a:gd name="T37" fmla="*/ 342 h 428"/>
                  <a:gd name="T38" fmla="*/ 403 w 428"/>
                  <a:gd name="T39" fmla="*/ 366 h 428"/>
                  <a:gd name="T40" fmla="*/ 386 w 428"/>
                  <a:gd name="T41" fmla="*/ 386 h 428"/>
                  <a:gd name="T42" fmla="*/ 366 w 428"/>
                  <a:gd name="T43" fmla="*/ 403 h 428"/>
                  <a:gd name="T44" fmla="*/ 342 w 428"/>
                  <a:gd name="T45" fmla="*/ 416 h 428"/>
                  <a:gd name="T46" fmla="*/ 316 w 428"/>
                  <a:gd name="T47" fmla="*/ 424 h 428"/>
                  <a:gd name="T48" fmla="*/ 288 w 428"/>
                  <a:gd name="T49" fmla="*/ 428 h 428"/>
                  <a:gd name="T50" fmla="*/ 139 w 428"/>
                  <a:gd name="T51" fmla="*/ 428 h 428"/>
                  <a:gd name="T52" fmla="*/ 112 w 428"/>
                  <a:gd name="T53" fmla="*/ 424 h 428"/>
                  <a:gd name="T54" fmla="*/ 85 w 428"/>
                  <a:gd name="T55" fmla="*/ 416 h 428"/>
                  <a:gd name="T56" fmla="*/ 62 w 428"/>
                  <a:gd name="T57" fmla="*/ 403 h 428"/>
                  <a:gd name="T58" fmla="*/ 41 w 428"/>
                  <a:gd name="T59" fmla="*/ 386 h 428"/>
                  <a:gd name="T60" fmla="*/ 24 w 428"/>
                  <a:gd name="T61" fmla="*/ 366 h 428"/>
                  <a:gd name="T62" fmla="*/ 11 w 428"/>
                  <a:gd name="T63" fmla="*/ 342 h 428"/>
                  <a:gd name="T64" fmla="*/ 3 w 428"/>
                  <a:gd name="T65" fmla="*/ 316 h 428"/>
                  <a:gd name="T66" fmla="*/ 0 w 428"/>
                  <a:gd name="T67" fmla="*/ 287 h 428"/>
                  <a:gd name="T68" fmla="*/ 0 w 428"/>
                  <a:gd name="T69" fmla="*/ 140 h 428"/>
                  <a:gd name="T70" fmla="*/ 3 w 428"/>
                  <a:gd name="T71" fmla="*/ 111 h 428"/>
                  <a:gd name="T72" fmla="*/ 11 w 428"/>
                  <a:gd name="T73" fmla="*/ 85 h 428"/>
                  <a:gd name="T74" fmla="*/ 24 w 428"/>
                  <a:gd name="T75" fmla="*/ 61 h 428"/>
                  <a:gd name="T76" fmla="*/ 41 w 428"/>
                  <a:gd name="T77" fmla="*/ 40 h 428"/>
                  <a:gd name="T78" fmla="*/ 62 w 428"/>
                  <a:gd name="T79" fmla="*/ 23 h 428"/>
                  <a:gd name="T80" fmla="*/ 85 w 428"/>
                  <a:gd name="T81" fmla="*/ 10 h 428"/>
                  <a:gd name="T82" fmla="*/ 112 w 428"/>
                  <a:gd name="T83" fmla="*/ 2 h 428"/>
                  <a:gd name="T84" fmla="*/ 139 w 428"/>
                  <a:gd name="T85"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8" h="428">
                    <a:moveTo>
                      <a:pt x="139" y="139"/>
                    </a:moveTo>
                    <a:lnTo>
                      <a:pt x="139" y="287"/>
                    </a:lnTo>
                    <a:lnTo>
                      <a:pt x="288" y="287"/>
                    </a:lnTo>
                    <a:lnTo>
                      <a:pt x="288" y="287"/>
                    </a:lnTo>
                    <a:lnTo>
                      <a:pt x="288" y="140"/>
                    </a:lnTo>
                    <a:lnTo>
                      <a:pt x="139" y="139"/>
                    </a:lnTo>
                    <a:close/>
                    <a:moveTo>
                      <a:pt x="139" y="0"/>
                    </a:moveTo>
                    <a:lnTo>
                      <a:pt x="288" y="0"/>
                    </a:lnTo>
                    <a:lnTo>
                      <a:pt x="316" y="2"/>
                    </a:lnTo>
                    <a:lnTo>
                      <a:pt x="342" y="10"/>
                    </a:lnTo>
                    <a:lnTo>
                      <a:pt x="366" y="23"/>
                    </a:lnTo>
                    <a:lnTo>
                      <a:pt x="386" y="40"/>
                    </a:lnTo>
                    <a:lnTo>
                      <a:pt x="403" y="61"/>
                    </a:lnTo>
                    <a:lnTo>
                      <a:pt x="416" y="85"/>
                    </a:lnTo>
                    <a:lnTo>
                      <a:pt x="425" y="111"/>
                    </a:lnTo>
                    <a:lnTo>
                      <a:pt x="428" y="140"/>
                    </a:lnTo>
                    <a:lnTo>
                      <a:pt x="428" y="287"/>
                    </a:lnTo>
                    <a:lnTo>
                      <a:pt x="425" y="316"/>
                    </a:lnTo>
                    <a:lnTo>
                      <a:pt x="416" y="342"/>
                    </a:lnTo>
                    <a:lnTo>
                      <a:pt x="403" y="366"/>
                    </a:lnTo>
                    <a:lnTo>
                      <a:pt x="386" y="386"/>
                    </a:lnTo>
                    <a:lnTo>
                      <a:pt x="366" y="403"/>
                    </a:lnTo>
                    <a:lnTo>
                      <a:pt x="342" y="416"/>
                    </a:lnTo>
                    <a:lnTo>
                      <a:pt x="316" y="424"/>
                    </a:lnTo>
                    <a:lnTo>
                      <a:pt x="288" y="428"/>
                    </a:lnTo>
                    <a:lnTo>
                      <a:pt x="139" y="428"/>
                    </a:lnTo>
                    <a:lnTo>
                      <a:pt x="112" y="424"/>
                    </a:lnTo>
                    <a:lnTo>
                      <a:pt x="85" y="416"/>
                    </a:lnTo>
                    <a:lnTo>
                      <a:pt x="62" y="403"/>
                    </a:lnTo>
                    <a:lnTo>
                      <a:pt x="41" y="386"/>
                    </a:lnTo>
                    <a:lnTo>
                      <a:pt x="24" y="366"/>
                    </a:lnTo>
                    <a:lnTo>
                      <a:pt x="11" y="342"/>
                    </a:lnTo>
                    <a:lnTo>
                      <a:pt x="3" y="316"/>
                    </a:lnTo>
                    <a:lnTo>
                      <a:pt x="0" y="287"/>
                    </a:lnTo>
                    <a:lnTo>
                      <a:pt x="0" y="140"/>
                    </a:lnTo>
                    <a:lnTo>
                      <a:pt x="3" y="111"/>
                    </a:lnTo>
                    <a:lnTo>
                      <a:pt x="11" y="85"/>
                    </a:lnTo>
                    <a:lnTo>
                      <a:pt x="24" y="61"/>
                    </a:lnTo>
                    <a:lnTo>
                      <a:pt x="41" y="40"/>
                    </a:lnTo>
                    <a:lnTo>
                      <a:pt x="62" y="23"/>
                    </a:lnTo>
                    <a:lnTo>
                      <a:pt x="85" y="10"/>
                    </a:lnTo>
                    <a:lnTo>
                      <a:pt x="112" y="2"/>
                    </a:lnTo>
                    <a:lnTo>
                      <a:pt x="139"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grpSp>
        <p:grpSp>
          <p:nvGrpSpPr>
            <p:cNvPr id="21" name="Group 60">
              <a:extLst>
                <a:ext uri="{FF2B5EF4-FFF2-40B4-BE49-F238E27FC236}">
                  <a16:creationId xmlns:a16="http://schemas.microsoft.com/office/drawing/2014/main" id="{CC3397AE-31F2-47BD-86F1-AFE0692B463D}"/>
                </a:ext>
              </a:extLst>
            </p:cNvPr>
            <p:cNvGrpSpPr/>
            <p:nvPr/>
          </p:nvGrpSpPr>
          <p:grpSpPr>
            <a:xfrm>
              <a:off x="3553530" y="3827822"/>
              <a:ext cx="366960" cy="328055"/>
              <a:chOff x="6291263" y="5807075"/>
              <a:chExt cx="554038" cy="495300"/>
            </a:xfrm>
            <a:solidFill>
              <a:schemeClr val="bg1"/>
            </a:solidFill>
          </p:grpSpPr>
          <p:sp>
            <p:nvSpPr>
              <p:cNvPr id="32" name="Freeform 684">
                <a:extLst>
                  <a:ext uri="{FF2B5EF4-FFF2-40B4-BE49-F238E27FC236}">
                    <a16:creationId xmlns:a16="http://schemas.microsoft.com/office/drawing/2014/main" id="{43439023-0AA4-49E3-AA45-12E10E9D03E3}"/>
                  </a:ext>
                </a:extLst>
              </p:cNvPr>
              <p:cNvSpPr>
                <a:spLocks noEditPoints="1"/>
              </p:cNvSpPr>
              <p:nvPr/>
            </p:nvSpPr>
            <p:spPr bwMode="auto">
              <a:xfrm>
                <a:off x="6291263" y="5807075"/>
                <a:ext cx="554038" cy="495300"/>
              </a:xfrm>
              <a:custGeom>
                <a:avLst/>
                <a:gdLst>
                  <a:gd name="T0" fmla="*/ 3251 w 3494"/>
                  <a:gd name="T1" fmla="*/ 981 h 3117"/>
                  <a:gd name="T2" fmla="*/ 1816 w 3494"/>
                  <a:gd name="T3" fmla="*/ 2940 h 3117"/>
                  <a:gd name="T4" fmla="*/ 3354 w 3494"/>
                  <a:gd name="T5" fmla="*/ 937 h 3117"/>
                  <a:gd name="T6" fmla="*/ 139 w 3494"/>
                  <a:gd name="T7" fmla="*/ 2244 h 3117"/>
                  <a:gd name="T8" fmla="*/ 1677 w 3494"/>
                  <a:gd name="T9" fmla="*/ 1604 h 3117"/>
                  <a:gd name="T10" fmla="*/ 139 w 3494"/>
                  <a:gd name="T11" fmla="*/ 937 h 3117"/>
                  <a:gd name="T12" fmla="*/ 1594 w 3494"/>
                  <a:gd name="T13" fmla="*/ 1416 h 3117"/>
                  <a:gd name="T14" fmla="*/ 1677 w 3494"/>
                  <a:gd name="T15" fmla="*/ 889 h 3117"/>
                  <a:gd name="T16" fmla="*/ 1816 w 3494"/>
                  <a:gd name="T17" fmla="*/ 177 h 3117"/>
                  <a:gd name="T18" fmla="*/ 2443 w 3494"/>
                  <a:gd name="T19" fmla="*/ 750 h 3117"/>
                  <a:gd name="T20" fmla="*/ 2478 w 3494"/>
                  <a:gd name="T21" fmla="*/ 759 h 3117"/>
                  <a:gd name="T22" fmla="*/ 2503 w 3494"/>
                  <a:gd name="T23" fmla="*/ 784 h 3117"/>
                  <a:gd name="T24" fmla="*/ 2512 w 3494"/>
                  <a:gd name="T25" fmla="*/ 819 h 3117"/>
                  <a:gd name="T26" fmla="*/ 2503 w 3494"/>
                  <a:gd name="T27" fmla="*/ 854 h 3117"/>
                  <a:gd name="T28" fmla="*/ 2478 w 3494"/>
                  <a:gd name="T29" fmla="*/ 879 h 3117"/>
                  <a:gd name="T30" fmla="*/ 2443 w 3494"/>
                  <a:gd name="T31" fmla="*/ 889 h 3117"/>
                  <a:gd name="T32" fmla="*/ 1816 w 3494"/>
                  <a:gd name="T33" fmla="*/ 1452 h 3117"/>
                  <a:gd name="T34" fmla="*/ 3252 w 3494"/>
                  <a:gd name="T35" fmla="*/ 829 h 3117"/>
                  <a:gd name="T36" fmla="*/ 1677 w 3494"/>
                  <a:gd name="T37" fmla="*/ 177 h 3117"/>
                  <a:gd name="T38" fmla="*/ 1677 w 3494"/>
                  <a:gd name="T39" fmla="*/ 750 h 3117"/>
                  <a:gd name="T40" fmla="*/ 1756 w 3494"/>
                  <a:gd name="T41" fmla="*/ 0 h 3117"/>
                  <a:gd name="T42" fmla="*/ 3452 w 3494"/>
                  <a:gd name="T43" fmla="*/ 767 h 3117"/>
                  <a:gd name="T44" fmla="*/ 3482 w 3494"/>
                  <a:gd name="T45" fmla="*/ 792 h 3117"/>
                  <a:gd name="T46" fmla="*/ 3494 w 3494"/>
                  <a:gd name="T47" fmla="*/ 830 h 3117"/>
                  <a:gd name="T48" fmla="*/ 3494 w 3494"/>
                  <a:gd name="T49" fmla="*/ 2290 h 3117"/>
                  <a:gd name="T50" fmla="*/ 3482 w 3494"/>
                  <a:gd name="T51" fmla="*/ 2327 h 3117"/>
                  <a:gd name="T52" fmla="*/ 3452 w 3494"/>
                  <a:gd name="T53" fmla="*/ 2353 h 3117"/>
                  <a:gd name="T54" fmla="*/ 1775 w 3494"/>
                  <a:gd name="T55" fmla="*/ 3111 h 3117"/>
                  <a:gd name="T56" fmla="*/ 1775 w 3494"/>
                  <a:gd name="T57" fmla="*/ 3111 h 3117"/>
                  <a:gd name="T58" fmla="*/ 1747 w 3494"/>
                  <a:gd name="T59" fmla="*/ 3117 h 3117"/>
                  <a:gd name="T60" fmla="*/ 1718 w 3494"/>
                  <a:gd name="T61" fmla="*/ 3111 h 3117"/>
                  <a:gd name="T62" fmla="*/ 24 w 3494"/>
                  <a:gd name="T63" fmla="*/ 2342 h 3117"/>
                  <a:gd name="T64" fmla="*/ 3 w 3494"/>
                  <a:gd name="T65" fmla="*/ 2309 h 3117"/>
                  <a:gd name="T66" fmla="*/ 0 w 3494"/>
                  <a:gd name="T67" fmla="*/ 830 h 3117"/>
                  <a:gd name="T68" fmla="*/ 3 w 3494"/>
                  <a:gd name="T69" fmla="*/ 810 h 3117"/>
                  <a:gd name="T70" fmla="*/ 24 w 3494"/>
                  <a:gd name="T71" fmla="*/ 777 h 3117"/>
                  <a:gd name="T72" fmla="*/ 1718 w 3494"/>
                  <a:gd name="T73" fmla="*/ 5 h 3117"/>
                  <a:gd name="T74" fmla="*/ 1736 w 3494"/>
                  <a:gd name="T75" fmla="*/ 0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94" h="3117">
                    <a:moveTo>
                      <a:pt x="3354" y="937"/>
                    </a:moveTo>
                    <a:lnTo>
                      <a:pt x="3251" y="981"/>
                    </a:lnTo>
                    <a:lnTo>
                      <a:pt x="1816" y="1604"/>
                    </a:lnTo>
                    <a:lnTo>
                      <a:pt x="1816" y="2940"/>
                    </a:lnTo>
                    <a:lnTo>
                      <a:pt x="3354" y="2244"/>
                    </a:lnTo>
                    <a:lnTo>
                      <a:pt x="3354" y="937"/>
                    </a:lnTo>
                    <a:close/>
                    <a:moveTo>
                      <a:pt x="139" y="937"/>
                    </a:moveTo>
                    <a:lnTo>
                      <a:pt x="139" y="2244"/>
                    </a:lnTo>
                    <a:lnTo>
                      <a:pt x="1677" y="2940"/>
                    </a:lnTo>
                    <a:lnTo>
                      <a:pt x="1677" y="1604"/>
                    </a:lnTo>
                    <a:lnTo>
                      <a:pt x="243" y="981"/>
                    </a:lnTo>
                    <a:lnTo>
                      <a:pt x="139" y="937"/>
                    </a:lnTo>
                    <a:close/>
                    <a:moveTo>
                      <a:pt x="380" y="889"/>
                    </a:moveTo>
                    <a:lnTo>
                      <a:pt x="1594" y="1416"/>
                    </a:lnTo>
                    <a:lnTo>
                      <a:pt x="1677" y="1452"/>
                    </a:lnTo>
                    <a:lnTo>
                      <a:pt x="1677" y="889"/>
                    </a:lnTo>
                    <a:lnTo>
                      <a:pt x="380" y="889"/>
                    </a:lnTo>
                    <a:close/>
                    <a:moveTo>
                      <a:pt x="1816" y="177"/>
                    </a:moveTo>
                    <a:lnTo>
                      <a:pt x="1816" y="750"/>
                    </a:lnTo>
                    <a:lnTo>
                      <a:pt x="2443" y="750"/>
                    </a:lnTo>
                    <a:lnTo>
                      <a:pt x="2461" y="752"/>
                    </a:lnTo>
                    <a:lnTo>
                      <a:pt x="2478" y="759"/>
                    </a:lnTo>
                    <a:lnTo>
                      <a:pt x="2491" y="770"/>
                    </a:lnTo>
                    <a:lnTo>
                      <a:pt x="2503" y="784"/>
                    </a:lnTo>
                    <a:lnTo>
                      <a:pt x="2509" y="801"/>
                    </a:lnTo>
                    <a:lnTo>
                      <a:pt x="2512" y="819"/>
                    </a:lnTo>
                    <a:lnTo>
                      <a:pt x="2509" y="838"/>
                    </a:lnTo>
                    <a:lnTo>
                      <a:pt x="2503" y="854"/>
                    </a:lnTo>
                    <a:lnTo>
                      <a:pt x="2491" y="869"/>
                    </a:lnTo>
                    <a:lnTo>
                      <a:pt x="2478" y="879"/>
                    </a:lnTo>
                    <a:lnTo>
                      <a:pt x="2461" y="887"/>
                    </a:lnTo>
                    <a:lnTo>
                      <a:pt x="2443" y="889"/>
                    </a:lnTo>
                    <a:lnTo>
                      <a:pt x="1816" y="889"/>
                    </a:lnTo>
                    <a:lnTo>
                      <a:pt x="1816" y="1452"/>
                    </a:lnTo>
                    <a:lnTo>
                      <a:pt x="1900" y="1416"/>
                    </a:lnTo>
                    <a:lnTo>
                      <a:pt x="3252" y="829"/>
                    </a:lnTo>
                    <a:lnTo>
                      <a:pt x="1816" y="177"/>
                    </a:lnTo>
                    <a:close/>
                    <a:moveTo>
                      <a:pt x="1677" y="177"/>
                    </a:moveTo>
                    <a:lnTo>
                      <a:pt x="416" y="750"/>
                    </a:lnTo>
                    <a:lnTo>
                      <a:pt x="1677" y="750"/>
                    </a:lnTo>
                    <a:lnTo>
                      <a:pt x="1677" y="177"/>
                    </a:lnTo>
                    <a:close/>
                    <a:moveTo>
                      <a:pt x="1756" y="0"/>
                    </a:moveTo>
                    <a:lnTo>
                      <a:pt x="1775" y="5"/>
                    </a:lnTo>
                    <a:lnTo>
                      <a:pt x="3452" y="767"/>
                    </a:lnTo>
                    <a:lnTo>
                      <a:pt x="3469" y="777"/>
                    </a:lnTo>
                    <a:lnTo>
                      <a:pt x="3482" y="792"/>
                    </a:lnTo>
                    <a:lnTo>
                      <a:pt x="3490" y="810"/>
                    </a:lnTo>
                    <a:lnTo>
                      <a:pt x="3494" y="830"/>
                    </a:lnTo>
                    <a:lnTo>
                      <a:pt x="3494" y="830"/>
                    </a:lnTo>
                    <a:lnTo>
                      <a:pt x="3494" y="2290"/>
                    </a:lnTo>
                    <a:lnTo>
                      <a:pt x="3490" y="2309"/>
                    </a:lnTo>
                    <a:lnTo>
                      <a:pt x="3482" y="2327"/>
                    </a:lnTo>
                    <a:lnTo>
                      <a:pt x="3469" y="2342"/>
                    </a:lnTo>
                    <a:lnTo>
                      <a:pt x="3452" y="2353"/>
                    </a:lnTo>
                    <a:lnTo>
                      <a:pt x="1775" y="3111"/>
                    </a:lnTo>
                    <a:lnTo>
                      <a:pt x="1775" y="3111"/>
                    </a:lnTo>
                    <a:lnTo>
                      <a:pt x="1775" y="3111"/>
                    </a:lnTo>
                    <a:lnTo>
                      <a:pt x="1775" y="3111"/>
                    </a:lnTo>
                    <a:lnTo>
                      <a:pt x="1762" y="3115"/>
                    </a:lnTo>
                    <a:lnTo>
                      <a:pt x="1747" y="3117"/>
                    </a:lnTo>
                    <a:lnTo>
                      <a:pt x="1732" y="3115"/>
                    </a:lnTo>
                    <a:lnTo>
                      <a:pt x="1718" y="3111"/>
                    </a:lnTo>
                    <a:lnTo>
                      <a:pt x="41" y="2353"/>
                    </a:lnTo>
                    <a:lnTo>
                      <a:pt x="24" y="2342"/>
                    </a:lnTo>
                    <a:lnTo>
                      <a:pt x="11" y="2327"/>
                    </a:lnTo>
                    <a:lnTo>
                      <a:pt x="3" y="2309"/>
                    </a:lnTo>
                    <a:lnTo>
                      <a:pt x="0" y="2290"/>
                    </a:lnTo>
                    <a:lnTo>
                      <a:pt x="0" y="830"/>
                    </a:lnTo>
                    <a:lnTo>
                      <a:pt x="0" y="830"/>
                    </a:lnTo>
                    <a:lnTo>
                      <a:pt x="3" y="810"/>
                    </a:lnTo>
                    <a:lnTo>
                      <a:pt x="11" y="792"/>
                    </a:lnTo>
                    <a:lnTo>
                      <a:pt x="24" y="777"/>
                    </a:lnTo>
                    <a:lnTo>
                      <a:pt x="41" y="767"/>
                    </a:lnTo>
                    <a:lnTo>
                      <a:pt x="1718" y="5"/>
                    </a:lnTo>
                    <a:lnTo>
                      <a:pt x="1718" y="5"/>
                    </a:lnTo>
                    <a:lnTo>
                      <a:pt x="1736" y="0"/>
                    </a:lnTo>
                    <a:lnTo>
                      <a:pt x="1756"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33" name="Freeform 685">
                <a:extLst>
                  <a:ext uri="{FF2B5EF4-FFF2-40B4-BE49-F238E27FC236}">
                    <a16:creationId xmlns:a16="http://schemas.microsoft.com/office/drawing/2014/main" id="{DC1D3C6B-EA46-4859-8232-8397EAEB0C8A}"/>
                  </a:ext>
                </a:extLst>
              </p:cNvPr>
              <p:cNvSpPr>
                <a:spLocks/>
              </p:cNvSpPr>
              <p:nvPr/>
            </p:nvSpPr>
            <p:spPr bwMode="auto">
              <a:xfrm>
                <a:off x="6707188" y="5926138"/>
                <a:ext cx="28575" cy="22225"/>
              </a:xfrm>
              <a:custGeom>
                <a:avLst/>
                <a:gdLst>
                  <a:gd name="T0" fmla="*/ 70 w 187"/>
                  <a:gd name="T1" fmla="*/ 0 h 139"/>
                  <a:gd name="T2" fmla="*/ 117 w 187"/>
                  <a:gd name="T3" fmla="*/ 0 h 139"/>
                  <a:gd name="T4" fmla="*/ 136 w 187"/>
                  <a:gd name="T5" fmla="*/ 2 h 139"/>
                  <a:gd name="T6" fmla="*/ 153 w 187"/>
                  <a:gd name="T7" fmla="*/ 9 h 139"/>
                  <a:gd name="T8" fmla="*/ 167 w 187"/>
                  <a:gd name="T9" fmla="*/ 20 h 139"/>
                  <a:gd name="T10" fmla="*/ 178 w 187"/>
                  <a:gd name="T11" fmla="*/ 34 h 139"/>
                  <a:gd name="T12" fmla="*/ 185 w 187"/>
                  <a:gd name="T13" fmla="*/ 51 h 139"/>
                  <a:gd name="T14" fmla="*/ 187 w 187"/>
                  <a:gd name="T15" fmla="*/ 69 h 139"/>
                  <a:gd name="T16" fmla="*/ 185 w 187"/>
                  <a:gd name="T17" fmla="*/ 88 h 139"/>
                  <a:gd name="T18" fmla="*/ 178 w 187"/>
                  <a:gd name="T19" fmla="*/ 104 h 139"/>
                  <a:gd name="T20" fmla="*/ 167 w 187"/>
                  <a:gd name="T21" fmla="*/ 119 h 139"/>
                  <a:gd name="T22" fmla="*/ 153 w 187"/>
                  <a:gd name="T23" fmla="*/ 129 h 139"/>
                  <a:gd name="T24" fmla="*/ 136 w 187"/>
                  <a:gd name="T25" fmla="*/ 137 h 139"/>
                  <a:gd name="T26" fmla="*/ 117 w 187"/>
                  <a:gd name="T27" fmla="*/ 139 h 139"/>
                  <a:gd name="T28" fmla="*/ 70 w 187"/>
                  <a:gd name="T29" fmla="*/ 139 h 139"/>
                  <a:gd name="T30" fmla="*/ 50 w 187"/>
                  <a:gd name="T31" fmla="*/ 137 h 139"/>
                  <a:gd name="T32" fmla="*/ 33 w 187"/>
                  <a:gd name="T33" fmla="*/ 129 h 139"/>
                  <a:gd name="T34" fmla="*/ 20 w 187"/>
                  <a:gd name="T35" fmla="*/ 119 h 139"/>
                  <a:gd name="T36" fmla="*/ 9 w 187"/>
                  <a:gd name="T37" fmla="*/ 104 h 139"/>
                  <a:gd name="T38" fmla="*/ 2 w 187"/>
                  <a:gd name="T39" fmla="*/ 88 h 139"/>
                  <a:gd name="T40" fmla="*/ 0 w 187"/>
                  <a:gd name="T41" fmla="*/ 69 h 139"/>
                  <a:gd name="T42" fmla="*/ 2 w 187"/>
                  <a:gd name="T43" fmla="*/ 51 h 139"/>
                  <a:gd name="T44" fmla="*/ 9 w 187"/>
                  <a:gd name="T45" fmla="*/ 34 h 139"/>
                  <a:gd name="T46" fmla="*/ 20 w 187"/>
                  <a:gd name="T47" fmla="*/ 20 h 139"/>
                  <a:gd name="T48" fmla="*/ 33 w 187"/>
                  <a:gd name="T49" fmla="*/ 9 h 139"/>
                  <a:gd name="T50" fmla="*/ 50 w 187"/>
                  <a:gd name="T51" fmla="*/ 2 h 139"/>
                  <a:gd name="T52" fmla="*/ 70 w 187"/>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7" h="139">
                    <a:moveTo>
                      <a:pt x="70" y="0"/>
                    </a:moveTo>
                    <a:lnTo>
                      <a:pt x="117" y="0"/>
                    </a:lnTo>
                    <a:lnTo>
                      <a:pt x="136" y="2"/>
                    </a:lnTo>
                    <a:lnTo>
                      <a:pt x="153" y="9"/>
                    </a:lnTo>
                    <a:lnTo>
                      <a:pt x="167" y="20"/>
                    </a:lnTo>
                    <a:lnTo>
                      <a:pt x="178" y="34"/>
                    </a:lnTo>
                    <a:lnTo>
                      <a:pt x="185" y="51"/>
                    </a:lnTo>
                    <a:lnTo>
                      <a:pt x="187" y="69"/>
                    </a:lnTo>
                    <a:lnTo>
                      <a:pt x="185" y="88"/>
                    </a:lnTo>
                    <a:lnTo>
                      <a:pt x="178" y="104"/>
                    </a:lnTo>
                    <a:lnTo>
                      <a:pt x="167" y="119"/>
                    </a:lnTo>
                    <a:lnTo>
                      <a:pt x="153" y="129"/>
                    </a:lnTo>
                    <a:lnTo>
                      <a:pt x="136" y="137"/>
                    </a:lnTo>
                    <a:lnTo>
                      <a:pt x="117" y="139"/>
                    </a:lnTo>
                    <a:lnTo>
                      <a:pt x="70" y="139"/>
                    </a:lnTo>
                    <a:lnTo>
                      <a:pt x="50" y="137"/>
                    </a:lnTo>
                    <a:lnTo>
                      <a:pt x="33" y="129"/>
                    </a:lnTo>
                    <a:lnTo>
                      <a:pt x="20" y="119"/>
                    </a:lnTo>
                    <a:lnTo>
                      <a:pt x="9" y="104"/>
                    </a:lnTo>
                    <a:lnTo>
                      <a:pt x="2" y="88"/>
                    </a:lnTo>
                    <a:lnTo>
                      <a:pt x="0" y="69"/>
                    </a:lnTo>
                    <a:lnTo>
                      <a:pt x="2" y="51"/>
                    </a:lnTo>
                    <a:lnTo>
                      <a:pt x="9" y="34"/>
                    </a:lnTo>
                    <a:lnTo>
                      <a:pt x="20" y="20"/>
                    </a:lnTo>
                    <a:lnTo>
                      <a:pt x="33" y="9"/>
                    </a:lnTo>
                    <a:lnTo>
                      <a:pt x="50" y="2"/>
                    </a:lnTo>
                    <a:lnTo>
                      <a:pt x="7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34" name="Freeform 686">
                <a:extLst>
                  <a:ext uri="{FF2B5EF4-FFF2-40B4-BE49-F238E27FC236}">
                    <a16:creationId xmlns:a16="http://schemas.microsoft.com/office/drawing/2014/main" id="{05228DD5-2B86-4E4D-B5B0-8CB4A2C05BB1}"/>
                  </a:ext>
                </a:extLst>
              </p:cNvPr>
              <p:cNvSpPr>
                <a:spLocks noEditPoints="1"/>
              </p:cNvSpPr>
              <p:nvPr/>
            </p:nvSpPr>
            <p:spPr bwMode="auto">
              <a:xfrm>
                <a:off x="6654801" y="6046788"/>
                <a:ext cx="106363" cy="133350"/>
              </a:xfrm>
              <a:custGeom>
                <a:avLst/>
                <a:gdLst>
                  <a:gd name="T0" fmla="*/ 530 w 670"/>
                  <a:gd name="T1" fmla="*/ 175 h 840"/>
                  <a:gd name="T2" fmla="*/ 139 w 670"/>
                  <a:gd name="T3" fmla="*/ 345 h 840"/>
                  <a:gd name="T4" fmla="*/ 139 w 670"/>
                  <a:gd name="T5" fmla="*/ 663 h 840"/>
                  <a:gd name="T6" fmla="*/ 530 w 670"/>
                  <a:gd name="T7" fmla="*/ 486 h 840"/>
                  <a:gd name="T8" fmla="*/ 530 w 670"/>
                  <a:gd name="T9" fmla="*/ 175 h 840"/>
                  <a:gd name="T10" fmla="*/ 607 w 670"/>
                  <a:gd name="T11" fmla="*/ 0 h 840"/>
                  <a:gd name="T12" fmla="*/ 623 w 670"/>
                  <a:gd name="T13" fmla="*/ 3 h 840"/>
                  <a:gd name="T14" fmla="*/ 639 w 670"/>
                  <a:gd name="T15" fmla="*/ 10 h 840"/>
                  <a:gd name="T16" fmla="*/ 651 w 670"/>
                  <a:gd name="T17" fmla="*/ 22 h 840"/>
                  <a:gd name="T18" fmla="*/ 662 w 670"/>
                  <a:gd name="T19" fmla="*/ 36 h 840"/>
                  <a:gd name="T20" fmla="*/ 668 w 670"/>
                  <a:gd name="T21" fmla="*/ 52 h 840"/>
                  <a:gd name="T22" fmla="*/ 670 w 670"/>
                  <a:gd name="T23" fmla="*/ 69 h 840"/>
                  <a:gd name="T24" fmla="*/ 670 w 670"/>
                  <a:gd name="T25" fmla="*/ 530 h 840"/>
                  <a:gd name="T26" fmla="*/ 667 w 670"/>
                  <a:gd name="T27" fmla="*/ 551 h 840"/>
                  <a:gd name="T28" fmla="*/ 659 w 670"/>
                  <a:gd name="T29" fmla="*/ 569 h 840"/>
                  <a:gd name="T30" fmla="*/ 646 w 670"/>
                  <a:gd name="T31" fmla="*/ 584 h 840"/>
                  <a:gd name="T32" fmla="*/ 629 w 670"/>
                  <a:gd name="T33" fmla="*/ 594 h 840"/>
                  <a:gd name="T34" fmla="*/ 98 w 670"/>
                  <a:gd name="T35" fmla="*/ 834 h 840"/>
                  <a:gd name="T36" fmla="*/ 84 w 670"/>
                  <a:gd name="T37" fmla="*/ 838 h 840"/>
                  <a:gd name="T38" fmla="*/ 69 w 670"/>
                  <a:gd name="T39" fmla="*/ 840 h 840"/>
                  <a:gd name="T40" fmla="*/ 50 w 670"/>
                  <a:gd name="T41" fmla="*/ 837 h 840"/>
                  <a:gd name="T42" fmla="*/ 32 w 670"/>
                  <a:gd name="T43" fmla="*/ 829 h 840"/>
                  <a:gd name="T44" fmla="*/ 18 w 670"/>
                  <a:gd name="T45" fmla="*/ 818 h 840"/>
                  <a:gd name="T46" fmla="*/ 9 w 670"/>
                  <a:gd name="T47" fmla="*/ 804 h 840"/>
                  <a:gd name="T48" fmla="*/ 2 w 670"/>
                  <a:gd name="T49" fmla="*/ 787 h 840"/>
                  <a:gd name="T50" fmla="*/ 0 w 670"/>
                  <a:gd name="T51" fmla="*/ 770 h 840"/>
                  <a:gd name="T52" fmla="*/ 0 w 670"/>
                  <a:gd name="T53" fmla="*/ 299 h 840"/>
                  <a:gd name="T54" fmla="*/ 2 w 670"/>
                  <a:gd name="T55" fmla="*/ 283 h 840"/>
                  <a:gd name="T56" fmla="*/ 7 w 670"/>
                  <a:gd name="T57" fmla="*/ 268 h 840"/>
                  <a:gd name="T58" fmla="*/ 16 w 670"/>
                  <a:gd name="T59" fmla="*/ 254 h 840"/>
                  <a:gd name="T60" fmla="*/ 28 w 670"/>
                  <a:gd name="T61" fmla="*/ 244 h 840"/>
                  <a:gd name="T62" fmla="*/ 41 w 670"/>
                  <a:gd name="T63" fmla="*/ 235 h 840"/>
                  <a:gd name="T64" fmla="*/ 573 w 670"/>
                  <a:gd name="T65" fmla="*/ 5 h 840"/>
                  <a:gd name="T66" fmla="*/ 590 w 670"/>
                  <a:gd name="T67" fmla="*/ 0 h 840"/>
                  <a:gd name="T68" fmla="*/ 607 w 670"/>
                  <a:gd name="T69" fmla="*/ 0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0" h="840">
                    <a:moveTo>
                      <a:pt x="530" y="175"/>
                    </a:moveTo>
                    <a:lnTo>
                      <a:pt x="139" y="345"/>
                    </a:lnTo>
                    <a:lnTo>
                      <a:pt x="139" y="663"/>
                    </a:lnTo>
                    <a:lnTo>
                      <a:pt x="530" y="486"/>
                    </a:lnTo>
                    <a:lnTo>
                      <a:pt x="530" y="175"/>
                    </a:lnTo>
                    <a:close/>
                    <a:moveTo>
                      <a:pt x="607" y="0"/>
                    </a:moveTo>
                    <a:lnTo>
                      <a:pt x="623" y="3"/>
                    </a:lnTo>
                    <a:lnTo>
                      <a:pt x="639" y="10"/>
                    </a:lnTo>
                    <a:lnTo>
                      <a:pt x="651" y="22"/>
                    </a:lnTo>
                    <a:lnTo>
                      <a:pt x="662" y="36"/>
                    </a:lnTo>
                    <a:lnTo>
                      <a:pt x="668" y="52"/>
                    </a:lnTo>
                    <a:lnTo>
                      <a:pt x="670" y="69"/>
                    </a:lnTo>
                    <a:lnTo>
                      <a:pt x="670" y="530"/>
                    </a:lnTo>
                    <a:lnTo>
                      <a:pt x="667" y="551"/>
                    </a:lnTo>
                    <a:lnTo>
                      <a:pt x="659" y="569"/>
                    </a:lnTo>
                    <a:lnTo>
                      <a:pt x="646" y="584"/>
                    </a:lnTo>
                    <a:lnTo>
                      <a:pt x="629" y="594"/>
                    </a:lnTo>
                    <a:lnTo>
                      <a:pt x="98" y="834"/>
                    </a:lnTo>
                    <a:lnTo>
                      <a:pt x="84" y="838"/>
                    </a:lnTo>
                    <a:lnTo>
                      <a:pt x="69" y="840"/>
                    </a:lnTo>
                    <a:lnTo>
                      <a:pt x="50" y="837"/>
                    </a:lnTo>
                    <a:lnTo>
                      <a:pt x="32" y="829"/>
                    </a:lnTo>
                    <a:lnTo>
                      <a:pt x="18" y="818"/>
                    </a:lnTo>
                    <a:lnTo>
                      <a:pt x="9" y="804"/>
                    </a:lnTo>
                    <a:lnTo>
                      <a:pt x="2" y="787"/>
                    </a:lnTo>
                    <a:lnTo>
                      <a:pt x="0" y="770"/>
                    </a:lnTo>
                    <a:lnTo>
                      <a:pt x="0" y="299"/>
                    </a:lnTo>
                    <a:lnTo>
                      <a:pt x="2" y="283"/>
                    </a:lnTo>
                    <a:lnTo>
                      <a:pt x="7" y="268"/>
                    </a:lnTo>
                    <a:lnTo>
                      <a:pt x="16" y="254"/>
                    </a:lnTo>
                    <a:lnTo>
                      <a:pt x="28" y="244"/>
                    </a:lnTo>
                    <a:lnTo>
                      <a:pt x="41" y="235"/>
                    </a:lnTo>
                    <a:lnTo>
                      <a:pt x="573" y="5"/>
                    </a:lnTo>
                    <a:lnTo>
                      <a:pt x="590" y="0"/>
                    </a:lnTo>
                    <a:lnTo>
                      <a:pt x="607"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grpSp>
        <p:grpSp>
          <p:nvGrpSpPr>
            <p:cNvPr id="22" name="Group 61">
              <a:extLst>
                <a:ext uri="{FF2B5EF4-FFF2-40B4-BE49-F238E27FC236}">
                  <a16:creationId xmlns:a16="http://schemas.microsoft.com/office/drawing/2014/main" id="{42F649FC-57AD-4092-8D35-00891A96F7E1}"/>
                </a:ext>
              </a:extLst>
            </p:cNvPr>
            <p:cNvGrpSpPr/>
            <p:nvPr/>
          </p:nvGrpSpPr>
          <p:grpSpPr>
            <a:xfrm>
              <a:off x="4160965" y="3370454"/>
              <a:ext cx="285305" cy="269002"/>
              <a:chOff x="1581150" y="5792788"/>
              <a:chExt cx="555625" cy="523875"/>
            </a:xfrm>
            <a:solidFill>
              <a:schemeClr val="bg1"/>
            </a:solidFill>
          </p:grpSpPr>
          <p:sp>
            <p:nvSpPr>
              <p:cNvPr id="26" name="Freeform 723">
                <a:extLst>
                  <a:ext uri="{FF2B5EF4-FFF2-40B4-BE49-F238E27FC236}">
                    <a16:creationId xmlns:a16="http://schemas.microsoft.com/office/drawing/2014/main" id="{196E50D7-E470-4EB1-829A-8BE3B1074CFC}"/>
                  </a:ext>
                </a:extLst>
              </p:cNvPr>
              <p:cNvSpPr>
                <a:spLocks noEditPoints="1"/>
              </p:cNvSpPr>
              <p:nvPr/>
            </p:nvSpPr>
            <p:spPr bwMode="auto">
              <a:xfrm>
                <a:off x="1581150" y="5792788"/>
                <a:ext cx="555625" cy="523875"/>
              </a:xfrm>
              <a:custGeom>
                <a:avLst/>
                <a:gdLst>
                  <a:gd name="T0" fmla="*/ 2872 w 3500"/>
                  <a:gd name="T1" fmla="*/ 3157 h 3297"/>
                  <a:gd name="T2" fmla="*/ 3221 w 3500"/>
                  <a:gd name="T3" fmla="*/ 3054 h 3297"/>
                  <a:gd name="T4" fmla="*/ 279 w 3500"/>
                  <a:gd name="T5" fmla="*/ 3054 h 3297"/>
                  <a:gd name="T6" fmla="*/ 628 w 3500"/>
                  <a:gd name="T7" fmla="*/ 3157 h 3297"/>
                  <a:gd name="T8" fmla="*/ 279 w 3500"/>
                  <a:gd name="T9" fmla="*/ 3054 h 3297"/>
                  <a:gd name="T10" fmla="*/ 290 w 3500"/>
                  <a:gd name="T11" fmla="*/ 142 h 3297"/>
                  <a:gd name="T12" fmla="*/ 230 w 3500"/>
                  <a:gd name="T13" fmla="*/ 164 h 3297"/>
                  <a:gd name="T14" fmla="*/ 182 w 3500"/>
                  <a:gd name="T15" fmla="*/ 204 h 3297"/>
                  <a:gd name="T16" fmla="*/ 151 w 3500"/>
                  <a:gd name="T17" fmla="*/ 258 h 3297"/>
                  <a:gd name="T18" fmla="*/ 139 w 3500"/>
                  <a:gd name="T19" fmla="*/ 322 h 3297"/>
                  <a:gd name="T20" fmla="*/ 3361 w 3500"/>
                  <a:gd name="T21" fmla="*/ 2914 h 3297"/>
                  <a:gd name="T22" fmla="*/ 3358 w 3500"/>
                  <a:gd name="T23" fmla="*/ 289 h 3297"/>
                  <a:gd name="T24" fmla="*/ 3336 w 3500"/>
                  <a:gd name="T25" fmla="*/ 230 h 3297"/>
                  <a:gd name="T26" fmla="*/ 3295 w 3500"/>
                  <a:gd name="T27" fmla="*/ 182 h 3297"/>
                  <a:gd name="T28" fmla="*/ 3241 w 3500"/>
                  <a:gd name="T29" fmla="*/ 150 h 3297"/>
                  <a:gd name="T30" fmla="*/ 3177 w 3500"/>
                  <a:gd name="T31" fmla="*/ 139 h 3297"/>
                  <a:gd name="T32" fmla="*/ 323 w 3500"/>
                  <a:gd name="T33" fmla="*/ 0 h 3297"/>
                  <a:gd name="T34" fmla="*/ 3221 w 3500"/>
                  <a:gd name="T35" fmla="*/ 3 h 3297"/>
                  <a:gd name="T36" fmla="*/ 3303 w 3500"/>
                  <a:gd name="T37" fmla="*/ 26 h 3297"/>
                  <a:gd name="T38" fmla="*/ 3374 w 3500"/>
                  <a:gd name="T39" fmla="*/ 67 h 3297"/>
                  <a:gd name="T40" fmla="*/ 3432 w 3500"/>
                  <a:gd name="T41" fmla="*/ 125 h 3297"/>
                  <a:gd name="T42" fmla="*/ 3475 w 3500"/>
                  <a:gd name="T43" fmla="*/ 197 h 3297"/>
                  <a:gd name="T44" fmla="*/ 3497 w 3500"/>
                  <a:gd name="T45" fmla="*/ 278 h 3297"/>
                  <a:gd name="T46" fmla="*/ 3500 w 3500"/>
                  <a:gd name="T47" fmla="*/ 2984 h 3297"/>
                  <a:gd name="T48" fmla="*/ 3490 w 3500"/>
                  <a:gd name="T49" fmla="*/ 3019 h 3297"/>
                  <a:gd name="T50" fmla="*/ 3465 w 3500"/>
                  <a:gd name="T51" fmla="*/ 3044 h 3297"/>
                  <a:gd name="T52" fmla="*/ 3430 w 3500"/>
                  <a:gd name="T53" fmla="*/ 3054 h 3297"/>
                  <a:gd name="T54" fmla="*/ 3361 w 3500"/>
                  <a:gd name="T55" fmla="*/ 3227 h 3297"/>
                  <a:gd name="T56" fmla="*/ 3352 w 3500"/>
                  <a:gd name="T57" fmla="*/ 3262 h 3297"/>
                  <a:gd name="T58" fmla="*/ 3326 w 3500"/>
                  <a:gd name="T59" fmla="*/ 3287 h 3297"/>
                  <a:gd name="T60" fmla="*/ 3291 w 3500"/>
                  <a:gd name="T61" fmla="*/ 3297 h 3297"/>
                  <a:gd name="T62" fmla="*/ 2784 w 3500"/>
                  <a:gd name="T63" fmla="*/ 3294 h 3297"/>
                  <a:gd name="T64" fmla="*/ 2753 w 3500"/>
                  <a:gd name="T65" fmla="*/ 3277 h 3297"/>
                  <a:gd name="T66" fmla="*/ 2735 w 3500"/>
                  <a:gd name="T67" fmla="*/ 3246 h 3297"/>
                  <a:gd name="T68" fmla="*/ 2733 w 3500"/>
                  <a:gd name="T69" fmla="*/ 3054 h 3297"/>
                  <a:gd name="T70" fmla="*/ 767 w 3500"/>
                  <a:gd name="T71" fmla="*/ 3227 h 3297"/>
                  <a:gd name="T72" fmla="*/ 757 w 3500"/>
                  <a:gd name="T73" fmla="*/ 3262 h 3297"/>
                  <a:gd name="T74" fmla="*/ 733 w 3500"/>
                  <a:gd name="T75" fmla="*/ 3287 h 3297"/>
                  <a:gd name="T76" fmla="*/ 697 w 3500"/>
                  <a:gd name="T77" fmla="*/ 3297 h 3297"/>
                  <a:gd name="T78" fmla="*/ 191 w 3500"/>
                  <a:gd name="T79" fmla="*/ 3294 h 3297"/>
                  <a:gd name="T80" fmla="*/ 160 w 3500"/>
                  <a:gd name="T81" fmla="*/ 3277 h 3297"/>
                  <a:gd name="T82" fmla="*/ 142 w 3500"/>
                  <a:gd name="T83" fmla="*/ 3246 h 3297"/>
                  <a:gd name="T84" fmla="*/ 139 w 3500"/>
                  <a:gd name="T85" fmla="*/ 3054 h 3297"/>
                  <a:gd name="T86" fmla="*/ 51 w 3500"/>
                  <a:gd name="T87" fmla="*/ 3050 h 3297"/>
                  <a:gd name="T88" fmla="*/ 20 w 3500"/>
                  <a:gd name="T89" fmla="*/ 3032 h 3297"/>
                  <a:gd name="T90" fmla="*/ 2 w 3500"/>
                  <a:gd name="T91" fmla="*/ 3002 h 3297"/>
                  <a:gd name="T92" fmla="*/ 0 w 3500"/>
                  <a:gd name="T93" fmla="*/ 322 h 3297"/>
                  <a:gd name="T94" fmla="*/ 12 w 3500"/>
                  <a:gd name="T95" fmla="*/ 237 h 3297"/>
                  <a:gd name="T96" fmla="*/ 45 w 3500"/>
                  <a:gd name="T97" fmla="*/ 160 h 3297"/>
                  <a:gd name="T98" fmla="*/ 94 w 3500"/>
                  <a:gd name="T99" fmla="*/ 94 h 3297"/>
                  <a:gd name="T100" fmla="*/ 160 w 3500"/>
                  <a:gd name="T101" fmla="*/ 44 h 3297"/>
                  <a:gd name="T102" fmla="*/ 238 w 3500"/>
                  <a:gd name="T103" fmla="*/ 12 h 3297"/>
                  <a:gd name="T104" fmla="*/ 323 w 3500"/>
                  <a:gd name="T105" fmla="*/ 0 h 3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00" h="3297">
                    <a:moveTo>
                      <a:pt x="2872" y="3054"/>
                    </a:moveTo>
                    <a:lnTo>
                      <a:pt x="2872" y="3157"/>
                    </a:lnTo>
                    <a:lnTo>
                      <a:pt x="3221" y="3157"/>
                    </a:lnTo>
                    <a:lnTo>
                      <a:pt x="3221" y="3054"/>
                    </a:lnTo>
                    <a:lnTo>
                      <a:pt x="2872" y="3054"/>
                    </a:lnTo>
                    <a:close/>
                    <a:moveTo>
                      <a:pt x="279" y="3054"/>
                    </a:moveTo>
                    <a:lnTo>
                      <a:pt x="279" y="3157"/>
                    </a:lnTo>
                    <a:lnTo>
                      <a:pt x="628" y="3157"/>
                    </a:lnTo>
                    <a:lnTo>
                      <a:pt x="628" y="3054"/>
                    </a:lnTo>
                    <a:lnTo>
                      <a:pt x="279" y="3054"/>
                    </a:lnTo>
                    <a:close/>
                    <a:moveTo>
                      <a:pt x="323" y="139"/>
                    </a:moveTo>
                    <a:lnTo>
                      <a:pt x="290" y="142"/>
                    </a:lnTo>
                    <a:lnTo>
                      <a:pt x="259" y="150"/>
                    </a:lnTo>
                    <a:lnTo>
                      <a:pt x="230" y="164"/>
                    </a:lnTo>
                    <a:lnTo>
                      <a:pt x="205" y="182"/>
                    </a:lnTo>
                    <a:lnTo>
                      <a:pt x="182" y="204"/>
                    </a:lnTo>
                    <a:lnTo>
                      <a:pt x="164" y="230"/>
                    </a:lnTo>
                    <a:lnTo>
                      <a:pt x="151" y="258"/>
                    </a:lnTo>
                    <a:lnTo>
                      <a:pt x="142" y="289"/>
                    </a:lnTo>
                    <a:lnTo>
                      <a:pt x="139" y="322"/>
                    </a:lnTo>
                    <a:lnTo>
                      <a:pt x="139" y="2914"/>
                    </a:lnTo>
                    <a:lnTo>
                      <a:pt x="3361" y="2914"/>
                    </a:lnTo>
                    <a:lnTo>
                      <a:pt x="3361" y="322"/>
                    </a:lnTo>
                    <a:lnTo>
                      <a:pt x="3358" y="289"/>
                    </a:lnTo>
                    <a:lnTo>
                      <a:pt x="3349" y="258"/>
                    </a:lnTo>
                    <a:lnTo>
                      <a:pt x="3336" y="230"/>
                    </a:lnTo>
                    <a:lnTo>
                      <a:pt x="3318" y="204"/>
                    </a:lnTo>
                    <a:lnTo>
                      <a:pt x="3295" y="182"/>
                    </a:lnTo>
                    <a:lnTo>
                      <a:pt x="3270" y="164"/>
                    </a:lnTo>
                    <a:lnTo>
                      <a:pt x="3241" y="150"/>
                    </a:lnTo>
                    <a:lnTo>
                      <a:pt x="3210" y="142"/>
                    </a:lnTo>
                    <a:lnTo>
                      <a:pt x="3177" y="139"/>
                    </a:lnTo>
                    <a:lnTo>
                      <a:pt x="323" y="139"/>
                    </a:lnTo>
                    <a:close/>
                    <a:moveTo>
                      <a:pt x="323" y="0"/>
                    </a:moveTo>
                    <a:lnTo>
                      <a:pt x="3177" y="0"/>
                    </a:lnTo>
                    <a:lnTo>
                      <a:pt x="3221" y="3"/>
                    </a:lnTo>
                    <a:lnTo>
                      <a:pt x="3262" y="12"/>
                    </a:lnTo>
                    <a:lnTo>
                      <a:pt x="3303" y="26"/>
                    </a:lnTo>
                    <a:lnTo>
                      <a:pt x="3340" y="44"/>
                    </a:lnTo>
                    <a:lnTo>
                      <a:pt x="3374" y="67"/>
                    </a:lnTo>
                    <a:lnTo>
                      <a:pt x="3406" y="94"/>
                    </a:lnTo>
                    <a:lnTo>
                      <a:pt x="3432" y="125"/>
                    </a:lnTo>
                    <a:lnTo>
                      <a:pt x="3455" y="160"/>
                    </a:lnTo>
                    <a:lnTo>
                      <a:pt x="3475" y="197"/>
                    </a:lnTo>
                    <a:lnTo>
                      <a:pt x="3488" y="237"/>
                    </a:lnTo>
                    <a:lnTo>
                      <a:pt x="3497" y="278"/>
                    </a:lnTo>
                    <a:lnTo>
                      <a:pt x="3500" y="322"/>
                    </a:lnTo>
                    <a:lnTo>
                      <a:pt x="3500" y="2984"/>
                    </a:lnTo>
                    <a:lnTo>
                      <a:pt x="3498" y="3002"/>
                    </a:lnTo>
                    <a:lnTo>
                      <a:pt x="3490" y="3019"/>
                    </a:lnTo>
                    <a:lnTo>
                      <a:pt x="3480" y="3032"/>
                    </a:lnTo>
                    <a:lnTo>
                      <a:pt x="3465" y="3044"/>
                    </a:lnTo>
                    <a:lnTo>
                      <a:pt x="3449" y="3050"/>
                    </a:lnTo>
                    <a:lnTo>
                      <a:pt x="3430" y="3054"/>
                    </a:lnTo>
                    <a:lnTo>
                      <a:pt x="3361" y="3054"/>
                    </a:lnTo>
                    <a:lnTo>
                      <a:pt x="3361" y="3227"/>
                    </a:lnTo>
                    <a:lnTo>
                      <a:pt x="3358" y="3246"/>
                    </a:lnTo>
                    <a:lnTo>
                      <a:pt x="3352" y="3262"/>
                    </a:lnTo>
                    <a:lnTo>
                      <a:pt x="3340" y="3277"/>
                    </a:lnTo>
                    <a:lnTo>
                      <a:pt x="3326" y="3287"/>
                    </a:lnTo>
                    <a:lnTo>
                      <a:pt x="3309" y="3294"/>
                    </a:lnTo>
                    <a:lnTo>
                      <a:pt x="3291" y="3297"/>
                    </a:lnTo>
                    <a:lnTo>
                      <a:pt x="2803" y="3297"/>
                    </a:lnTo>
                    <a:lnTo>
                      <a:pt x="2784" y="3294"/>
                    </a:lnTo>
                    <a:lnTo>
                      <a:pt x="2767" y="3287"/>
                    </a:lnTo>
                    <a:lnTo>
                      <a:pt x="2753" y="3277"/>
                    </a:lnTo>
                    <a:lnTo>
                      <a:pt x="2743" y="3262"/>
                    </a:lnTo>
                    <a:lnTo>
                      <a:pt x="2735" y="3246"/>
                    </a:lnTo>
                    <a:lnTo>
                      <a:pt x="2733" y="3227"/>
                    </a:lnTo>
                    <a:lnTo>
                      <a:pt x="2733" y="3054"/>
                    </a:lnTo>
                    <a:lnTo>
                      <a:pt x="767" y="3054"/>
                    </a:lnTo>
                    <a:lnTo>
                      <a:pt x="767" y="3227"/>
                    </a:lnTo>
                    <a:lnTo>
                      <a:pt x="765" y="3246"/>
                    </a:lnTo>
                    <a:lnTo>
                      <a:pt x="757" y="3262"/>
                    </a:lnTo>
                    <a:lnTo>
                      <a:pt x="747" y="3277"/>
                    </a:lnTo>
                    <a:lnTo>
                      <a:pt x="733" y="3287"/>
                    </a:lnTo>
                    <a:lnTo>
                      <a:pt x="716" y="3294"/>
                    </a:lnTo>
                    <a:lnTo>
                      <a:pt x="697" y="3297"/>
                    </a:lnTo>
                    <a:lnTo>
                      <a:pt x="209" y="3297"/>
                    </a:lnTo>
                    <a:lnTo>
                      <a:pt x="191" y="3294"/>
                    </a:lnTo>
                    <a:lnTo>
                      <a:pt x="174" y="3287"/>
                    </a:lnTo>
                    <a:lnTo>
                      <a:pt x="160" y="3277"/>
                    </a:lnTo>
                    <a:lnTo>
                      <a:pt x="148" y="3262"/>
                    </a:lnTo>
                    <a:lnTo>
                      <a:pt x="142" y="3246"/>
                    </a:lnTo>
                    <a:lnTo>
                      <a:pt x="139" y="3227"/>
                    </a:lnTo>
                    <a:lnTo>
                      <a:pt x="139" y="3054"/>
                    </a:lnTo>
                    <a:lnTo>
                      <a:pt x="70" y="3054"/>
                    </a:lnTo>
                    <a:lnTo>
                      <a:pt x="51" y="3050"/>
                    </a:lnTo>
                    <a:lnTo>
                      <a:pt x="35" y="3044"/>
                    </a:lnTo>
                    <a:lnTo>
                      <a:pt x="20" y="3032"/>
                    </a:lnTo>
                    <a:lnTo>
                      <a:pt x="10" y="3019"/>
                    </a:lnTo>
                    <a:lnTo>
                      <a:pt x="2" y="3002"/>
                    </a:lnTo>
                    <a:lnTo>
                      <a:pt x="0" y="2984"/>
                    </a:lnTo>
                    <a:lnTo>
                      <a:pt x="0" y="322"/>
                    </a:lnTo>
                    <a:lnTo>
                      <a:pt x="3" y="278"/>
                    </a:lnTo>
                    <a:lnTo>
                      <a:pt x="12" y="237"/>
                    </a:lnTo>
                    <a:lnTo>
                      <a:pt x="25" y="197"/>
                    </a:lnTo>
                    <a:lnTo>
                      <a:pt x="45" y="160"/>
                    </a:lnTo>
                    <a:lnTo>
                      <a:pt x="68" y="125"/>
                    </a:lnTo>
                    <a:lnTo>
                      <a:pt x="94" y="94"/>
                    </a:lnTo>
                    <a:lnTo>
                      <a:pt x="126" y="67"/>
                    </a:lnTo>
                    <a:lnTo>
                      <a:pt x="160" y="44"/>
                    </a:lnTo>
                    <a:lnTo>
                      <a:pt x="197" y="26"/>
                    </a:lnTo>
                    <a:lnTo>
                      <a:pt x="238" y="12"/>
                    </a:lnTo>
                    <a:lnTo>
                      <a:pt x="279" y="3"/>
                    </a:lnTo>
                    <a:lnTo>
                      <a:pt x="323"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27" name="Freeform 724">
                <a:extLst>
                  <a:ext uri="{FF2B5EF4-FFF2-40B4-BE49-F238E27FC236}">
                    <a16:creationId xmlns:a16="http://schemas.microsoft.com/office/drawing/2014/main" id="{ADE307A0-8335-4B6B-95BF-BE5A85994EB7}"/>
                  </a:ext>
                </a:extLst>
              </p:cNvPr>
              <p:cNvSpPr>
                <a:spLocks noEditPoints="1"/>
              </p:cNvSpPr>
              <p:nvPr/>
            </p:nvSpPr>
            <p:spPr bwMode="auto">
              <a:xfrm>
                <a:off x="1622425" y="5834063"/>
                <a:ext cx="473075" cy="395288"/>
              </a:xfrm>
              <a:custGeom>
                <a:avLst/>
                <a:gdLst>
                  <a:gd name="T0" fmla="*/ 140 w 2984"/>
                  <a:gd name="T1" fmla="*/ 2351 h 2490"/>
                  <a:gd name="T2" fmla="*/ 2844 w 2984"/>
                  <a:gd name="T3" fmla="*/ 1461 h 2490"/>
                  <a:gd name="T4" fmla="*/ 2248 w 2984"/>
                  <a:gd name="T5" fmla="*/ 776 h 2490"/>
                  <a:gd name="T6" fmla="*/ 1914 w 2984"/>
                  <a:gd name="T7" fmla="*/ 1321 h 2490"/>
                  <a:gd name="T8" fmla="*/ 1894 w 2984"/>
                  <a:gd name="T9" fmla="*/ 1291 h 2490"/>
                  <a:gd name="T10" fmla="*/ 1890 w 2984"/>
                  <a:gd name="T11" fmla="*/ 1255 h 2490"/>
                  <a:gd name="T12" fmla="*/ 1904 w 2984"/>
                  <a:gd name="T13" fmla="*/ 1222 h 2490"/>
                  <a:gd name="T14" fmla="*/ 1933 w 2984"/>
                  <a:gd name="T15" fmla="*/ 1200 h 2490"/>
                  <a:gd name="T16" fmla="*/ 1969 w 2984"/>
                  <a:gd name="T17" fmla="*/ 1197 h 2490"/>
                  <a:gd name="T18" fmla="*/ 2002 w 2984"/>
                  <a:gd name="T19" fmla="*/ 1211 h 2490"/>
                  <a:gd name="T20" fmla="*/ 2088 w 2984"/>
                  <a:gd name="T21" fmla="*/ 1321 h 2490"/>
                  <a:gd name="T22" fmla="*/ 2140 w 2984"/>
                  <a:gd name="T23" fmla="*/ 1154 h 2490"/>
                  <a:gd name="T24" fmla="*/ 2127 w 2984"/>
                  <a:gd name="T25" fmla="*/ 1121 h 2490"/>
                  <a:gd name="T26" fmla="*/ 2132 w 2984"/>
                  <a:gd name="T27" fmla="*/ 1085 h 2490"/>
                  <a:gd name="T28" fmla="*/ 2154 w 2984"/>
                  <a:gd name="T29" fmla="*/ 1056 h 2490"/>
                  <a:gd name="T30" fmla="*/ 2188 w 2984"/>
                  <a:gd name="T31" fmla="*/ 1043 h 2490"/>
                  <a:gd name="T32" fmla="*/ 2223 w 2984"/>
                  <a:gd name="T33" fmla="*/ 1048 h 2490"/>
                  <a:gd name="T34" fmla="*/ 2252 w 2984"/>
                  <a:gd name="T35" fmla="*/ 1071 h 2490"/>
                  <a:gd name="T36" fmla="*/ 2640 w 2984"/>
                  <a:gd name="T37" fmla="*/ 1321 h 2490"/>
                  <a:gd name="T38" fmla="*/ 140 w 2984"/>
                  <a:gd name="T39" fmla="*/ 140 h 2490"/>
                  <a:gd name="T40" fmla="*/ 1600 w 2984"/>
                  <a:gd name="T41" fmla="*/ 1030 h 2490"/>
                  <a:gd name="T42" fmla="*/ 2244 w 2984"/>
                  <a:gd name="T43" fmla="*/ 615 h 2490"/>
                  <a:gd name="T44" fmla="*/ 2279 w 2984"/>
                  <a:gd name="T45" fmla="*/ 613 h 2490"/>
                  <a:gd name="T46" fmla="*/ 2310 w 2984"/>
                  <a:gd name="T47" fmla="*/ 628 h 2490"/>
                  <a:gd name="T48" fmla="*/ 2601 w 2984"/>
                  <a:gd name="T49" fmla="*/ 1030 h 2490"/>
                  <a:gd name="T50" fmla="*/ 2844 w 2984"/>
                  <a:gd name="T51" fmla="*/ 140 h 2490"/>
                  <a:gd name="T52" fmla="*/ 70 w 2984"/>
                  <a:gd name="T53" fmla="*/ 0 h 2490"/>
                  <a:gd name="T54" fmla="*/ 2933 w 2984"/>
                  <a:gd name="T55" fmla="*/ 2 h 2490"/>
                  <a:gd name="T56" fmla="*/ 2964 w 2984"/>
                  <a:gd name="T57" fmla="*/ 20 h 2490"/>
                  <a:gd name="T58" fmla="*/ 2981 w 2984"/>
                  <a:gd name="T59" fmla="*/ 51 h 2490"/>
                  <a:gd name="T60" fmla="*/ 2984 w 2984"/>
                  <a:gd name="T61" fmla="*/ 1100 h 2490"/>
                  <a:gd name="T62" fmla="*/ 2975 w 2984"/>
                  <a:gd name="T63" fmla="*/ 1134 h 2490"/>
                  <a:gd name="T64" fmla="*/ 2949 w 2984"/>
                  <a:gd name="T65" fmla="*/ 1159 h 2490"/>
                  <a:gd name="T66" fmla="*/ 2914 w 2984"/>
                  <a:gd name="T67" fmla="*/ 1168 h 2490"/>
                  <a:gd name="T68" fmla="*/ 2811 w 2984"/>
                  <a:gd name="T69" fmla="*/ 1322 h 2490"/>
                  <a:gd name="T70" fmla="*/ 2933 w 2984"/>
                  <a:gd name="T71" fmla="*/ 1324 h 2490"/>
                  <a:gd name="T72" fmla="*/ 2964 w 2984"/>
                  <a:gd name="T73" fmla="*/ 1342 h 2490"/>
                  <a:gd name="T74" fmla="*/ 2981 w 2984"/>
                  <a:gd name="T75" fmla="*/ 1373 h 2490"/>
                  <a:gd name="T76" fmla="*/ 2984 w 2984"/>
                  <a:gd name="T77" fmla="*/ 2421 h 2490"/>
                  <a:gd name="T78" fmla="*/ 2975 w 2984"/>
                  <a:gd name="T79" fmla="*/ 2456 h 2490"/>
                  <a:gd name="T80" fmla="*/ 2949 w 2984"/>
                  <a:gd name="T81" fmla="*/ 2480 h 2490"/>
                  <a:gd name="T82" fmla="*/ 2914 w 2984"/>
                  <a:gd name="T83" fmla="*/ 2490 h 2490"/>
                  <a:gd name="T84" fmla="*/ 51 w 2984"/>
                  <a:gd name="T85" fmla="*/ 2488 h 2490"/>
                  <a:gd name="T86" fmla="*/ 20 w 2984"/>
                  <a:gd name="T87" fmla="*/ 2470 h 2490"/>
                  <a:gd name="T88" fmla="*/ 3 w 2984"/>
                  <a:gd name="T89" fmla="*/ 2439 h 2490"/>
                  <a:gd name="T90" fmla="*/ 0 w 2984"/>
                  <a:gd name="T91" fmla="*/ 1392 h 2490"/>
                  <a:gd name="T92" fmla="*/ 9 w 2984"/>
                  <a:gd name="T93" fmla="*/ 1357 h 2490"/>
                  <a:gd name="T94" fmla="*/ 35 w 2984"/>
                  <a:gd name="T95" fmla="*/ 1331 h 2490"/>
                  <a:gd name="T96" fmla="*/ 70 w 2984"/>
                  <a:gd name="T97" fmla="*/ 1322 h 2490"/>
                  <a:gd name="T98" fmla="*/ 1385 w 2984"/>
                  <a:gd name="T99" fmla="*/ 1168 h 2490"/>
                  <a:gd name="T100" fmla="*/ 51 w 2984"/>
                  <a:gd name="T101" fmla="*/ 1166 h 2490"/>
                  <a:gd name="T102" fmla="*/ 20 w 2984"/>
                  <a:gd name="T103" fmla="*/ 1148 h 2490"/>
                  <a:gd name="T104" fmla="*/ 3 w 2984"/>
                  <a:gd name="T105" fmla="*/ 1118 h 2490"/>
                  <a:gd name="T106" fmla="*/ 0 w 2984"/>
                  <a:gd name="T107" fmla="*/ 70 h 2490"/>
                  <a:gd name="T108" fmla="*/ 9 w 2984"/>
                  <a:gd name="T109" fmla="*/ 35 h 2490"/>
                  <a:gd name="T110" fmla="*/ 35 w 2984"/>
                  <a:gd name="T111" fmla="*/ 10 h 2490"/>
                  <a:gd name="T112" fmla="*/ 70 w 2984"/>
                  <a:gd name="T113" fmla="*/ 0 h 2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4" h="2490">
                    <a:moveTo>
                      <a:pt x="140" y="1461"/>
                    </a:moveTo>
                    <a:lnTo>
                      <a:pt x="140" y="2351"/>
                    </a:lnTo>
                    <a:lnTo>
                      <a:pt x="2844" y="2351"/>
                    </a:lnTo>
                    <a:lnTo>
                      <a:pt x="2844" y="1461"/>
                    </a:lnTo>
                    <a:lnTo>
                      <a:pt x="140" y="1461"/>
                    </a:lnTo>
                    <a:close/>
                    <a:moveTo>
                      <a:pt x="2248" y="776"/>
                    </a:moveTo>
                    <a:lnTo>
                      <a:pt x="1406" y="1321"/>
                    </a:lnTo>
                    <a:lnTo>
                      <a:pt x="1914" y="1321"/>
                    </a:lnTo>
                    <a:lnTo>
                      <a:pt x="1904" y="1307"/>
                    </a:lnTo>
                    <a:lnTo>
                      <a:pt x="1894" y="1291"/>
                    </a:lnTo>
                    <a:lnTo>
                      <a:pt x="1890" y="1273"/>
                    </a:lnTo>
                    <a:lnTo>
                      <a:pt x="1890" y="1255"/>
                    </a:lnTo>
                    <a:lnTo>
                      <a:pt x="1895" y="1238"/>
                    </a:lnTo>
                    <a:lnTo>
                      <a:pt x="1904" y="1222"/>
                    </a:lnTo>
                    <a:lnTo>
                      <a:pt x="1917" y="1210"/>
                    </a:lnTo>
                    <a:lnTo>
                      <a:pt x="1933" y="1200"/>
                    </a:lnTo>
                    <a:lnTo>
                      <a:pt x="1951" y="1196"/>
                    </a:lnTo>
                    <a:lnTo>
                      <a:pt x="1969" y="1197"/>
                    </a:lnTo>
                    <a:lnTo>
                      <a:pt x="1986" y="1201"/>
                    </a:lnTo>
                    <a:lnTo>
                      <a:pt x="2002" y="1211"/>
                    </a:lnTo>
                    <a:lnTo>
                      <a:pt x="2015" y="1223"/>
                    </a:lnTo>
                    <a:lnTo>
                      <a:pt x="2088" y="1321"/>
                    </a:lnTo>
                    <a:lnTo>
                      <a:pt x="2266" y="1321"/>
                    </a:lnTo>
                    <a:lnTo>
                      <a:pt x="2140" y="1154"/>
                    </a:lnTo>
                    <a:lnTo>
                      <a:pt x="2132" y="1138"/>
                    </a:lnTo>
                    <a:lnTo>
                      <a:pt x="2127" y="1121"/>
                    </a:lnTo>
                    <a:lnTo>
                      <a:pt x="2127" y="1103"/>
                    </a:lnTo>
                    <a:lnTo>
                      <a:pt x="2132" y="1085"/>
                    </a:lnTo>
                    <a:lnTo>
                      <a:pt x="2141" y="1070"/>
                    </a:lnTo>
                    <a:lnTo>
                      <a:pt x="2154" y="1056"/>
                    </a:lnTo>
                    <a:lnTo>
                      <a:pt x="2171" y="1048"/>
                    </a:lnTo>
                    <a:lnTo>
                      <a:pt x="2188" y="1043"/>
                    </a:lnTo>
                    <a:lnTo>
                      <a:pt x="2206" y="1043"/>
                    </a:lnTo>
                    <a:lnTo>
                      <a:pt x="2223" y="1048"/>
                    </a:lnTo>
                    <a:lnTo>
                      <a:pt x="2239" y="1057"/>
                    </a:lnTo>
                    <a:lnTo>
                      <a:pt x="2252" y="1071"/>
                    </a:lnTo>
                    <a:lnTo>
                      <a:pt x="2440" y="1321"/>
                    </a:lnTo>
                    <a:lnTo>
                      <a:pt x="2640" y="1321"/>
                    </a:lnTo>
                    <a:lnTo>
                      <a:pt x="2248" y="776"/>
                    </a:lnTo>
                    <a:close/>
                    <a:moveTo>
                      <a:pt x="140" y="140"/>
                    </a:moveTo>
                    <a:lnTo>
                      <a:pt x="140" y="1030"/>
                    </a:lnTo>
                    <a:lnTo>
                      <a:pt x="1600" y="1030"/>
                    </a:lnTo>
                    <a:lnTo>
                      <a:pt x="2228" y="622"/>
                    </a:lnTo>
                    <a:lnTo>
                      <a:pt x="2244" y="615"/>
                    </a:lnTo>
                    <a:lnTo>
                      <a:pt x="2262" y="612"/>
                    </a:lnTo>
                    <a:lnTo>
                      <a:pt x="2279" y="613"/>
                    </a:lnTo>
                    <a:lnTo>
                      <a:pt x="2295" y="618"/>
                    </a:lnTo>
                    <a:lnTo>
                      <a:pt x="2310" y="628"/>
                    </a:lnTo>
                    <a:lnTo>
                      <a:pt x="2322" y="640"/>
                    </a:lnTo>
                    <a:lnTo>
                      <a:pt x="2601" y="1030"/>
                    </a:lnTo>
                    <a:lnTo>
                      <a:pt x="2844" y="1030"/>
                    </a:lnTo>
                    <a:lnTo>
                      <a:pt x="2844" y="140"/>
                    </a:lnTo>
                    <a:lnTo>
                      <a:pt x="140" y="140"/>
                    </a:lnTo>
                    <a:close/>
                    <a:moveTo>
                      <a:pt x="70" y="0"/>
                    </a:moveTo>
                    <a:lnTo>
                      <a:pt x="2914" y="0"/>
                    </a:lnTo>
                    <a:lnTo>
                      <a:pt x="2933" y="2"/>
                    </a:lnTo>
                    <a:lnTo>
                      <a:pt x="2949" y="10"/>
                    </a:lnTo>
                    <a:lnTo>
                      <a:pt x="2964" y="20"/>
                    </a:lnTo>
                    <a:lnTo>
                      <a:pt x="2975" y="35"/>
                    </a:lnTo>
                    <a:lnTo>
                      <a:pt x="2981" y="51"/>
                    </a:lnTo>
                    <a:lnTo>
                      <a:pt x="2984" y="70"/>
                    </a:lnTo>
                    <a:lnTo>
                      <a:pt x="2984" y="1100"/>
                    </a:lnTo>
                    <a:lnTo>
                      <a:pt x="2981" y="1118"/>
                    </a:lnTo>
                    <a:lnTo>
                      <a:pt x="2975" y="1134"/>
                    </a:lnTo>
                    <a:lnTo>
                      <a:pt x="2964" y="1148"/>
                    </a:lnTo>
                    <a:lnTo>
                      <a:pt x="2949" y="1159"/>
                    </a:lnTo>
                    <a:lnTo>
                      <a:pt x="2933" y="1166"/>
                    </a:lnTo>
                    <a:lnTo>
                      <a:pt x="2914" y="1168"/>
                    </a:lnTo>
                    <a:lnTo>
                      <a:pt x="2701" y="1168"/>
                    </a:lnTo>
                    <a:lnTo>
                      <a:pt x="2811" y="1322"/>
                    </a:lnTo>
                    <a:lnTo>
                      <a:pt x="2914" y="1322"/>
                    </a:lnTo>
                    <a:lnTo>
                      <a:pt x="2933" y="1324"/>
                    </a:lnTo>
                    <a:lnTo>
                      <a:pt x="2949" y="1331"/>
                    </a:lnTo>
                    <a:lnTo>
                      <a:pt x="2964" y="1342"/>
                    </a:lnTo>
                    <a:lnTo>
                      <a:pt x="2975" y="1357"/>
                    </a:lnTo>
                    <a:lnTo>
                      <a:pt x="2981" y="1373"/>
                    </a:lnTo>
                    <a:lnTo>
                      <a:pt x="2984" y="1392"/>
                    </a:lnTo>
                    <a:lnTo>
                      <a:pt x="2984" y="2421"/>
                    </a:lnTo>
                    <a:lnTo>
                      <a:pt x="2981" y="2439"/>
                    </a:lnTo>
                    <a:lnTo>
                      <a:pt x="2975" y="2456"/>
                    </a:lnTo>
                    <a:lnTo>
                      <a:pt x="2964" y="2470"/>
                    </a:lnTo>
                    <a:lnTo>
                      <a:pt x="2949" y="2480"/>
                    </a:lnTo>
                    <a:lnTo>
                      <a:pt x="2933" y="2488"/>
                    </a:lnTo>
                    <a:lnTo>
                      <a:pt x="2914" y="2490"/>
                    </a:lnTo>
                    <a:lnTo>
                      <a:pt x="70" y="2490"/>
                    </a:lnTo>
                    <a:lnTo>
                      <a:pt x="51" y="2488"/>
                    </a:lnTo>
                    <a:lnTo>
                      <a:pt x="35" y="2480"/>
                    </a:lnTo>
                    <a:lnTo>
                      <a:pt x="20" y="2470"/>
                    </a:lnTo>
                    <a:lnTo>
                      <a:pt x="9" y="2456"/>
                    </a:lnTo>
                    <a:lnTo>
                      <a:pt x="3" y="2439"/>
                    </a:lnTo>
                    <a:lnTo>
                      <a:pt x="0" y="2421"/>
                    </a:lnTo>
                    <a:lnTo>
                      <a:pt x="0" y="1392"/>
                    </a:lnTo>
                    <a:lnTo>
                      <a:pt x="3" y="1373"/>
                    </a:lnTo>
                    <a:lnTo>
                      <a:pt x="9" y="1357"/>
                    </a:lnTo>
                    <a:lnTo>
                      <a:pt x="20" y="1342"/>
                    </a:lnTo>
                    <a:lnTo>
                      <a:pt x="35" y="1331"/>
                    </a:lnTo>
                    <a:lnTo>
                      <a:pt x="51" y="1324"/>
                    </a:lnTo>
                    <a:lnTo>
                      <a:pt x="70" y="1322"/>
                    </a:lnTo>
                    <a:lnTo>
                      <a:pt x="1149" y="1322"/>
                    </a:lnTo>
                    <a:lnTo>
                      <a:pt x="1385" y="1168"/>
                    </a:lnTo>
                    <a:lnTo>
                      <a:pt x="70" y="1168"/>
                    </a:lnTo>
                    <a:lnTo>
                      <a:pt x="51" y="1166"/>
                    </a:lnTo>
                    <a:lnTo>
                      <a:pt x="35" y="1159"/>
                    </a:lnTo>
                    <a:lnTo>
                      <a:pt x="20" y="1148"/>
                    </a:lnTo>
                    <a:lnTo>
                      <a:pt x="9" y="1134"/>
                    </a:lnTo>
                    <a:lnTo>
                      <a:pt x="3" y="1118"/>
                    </a:lnTo>
                    <a:lnTo>
                      <a:pt x="0" y="1100"/>
                    </a:lnTo>
                    <a:lnTo>
                      <a:pt x="0" y="70"/>
                    </a:lnTo>
                    <a:lnTo>
                      <a:pt x="3" y="51"/>
                    </a:lnTo>
                    <a:lnTo>
                      <a:pt x="9" y="35"/>
                    </a:lnTo>
                    <a:lnTo>
                      <a:pt x="20" y="20"/>
                    </a:lnTo>
                    <a:lnTo>
                      <a:pt x="35" y="10"/>
                    </a:lnTo>
                    <a:lnTo>
                      <a:pt x="51" y="2"/>
                    </a:lnTo>
                    <a:lnTo>
                      <a:pt x="7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28" name="Freeform 725">
                <a:extLst>
                  <a:ext uri="{FF2B5EF4-FFF2-40B4-BE49-F238E27FC236}">
                    <a16:creationId xmlns:a16="http://schemas.microsoft.com/office/drawing/2014/main" id="{1761B708-8FCF-4B0B-91C6-6F75CC490485}"/>
                  </a:ext>
                </a:extLst>
              </p:cNvPr>
              <p:cNvSpPr>
                <a:spLocks noEditPoints="1"/>
              </p:cNvSpPr>
              <p:nvPr/>
            </p:nvSpPr>
            <p:spPr bwMode="auto">
              <a:xfrm>
                <a:off x="1824038" y="6102351"/>
                <a:ext cx="69850" cy="68263"/>
              </a:xfrm>
              <a:custGeom>
                <a:avLst/>
                <a:gdLst>
                  <a:gd name="T0" fmla="*/ 196 w 432"/>
                  <a:gd name="T1" fmla="*/ 143 h 432"/>
                  <a:gd name="T2" fmla="*/ 162 w 432"/>
                  <a:gd name="T3" fmla="*/ 162 h 432"/>
                  <a:gd name="T4" fmla="*/ 142 w 432"/>
                  <a:gd name="T5" fmla="*/ 196 h 432"/>
                  <a:gd name="T6" fmla="*/ 142 w 432"/>
                  <a:gd name="T7" fmla="*/ 236 h 432"/>
                  <a:gd name="T8" fmla="*/ 162 w 432"/>
                  <a:gd name="T9" fmla="*/ 270 h 432"/>
                  <a:gd name="T10" fmla="*/ 196 w 432"/>
                  <a:gd name="T11" fmla="*/ 290 h 432"/>
                  <a:gd name="T12" fmla="*/ 236 w 432"/>
                  <a:gd name="T13" fmla="*/ 290 h 432"/>
                  <a:gd name="T14" fmla="*/ 270 w 432"/>
                  <a:gd name="T15" fmla="*/ 270 h 432"/>
                  <a:gd name="T16" fmla="*/ 290 w 432"/>
                  <a:gd name="T17" fmla="*/ 236 h 432"/>
                  <a:gd name="T18" fmla="*/ 290 w 432"/>
                  <a:gd name="T19" fmla="*/ 196 h 432"/>
                  <a:gd name="T20" fmla="*/ 270 w 432"/>
                  <a:gd name="T21" fmla="*/ 162 h 432"/>
                  <a:gd name="T22" fmla="*/ 236 w 432"/>
                  <a:gd name="T23" fmla="*/ 143 h 432"/>
                  <a:gd name="T24" fmla="*/ 216 w 432"/>
                  <a:gd name="T25" fmla="*/ 0 h 432"/>
                  <a:gd name="T26" fmla="*/ 284 w 432"/>
                  <a:gd name="T27" fmla="*/ 12 h 432"/>
                  <a:gd name="T28" fmla="*/ 343 w 432"/>
                  <a:gd name="T29" fmla="*/ 42 h 432"/>
                  <a:gd name="T30" fmla="*/ 390 w 432"/>
                  <a:gd name="T31" fmla="*/ 89 h 432"/>
                  <a:gd name="T32" fmla="*/ 421 w 432"/>
                  <a:gd name="T33" fmla="*/ 148 h 432"/>
                  <a:gd name="T34" fmla="*/ 432 w 432"/>
                  <a:gd name="T35" fmla="*/ 216 h 432"/>
                  <a:gd name="T36" fmla="*/ 421 w 432"/>
                  <a:gd name="T37" fmla="*/ 285 h 432"/>
                  <a:gd name="T38" fmla="*/ 390 w 432"/>
                  <a:gd name="T39" fmla="*/ 344 h 432"/>
                  <a:gd name="T40" fmla="*/ 343 w 432"/>
                  <a:gd name="T41" fmla="*/ 390 h 432"/>
                  <a:gd name="T42" fmla="*/ 284 w 432"/>
                  <a:gd name="T43" fmla="*/ 421 h 432"/>
                  <a:gd name="T44" fmla="*/ 216 w 432"/>
                  <a:gd name="T45" fmla="*/ 432 h 432"/>
                  <a:gd name="T46" fmla="*/ 148 w 432"/>
                  <a:gd name="T47" fmla="*/ 421 h 432"/>
                  <a:gd name="T48" fmla="*/ 89 w 432"/>
                  <a:gd name="T49" fmla="*/ 390 h 432"/>
                  <a:gd name="T50" fmla="*/ 42 w 432"/>
                  <a:gd name="T51" fmla="*/ 344 h 432"/>
                  <a:gd name="T52" fmla="*/ 11 w 432"/>
                  <a:gd name="T53" fmla="*/ 285 h 432"/>
                  <a:gd name="T54" fmla="*/ 0 w 432"/>
                  <a:gd name="T55" fmla="*/ 216 h 432"/>
                  <a:gd name="T56" fmla="*/ 11 w 432"/>
                  <a:gd name="T57" fmla="*/ 148 h 432"/>
                  <a:gd name="T58" fmla="*/ 42 w 432"/>
                  <a:gd name="T59" fmla="*/ 89 h 432"/>
                  <a:gd name="T60" fmla="*/ 89 w 432"/>
                  <a:gd name="T61" fmla="*/ 42 h 432"/>
                  <a:gd name="T62" fmla="*/ 148 w 432"/>
                  <a:gd name="T63" fmla="*/ 12 h 432"/>
                  <a:gd name="T64" fmla="*/ 216 w 432"/>
                  <a:gd name="T65"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2" h="432">
                    <a:moveTo>
                      <a:pt x="216" y="140"/>
                    </a:moveTo>
                    <a:lnTo>
                      <a:pt x="196" y="143"/>
                    </a:lnTo>
                    <a:lnTo>
                      <a:pt x="178" y="150"/>
                    </a:lnTo>
                    <a:lnTo>
                      <a:pt x="162" y="162"/>
                    </a:lnTo>
                    <a:lnTo>
                      <a:pt x="150" y="178"/>
                    </a:lnTo>
                    <a:lnTo>
                      <a:pt x="142" y="196"/>
                    </a:lnTo>
                    <a:lnTo>
                      <a:pt x="140" y="216"/>
                    </a:lnTo>
                    <a:lnTo>
                      <a:pt x="142" y="236"/>
                    </a:lnTo>
                    <a:lnTo>
                      <a:pt x="150" y="255"/>
                    </a:lnTo>
                    <a:lnTo>
                      <a:pt x="162" y="270"/>
                    </a:lnTo>
                    <a:lnTo>
                      <a:pt x="178" y="282"/>
                    </a:lnTo>
                    <a:lnTo>
                      <a:pt x="196" y="290"/>
                    </a:lnTo>
                    <a:lnTo>
                      <a:pt x="216" y="293"/>
                    </a:lnTo>
                    <a:lnTo>
                      <a:pt x="236" y="290"/>
                    </a:lnTo>
                    <a:lnTo>
                      <a:pt x="254" y="282"/>
                    </a:lnTo>
                    <a:lnTo>
                      <a:pt x="270" y="270"/>
                    </a:lnTo>
                    <a:lnTo>
                      <a:pt x="282" y="255"/>
                    </a:lnTo>
                    <a:lnTo>
                      <a:pt x="290" y="236"/>
                    </a:lnTo>
                    <a:lnTo>
                      <a:pt x="292" y="216"/>
                    </a:lnTo>
                    <a:lnTo>
                      <a:pt x="290" y="196"/>
                    </a:lnTo>
                    <a:lnTo>
                      <a:pt x="282" y="178"/>
                    </a:lnTo>
                    <a:lnTo>
                      <a:pt x="270" y="162"/>
                    </a:lnTo>
                    <a:lnTo>
                      <a:pt x="254" y="150"/>
                    </a:lnTo>
                    <a:lnTo>
                      <a:pt x="236" y="143"/>
                    </a:lnTo>
                    <a:lnTo>
                      <a:pt x="216" y="140"/>
                    </a:lnTo>
                    <a:close/>
                    <a:moveTo>
                      <a:pt x="216" y="0"/>
                    </a:moveTo>
                    <a:lnTo>
                      <a:pt x="251" y="3"/>
                    </a:lnTo>
                    <a:lnTo>
                      <a:pt x="284" y="12"/>
                    </a:lnTo>
                    <a:lnTo>
                      <a:pt x="316" y="24"/>
                    </a:lnTo>
                    <a:lnTo>
                      <a:pt x="343" y="42"/>
                    </a:lnTo>
                    <a:lnTo>
                      <a:pt x="369" y="63"/>
                    </a:lnTo>
                    <a:lnTo>
                      <a:pt x="390" y="89"/>
                    </a:lnTo>
                    <a:lnTo>
                      <a:pt x="408" y="117"/>
                    </a:lnTo>
                    <a:lnTo>
                      <a:pt x="421" y="148"/>
                    </a:lnTo>
                    <a:lnTo>
                      <a:pt x="429" y="181"/>
                    </a:lnTo>
                    <a:lnTo>
                      <a:pt x="432" y="216"/>
                    </a:lnTo>
                    <a:lnTo>
                      <a:pt x="429" y="251"/>
                    </a:lnTo>
                    <a:lnTo>
                      <a:pt x="421" y="285"/>
                    </a:lnTo>
                    <a:lnTo>
                      <a:pt x="408" y="315"/>
                    </a:lnTo>
                    <a:lnTo>
                      <a:pt x="390" y="344"/>
                    </a:lnTo>
                    <a:lnTo>
                      <a:pt x="369" y="368"/>
                    </a:lnTo>
                    <a:lnTo>
                      <a:pt x="343" y="390"/>
                    </a:lnTo>
                    <a:lnTo>
                      <a:pt x="316" y="407"/>
                    </a:lnTo>
                    <a:lnTo>
                      <a:pt x="284" y="421"/>
                    </a:lnTo>
                    <a:lnTo>
                      <a:pt x="251" y="428"/>
                    </a:lnTo>
                    <a:lnTo>
                      <a:pt x="216" y="432"/>
                    </a:lnTo>
                    <a:lnTo>
                      <a:pt x="181" y="428"/>
                    </a:lnTo>
                    <a:lnTo>
                      <a:pt x="148" y="421"/>
                    </a:lnTo>
                    <a:lnTo>
                      <a:pt x="116" y="407"/>
                    </a:lnTo>
                    <a:lnTo>
                      <a:pt x="89" y="390"/>
                    </a:lnTo>
                    <a:lnTo>
                      <a:pt x="63" y="368"/>
                    </a:lnTo>
                    <a:lnTo>
                      <a:pt x="42" y="344"/>
                    </a:lnTo>
                    <a:lnTo>
                      <a:pt x="24" y="315"/>
                    </a:lnTo>
                    <a:lnTo>
                      <a:pt x="11" y="285"/>
                    </a:lnTo>
                    <a:lnTo>
                      <a:pt x="3" y="251"/>
                    </a:lnTo>
                    <a:lnTo>
                      <a:pt x="0" y="216"/>
                    </a:lnTo>
                    <a:lnTo>
                      <a:pt x="3" y="181"/>
                    </a:lnTo>
                    <a:lnTo>
                      <a:pt x="11" y="148"/>
                    </a:lnTo>
                    <a:lnTo>
                      <a:pt x="24" y="117"/>
                    </a:lnTo>
                    <a:lnTo>
                      <a:pt x="42" y="89"/>
                    </a:lnTo>
                    <a:lnTo>
                      <a:pt x="63" y="63"/>
                    </a:lnTo>
                    <a:lnTo>
                      <a:pt x="89" y="42"/>
                    </a:lnTo>
                    <a:lnTo>
                      <a:pt x="116" y="24"/>
                    </a:lnTo>
                    <a:lnTo>
                      <a:pt x="148" y="12"/>
                    </a:lnTo>
                    <a:lnTo>
                      <a:pt x="181" y="3"/>
                    </a:lnTo>
                    <a:lnTo>
                      <a:pt x="216"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29" name="Freeform 726">
                <a:extLst>
                  <a:ext uri="{FF2B5EF4-FFF2-40B4-BE49-F238E27FC236}">
                    <a16:creationId xmlns:a16="http://schemas.microsoft.com/office/drawing/2014/main" id="{9157E6A6-6959-4E4C-A358-3E190BF2C447}"/>
                  </a:ext>
                </a:extLst>
              </p:cNvPr>
              <p:cNvSpPr>
                <a:spLocks noEditPoints="1"/>
              </p:cNvSpPr>
              <p:nvPr/>
            </p:nvSpPr>
            <p:spPr bwMode="auto">
              <a:xfrm>
                <a:off x="1824038" y="5892801"/>
                <a:ext cx="69850" cy="68263"/>
              </a:xfrm>
              <a:custGeom>
                <a:avLst/>
                <a:gdLst>
                  <a:gd name="T0" fmla="*/ 196 w 432"/>
                  <a:gd name="T1" fmla="*/ 143 h 432"/>
                  <a:gd name="T2" fmla="*/ 162 w 432"/>
                  <a:gd name="T3" fmla="*/ 162 h 432"/>
                  <a:gd name="T4" fmla="*/ 142 w 432"/>
                  <a:gd name="T5" fmla="*/ 196 h 432"/>
                  <a:gd name="T6" fmla="*/ 142 w 432"/>
                  <a:gd name="T7" fmla="*/ 236 h 432"/>
                  <a:gd name="T8" fmla="*/ 162 w 432"/>
                  <a:gd name="T9" fmla="*/ 270 h 432"/>
                  <a:gd name="T10" fmla="*/ 196 w 432"/>
                  <a:gd name="T11" fmla="*/ 290 h 432"/>
                  <a:gd name="T12" fmla="*/ 236 w 432"/>
                  <a:gd name="T13" fmla="*/ 290 h 432"/>
                  <a:gd name="T14" fmla="*/ 270 w 432"/>
                  <a:gd name="T15" fmla="*/ 270 h 432"/>
                  <a:gd name="T16" fmla="*/ 290 w 432"/>
                  <a:gd name="T17" fmla="*/ 236 h 432"/>
                  <a:gd name="T18" fmla="*/ 290 w 432"/>
                  <a:gd name="T19" fmla="*/ 196 h 432"/>
                  <a:gd name="T20" fmla="*/ 270 w 432"/>
                  <a:gd name="T21" fmla="*/ 162 h 432"/>
                  <a:gd name="T22" fmla="*/ 236 w 432"/>
                  <a:gd name="T23" fmla="*/ 143 h 432"/>
                  <a:gd name="T24" fmla="*/ 216 w 432"/>
                  <a:gd name="T25" fmla="*/ 0 h 432"/>
                  <a:gd name="T26" fmla="*/ 284 w 432"/>
                  <a:gd name="T27" fmla="*/ 12 h 432"/>
                  <a:gd name="T28" fmla="*/ 343 w 432"/>
                  <a:gd name="T29" fmla="*/ 43 h 432"/>
                  <a:gd name="T30" fmla="*/ 390 w 432"/>
                  <a:gd name="T31" fmla="*/ 89 h 432"/>
                  <a:gd name="T32" fmla="*/ 421 w 432"/>
                  <a:gd name="T33" fmla="*/ 149 h 432"/>
                  <a:gd name="T34" fmla="*/ 432 w 432"/>
                  <a:gd name="T35" fmla="*/ 216 h 432"/>
                  <a:gd name="T36" fmla="*/ 421 w 432"/>
                  <a:gd name="T37" fmla="*/ 285 h 432"/>
                  <a:gd name="T38" fmla="*/ 390 w 432"/>
                  <a:gd name="T39" fmla="*/ 344 h 432"/>
                  <a:gd name="T40" fmla="*/ 343 w 432"/>
                  <a:gd name="T41" fmla="*/ 391 h 432"/>
                  <a:gd name="T42" fmla="*/ 284 w 432"/>
                  <a:gd name="T43" fmla="*/ 422 h 432"/>
                  <a:gd name="T44" fmla="*/ 216 w 432"/>
                  <a:gd name="T45" fmla="*/ 432 h 432"/>
                  <a:gd name="T46" fmla="*/ 148 w 432"/>
                  <a:gd name="T47" fmla="*/ 422 h 432"/>
                  <a:gd name="T48" fmla="*/ 89 w 432"/>
                  <a:gd name="T49" fmla="*/ 391 h 432"/>
                  <a:gd name="T50" fmla="*/ 42 w 432"/>
                  <a:gd name="T51" fmla="*/ 344 h 432"/>
                  <a:gd name="T52" fmla="*/ 11 w 432"/>
                  <a:gd name="T53" fmla="*/ 285 h 432"/>
                  <a:gd name="T54" fmla="*/ 0 w 432"/>
                  <a:gd name="T55" fmla="*/ 216 h 432"/>
                  <a:gd name="T56" fmla="*/ 11 w 432"/>
                  <a:gd name="T57" fmla="*/ 149 h 432"/>
                  <a:gd name="T58" fmla="*/ 42 w 432"/>
                  <a:gd name="T59" fmla="*/ 89 h 432"/>
                  <a:gd name="T60" fmla="*/ 89 w 432"/>
                  <a:gd name="T61" fmla="*/ 43 h 432"/>
                  <a:gd name="T62" fmla="*/ 148 w 432"/>
                  <a:gd name="T63" fmla="*/ 12 h 432"/>
                  <a:gd name="T64" fmla="*/ 216 w 432"/>
                  <a:gd name="T65"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2" h="432">
                    <a:moveTo>
                      <a:pt x="216" y="140"/>
                    </a:moveTo>
                    <a:lnTo>
                      <a:pt x="196" y="143"/>
                    </a:lnTo>
                    <a:lnTo>
                      <a:pt x="178" y="151"/>
                    </a:lnTo>
                    <a:lnTo>
                      <a:pt x="162" y="162"/>
                    </a:lnTo>
                    <a:lnTo>
                      <a:pt x="150" y="178"/>
                    </a:lnTo>
                    <a:lnTo>
                      <a:pt x="142" y="196"/>
                    </a:lnTo>
                    <a:lnTo>
                      <a:pt x="140" y="216"/>
                    </a:lnTo>
                    <a:lnTo>
                      <a:pt x="142" y="236"/>
                    </a:lnTo>
                    <a:lnTo>
                      <a:pt x="150" y="255"/>
                    </a:lnTo>
                    <a:lnTo>
                      <a:pt x="162" y="270"/>
                    </a:lnTo>
                    <a:lnTo>
                      <a:pt x="178" y="283"/>
                    </a:lnTo>
                    <a:lnTo>
                      <a:pt x="196" y="290"/>
                    </a:lnTo>
                    <a:lnTo>
                      <a:pt x="216" y="294"/>
                    </a:lnTo>
                    <a:lnTo>
                      <a:pt x="236" y="290"/>
                    </a:lnTo>
                    <a:lnTo>
                      <a:pt x="254" y="283"/>
                    </a:lnTo>
                    <a:lnTo>
                      <a:pt x="270" y="270"/>
                    </a:lnTo>
                    <a:lnTo>
                      <a:pt x="282" y="255"/>
                    </a:lnTo>
                    <a:lnTo>
                      <a:pt x="290" y="236"/>
                    </a:lnTo>
                    <a:lnTo>
                      <a:pt x="292" y="216"/>
                    </a:lnTo>
                    <a:lnTo>
                      <a:pt x="290" y="196"/>
                    </a:lnTo>
                    <a:lnTo>
                      <a:pt x="282" y="178"/>
                    </a:lnTo>
                    <a:lnTo>
                      <a:pt x="270" y="162"/>
                    </a:lnTo>
                    <a:lnTo>
                      <a:pt x="254" y="151"/>
                    </a:lnTo>
                    <a:lnTo>
                      <a:pt x="236" y="143"/>
                    </a:lnTo>
                    <a:lnTo>
                      <a:pt x="216" y="140"/>
                    </a:lnTo>
                    <a:close/>
                    <a:moveTo>
                      <a:pt x="216" y="0"/>
                    </a:moveTo>
                    <a:lnTo>
                      <a:pt x="251" y="4"/>
                    </a:lnTo>
                    <a:lnTo>
                      <a:pt x="284" y="12"/>
                    </a:lnTo>
                    <a:lnTo>
                      <a:pt x="316" y="25"/>
                    </a:lnTo>
                    <a:lnTo>
                      <a:pt x="343" y="43"/>
                    </a:lnTo>
                    <a:lnTo>
                      <a:pt x="369" y="64"/>
                    </a:lnTo>
                    <a:lnTo>
                      <a:pt x="390" y="89"/>
                    </a:lnTo>
                    <a:lnTo>
                      <a:pt x="408" y="118"/>
                    </a:lnTo>
                    <a:lnTo>
                      <a:pt x="421" y="149"/>
                    </a:lnTo>
                    <a:lnTo>
                      <a:pt x="429" y="181"/>
                    </a:lnTo>
                    <a:lnTo>
                      <a:pt x="432" y="216"/>
                    </a:lnTo>
                    <a:lnTo>
                      <a:pt x="429" y="251"/>
                    </a:lnTo>
                    <a:lnTo>
                      <a:pt x="421" y="285"/>
                    </a:lnTo>
                    <a:lnTo>
                      <a:pt x="408" y="316"/>
                    </a:lnTo>
                    <a:lnTo>
                      <a:pt x="390" y="344"/>
                    </a:lnTo>
                    <a:lnTo>
                      <a:pt x="369" y="369"/>
                    </a:lnTo>
                    <a:lnTo>
                      <a:pt x="343" y="391"/>
                    </a:lnTo>
                    <a:lnTo>
                      <a:pt x="316" y="408"/>
                    </a:lnTo>
                    <a:lnTo>
                      <a:pt x="284" y="422"/>
                    </a:lnTo>
                    <a:lnTo>
                      <a:pt x="251" y="429"/>
                    </a:lnTo>
                    <a:lnTo>
                      <a:pt x="216" y="432"/>
                    </a:lnTo>
                    <a:lnTo>
                      <a:pt x="181" y="429"/>
                    </a:lnTo>
                    <a:lnTo>
                      <a:pt x="148" y="422"/>
                    </a:lnTo>
                    <a:lnTo>
                      <a:pt x="116" y="408"/>
                    </a:lnTo>
                    <a:lnTo>
                      <a:pt x="89" y="391"/>
                    </a:lnTo>
                    <a:lnTo>
                      <a:pt x="63" y="369"/>
                    </a:lnTo>
                    <a:lnTo>
                      <a:pt x="42" y="344"/>
                    </a:lnTo>
                    <a:lnTo>
                      <a:pt x="24" y="316"/>
                    </a:lnTo>
                    <a:lnTo>
                      <a:pt x="11" y="285"/>
                    </a:lnTo>
                    <a:lnTo>
                      <a:pt x="3" y="251"/>
                    </a:lnTo>
                    <a:lnTo>
                      <a:pt x="0" y="216"/>
                    </a:lnTo>
                    <a:lnTo>
                      <a:pt x="3" y="181"/>
                    </a:lnTo>
                    <a:lnTo>
                      <a:pt x="11" y="149"/>
                    </a:lnTo>
                    <a:lnTo>
                      <a:pt x="24" y="118"/>
                    </a:lnTo>
                    <a:lnTo>
                      <a:pt x="42" y="89"/>
                    </a:lnTo>
                    <a:lnTo>
                      <a:pt x="63" y="64"/>
                    </a:lnTo>
                    <a:lnTo>
                      <a:pt x="89" y="43"/>
                    </a:lnTo>
                    <a:lnTo>
                      <a:pt x="116" y="25"/>
                    </a:lnTo>
                    <a:lnTo>
                      <a:pt x="148" y="12"/>
                    </a:lnTo>
                    <a:lnTo>
                      <a:pt x="181" y="4"/>
                    </a:lnTo>
                    <a:lnTo>
                      <a:pt x="216"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30" name="Freeform 727">
                <a:extLst>
                  <a:ext uri="{FF2B5EF4-FFF2-40B4-BE49-F238E27FC236}">
                    <a16:creationId xmlns:a16="http://schemas.microsoft.com/office/drawing/2014/main" id="{60FA44CB-F625-421F-A74D-8FC57870DF99}"/>
                  </a:ext>
                </a:extLst>
              </p:cNvPr>
              <p:cNvSpPr>
                <a:spLocks/>
              </p:cNvSpPr>
              <p:nvPr/>
            </p:nvSpPr>
            <p:spPr bwMode="auto">
              <a:xfrm>
                <a:off x="1949450" y="6173788"/>
                <a:ext cx="112713" cy="22225"/>
              </a:xfrm>
              <a:custGeom>
                <a:avLst/>
                <a:gdLst>
                  <a:gd name="T0" fmla="*/ 70 w 704"/>
                  <a:gd name="T1" fmla="*/ 0 h 138"/>
                  <a:gd name="T2" fmla="*/ 634 w 704"/>
                  <a:gd name="T3" fmla="*/ 0 h 138"/>
                  <a:gd name="T4" fmla="*/ 653 w 704"/>
                  <a:gd name="T5" fmla="*/ 2 h 138"/>
                  <a:gd name="T6" fmla="*/ 669 w 704"/>
                  <a:gd name="T7" fmla="*/ 9 h 138"/>
                  <a:gd name="T8" fmla="*/ 684 w 704"/>
                  <a:gd name="T9" fmla="*/ 20 h 138"/>
                  <a:gd name="T10" fmla="*/ 694 w 704"/>
                  <a:gd name="T11" fmla="*/ 34 h 138"/>
                  <a:gd name="T12" fmla="*/ 702 w 704"/>
                  <a:gd name="T13" fmla="*/ 51 h 138"/>
                  <a:gd name="T14" fmla="*/ 704 w 704"/>
                  <a:gd name="T15" fmla="*/ 69 h 138"/>
                  <a:gd name="T16" fmla="*/ 702 w 704"/>
                  <a:gd name="T17" fmla="*/ 88 h 138"/>
                  <a:gd name="T18" fmla="*/ 694 w 704"/>
                  <a:gd name="T19" fmla="*/ 105 h 138"/>
                  <a:gd name="T20" fmla="*/ 684 w 704"/>
                  <a:gd name="T21" fmla="*/ 118 h 138"/>
                  <a:gd name="T22" fmla="*/ 669 w 704"/>
                  <a:gd name="T23" fmla="*/ 129 h 138"/>
                  <a:gd name="T24" fmla="*/ 653 w 704"/>
                  <a:gd name="T25" fmla="*/ 136 h 138"/>
                  <a:gd name="T26" fmla="*/ 634 w 704"/>
                  <a:gd name="T27" fmla="*/ 138 h 138"/>
                  <a:gd name="T28" fmla="*/ 70 w 704"/>
                  <a:gd name="T29" fmla="*/ 138 h 138"/>
                  <a:gd name="T30" fmla="*/ 51 w 704"/>
                  <a:gd name="T31" fmla="*/ 136 h 138"/>
                  <a:gd name="T32" fmla="*/ 35 w 704"/>
                  <a:gd name="T33" fmla="*/ 129 h 138"/>
                  <a:gd name="T34" fmla="*/ 20 w 704"/>
                  <a:gd name="T35" fmla="*/ 118 h 138"/>
                  <a:gd name="T36" fmla="*/ 9 w 704"/>
                  <a:gd name="T37" fmla="*/ 105 h 138"/>
                  <a:gd name="T38" fmla="*/ 2 w 704"/>
                  <a:gd name="T39" fmla="*/ 88 h 138"/>
                  <a:gd name="T40" fmla="*/ 0 w 704"/>
                  <a:gd name="T41" fmla="*/ 69 h 138"/>
                  <a:gd name="T42" fmla="*/ 2 w 704"/>
                  <a:gd name="T43" fmla="*/ 51 h 138"/>
                  <a:gd name="T44" fmla="*/ 9 w 704"/>
                  <a:gd name="T45" fmla="*/ 34 h 138"/>
                  <a:gd name="T46" fmla="*/ 20 w 704"/>
                  <a:gd name="T47" fmla="*/ 20 h 138"/>
                  <a:gd name="T48" fmla="*/ 35 w 704"/>
                  <a:gd name="T49" fmla="*/ 9 h 138"/>
                  <a:gd name="T50" fmla="*/ 51 w 704"/>
                  <a:gd name="T51" fmla="*/ 2 h 138"/>
                  <a:gd name="T52" fmla="*/ 70 w 704"/>
                  <a:gd name="T5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4" h="138">
                    <a:moveTo>
                      <a:pt x="70" y="0"/>
                    </a:moveTo>
                    <a:lnTo>
                      <a:pt x="634" y="0"/>
                    </a:lnTo>
                    <a:lnTo>
                      <a:pt x="653" y="2"/>
                    </a:lnTo>
                    <a:lnTo>
                      <a:pt x="669" y="9"/>
                    </a:lnTo>
                    <a:lnTo>
                      <a:pt x="684" y="20"/>
                    </a:lnTo>
                    <a:lnTo>
                      <a:pt x="694" y="34"/>
                    </a:lnTo>
                    <a:lnTo>
                      <a:pt x="702" y="51"/>
                    </a:lnTo>
                    <a:lnTo>
                      <a:pt x="704" y="69"/>
                    </a:lnTo>
                    <a:lnTo>
                      <a:pt x="702" y="88"/>
                    </a:lnTo>
                    <a:lnTo>
                      <a:pt x="694" y="105"/>
                    </a:lnTo>
                    <a:lnTo>
                      <a:pt x="684" y="118"/>
                    </a:lnTo>
                    <a:lnTo>
                      <a:pt x="669" y="129"/>
                    </a:lnTo>
                    <a:lnTo>
                      <a:pt x="653" y="136"/>
                    </a:lnTo>
                    <a:lnTo>
                      <a:pt x="634" y="138"/>
                    </a:lnTo>
                    <a:lnTo>
                      <a:pt x="70" y="138"/>
                    </a:lnTo>
                    <a:lnTo>
                      <a:pt x="51" y="136"/>
                    </a:lnTo>
                    <a:lnTo>
                      <a:pt x="35" y="129"/>
                    </a:lnTo>
                    <a:lnTo>
                      <a:pt x="20" y="118"/>
                    </a:lnTo>
                    <a:lnTo>
                      <a:pt x="9" y="105"/>
                    </a:lnTo>
                    <a:lnTo>
                      <a:pt x="2" y="88"/>
                    </a:lnTo>
                    <a:lnTo>
                      <a:pt x="0" y="69"/>
                    </a:lnTo>
                    <a:lnTo>
                      <a:pt x="2" y="51"/>
                    </a:lnTo>
                    <a:lnTo>
                      <a:pt x="9" y="34"/>
                    </a:lnTo>
                    <a:lnTo>
                      <a:pt x="20" y="20"/>
                    </a:lnTo>
                    <a:lnTo>
                      <a:pt x="35" y="9"/>
                    </a:lnTo>
                    <a:lnTo>
                      <a:pt x="51" y="2"/>
                    </a:lnTo>
                    <a:lnTo>
                      <a:pt x="70"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31" name="Freeform 728">
                <a:extLst>
                  <a:ext uri="{FF2B5EF4-FFF2-40B4-BE49-F238E27FC236}">
                    <a16:creationId xmlns:a16="http://schemas.microsoft.com/office/drawing/2014/main" id="{6E008CC3-E8C6-4AC5-8E3C-475E1D77F272}"/>
                  </a:ext>
                </a:extLst>
              </p:cNvPr>
              <p:cNvSpPr>
                <a:spLocks/>
              </p:cNvSpPr>
              <p:nvPr/>
            </p:nvSpPr>
            <p:spPr bwMode="auto">
              <a:xfrm>
                <a:off x="1906588" y="6173788"/>
                <a:ext cx="26988" cy="22225"/>
              </a:xfrm>
              <a:custGeom>
                <a:avLst/>
                <a:gdLst>
                  <a:gd name="T0" fmla="*/ 69 w 174"/>
                  <a:gd name="T1" fmla="*/ 0 h 138"/>
                  <a:gd name="T2" fmla="*/ 104 w 174"/>
                  <a:gd name="T3" fmla="*/ 0 h 138"/>
                  <a:gd name="T4" fmla="*/ 123 w 174"/>
                  <a:gd name="T5" fmla="*/ 2 h 138"/>
                  <a:gd name="T6" fmla="*/ 139 w 174"/>
                  <a:gd name="T7" fmla="*/ 9 h 138"/>
                  <a:gd name="T8" fmla="*/ 154 w 174"/>
                  <a:gd name="T9" fmla="*/ 20 h 138"/>
                  <a:gd name="T10" fmla="*/ 165 w 174"/>
                  <a:gd name="T11" fmla="*/ 34 h 138"/>
                  <a:gd name="T12" fmla="*/ 172 w 174"/>
                  <a:gd name="T13" fmla="*/ 51 h 138"/>
                  <a:gd name="T14" fmla="*/ 174 w 174"/>
                  <a:gd name="T15" fmla="*/ 69 h 138"/>
                  <a:gd name="T16" fmla="*/ 172 w 174"/>
                  <a:gd name="T17" fmla="*/ 88 h 138"/>
                  <a:gd name="T18" fmla="*/ 165 w 174"/>
                  <a:gd name="T19" fmla="*/ 105 h 138"/>
                  <a:gd name="T20" fmla="*/ 154 w 174"/>
                  <a:gd name="T21" fmla="*/ 118 h 138"/>
                  <a:gd name="T22" fmla="*/ 139 w 174"/>
                  <a:gd name="T23" fmla="*/ 129 h 138"/>
                  <a:gd name="T24" fmla="*/ 123 w 174"/>
                  <a:gd name="T25" fmla="*/ 136 h 138"/>
                  <a:gd name="T26" fmla="*/ 104 w 174"/>
                  <a:gd name="T27" fmla="*/ 138 h 138"/>
                  <a:gd name="T28" fmla="*/ 69 w 174"/>
                  <a:gd name="T29" fmla="*/ 138 h 138"/>
                  <a:gd name="T30" fmla="*/ 51 w 174"/>
                  <a:gd name="T31" fmla="*/ 136 h 138"/>
                  <a:gd name="T32" fmla="*/ 34 w 174"/>
                  <a:gd name="T33" fmla="*/ 129 h 138"/>
                  <a:gd name="T34" fmla="*/ 20 w 174"/>
                  <a:gd name="T35" fmla="*/ 118 h 138"/>
                  <a:gd name="T36" fmla="*/ 10 w 174"/>
                  <a:gd name="T37" fmla="*/ 105 h 138"/>
                  <a:gd name="T38" fmla="*/ 2 w 174"/>
                  <a:gd name="T39" fmla="*/ 88 h 138"/>
                  <a:gd name="T40" fmla="*/ 0 w 174"/>
                  <a:gd name="T41" fmla="*/ 69 h 138"/>
                  <a:gd name="T42" fmla="*/ 2 w 174"/>
                  <a:gd name="T43" fmla="*/ 51 h 138"/>
                  <a:gd name="T44" fmla="*/ 10 w 174"/>
                  <a:gd name="T45" fmla="*/ 34 h 138"/>
                  <a:gd name="T46" fmla="*/ 20 w 174"/>
                  <a:gd name="T47" fmla="*/ 20 h 138"/>
                  <a:gd name="T48" fmla="*/ 34 w 174"/>
                  <a:gd name="T49" fmla="*/ 9 h 138"/>
                  <a:gd name="T50" fmla="*/ 51 w 174"/>
                  <a:gd name="T51" fmla="*/ 2 h 138"/>
                  <a:gd name="T52" fmla="*/ 69 w 174"/>
                  <a:gd name="T5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4" h="138">
                    <a:moveTo>
                      <a:pt x="69" y="0"/>
                    </a:moveTo>
                    <a:lnTo>
                      <a:pt x="104" y="0"/>
                    </a:lnTo>
                    <a:lnTo>
                      <a:pt x="123" y="2"/>
                    </a:lnTo>
                    <a:lnTo>
                      <a:pt x="139" y="9"/>
                    </a:lnTo>
                    <a:lnTo>
                      <a:pt x="154" y="20"/>
                    </a:lnTo>
                    <a:lnTo>
                      <a:pt x="165" y="34"/>
                    </a:lnTo>
                    <a:lnTo>
                      <a:pt x="172" y="51"/>
                    </a:lnTo>
                    <a:lnTo>
                      <a:pt x="174" y="69"/>
                    </a:lnTo>
                    <a:lnTo>
                      <a:pt x="172" y="88"/>
                    </a:lnTo>
                    <a:lnTo>
                      <a:pt x="165" y="105"/>
                    </a:lnTo>
                    <a:lnTo>
                      <a:pt x="154" y="118"/>
                    </a:lnTo>
                    <a:lnTo>
                      <a:pt x="139" y="129"/>
                    </a:lnTo>
                    <a:lnTo>
                      <a:pt x="123" y="136"/>
                    </a:lnTo>
                    <a:lnTo>
                      <a:pt x="104" y="138"/>
                    </a:lnTo>
                    <a:lnTo>
                      <a:pt x="69" y="138"/>
                    </a:lnTo>
                    <a:lnTo>
                      <a:pt x="51" y="136"/>
                    </a:lnTo>
                    <a:lnTo>
                      <a:pt x="34" y="129"/>
                    </a:lnTo>
                    <a:lnTo>
                      <a:pt x="20" y="118"/>
                    </a:lnTo>
                    <a:lnTo>
                      <a:pt x="10" y="105"/>
                    </a:lnTo>
                    <a:lnTo>
                      <a:pt x="2" y="88"/>
                    </a:lnTo>
                    <a:lnTo>
                      <a:pt x="0" y="69"/>
                    </a:lnTo>
                    <a:lnTo>
                      <a:pt x="2" y="51"/>
                    </a:lnTo>
                    <a:lnTo>
                      <a:pt x="10" y="34"/>
                    </a:lnTo>
                    <a:lnTo>
                      <a:pt x="20" y="20"/>
                    </a:lnTo>
                    <a:lnTo>
                      <a:pt x="34" y="9"/>
                    </a:lnTo>
                    <a:lnTo>
                      <a:pt x="51" y="2"/>
                    </a:lnTo>
                    <a:lnTo>
                      <a:pt x="69"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grpSp>
        <p:grpSp>
          <p:nvGrpSpPr>
            <p:cNvPr id="23" name="Group 62">
              <a:extLst>
                <a:ext uri="{FF2B5EF4-FFF2-40B4-BE49-F238E27FC236}">
                  <a16:creationId xmlns:a16="http://schemas.microsoft.com/office/drawing/2014/main" id="{98AE80D1-6541-43E2-9053-5FC7426CE3AA}"/>
                </a:ext>
              </a:extLst>
            </p:cNvPr>
            <p:cNvGrpSpPr/>
            <p:nvPr/>
          </p:nvGrpSpPr>
          <p:grpSpPr>
            <a:xfrm>
              <a:off x="3048000" y="2710817"/>
              <a:ext cx="762000" cy="759878"/>
              <a:chOff x="7224713" y="1909763"/>
              <a:chExt cx="569912" cy="568325"/>
            </a:xfrm>
            <a:solidFill>
              <a:schemeClr val="tx1">
                <a:lumMod val="75000"/>
                <a:lumOff val="25000"/>
              </a:schemeClr>
            </a:solidFill>
          </p:grpSpPr>
          <p:sp>
            <p:nvSpPr>
              <p:cNvPr id="24" name="Freeform 6">
                <a:extLst>
                  <a:ext uri="{FF2B5EF4-FFF2-40B4-BE49-F238E27FC236}">
                    <a16:creationId xmlns:a16="http://schemas.microsoft.com/office/drawing/2014/main" id="{30B9DA4A-1F3A-45D1-A422-D3BEA259C21C}"/>
                  </a:ext>
                </a:extLst>
              </p:cNvPr>
              <p:cNvSpPr>
                <a:spLocks/>
              </p:cNvSpPr>
              <p:nvPr/>
            </p:nvSpPr>
            <p:spPr bwMode="auto">
              <a:xfrm>
                <a:off x="7542213" y="2117726"/>
                <a:ext cx="31750" cy="30163"/>
              </a:xfrm>
              <a:custGeom>
                <a:avLst/>
                <a:gdLst>
                  <a:gd name="T0" fmla="*/ 78 w 199"/>
                  <a:gd name="T1" fmla="*/ 0 h 188"/>
                  <a:gd name="T2" fmla="*/ 96 w 199"/>
                  <a:gd name="T3" fmla="*/ 5 h 188"/>
                  <a:gd name="T4" fmla="*/ 113 w 199"/>
                  <a:gd name="T5" fmla="*/ 13 h 188"/>
                  <a:gd name="T6" fmla="*/ 145 w 199"/>
                  <a:gd name="T7" fmla="*/ 36 h 188"/>
                  <a:gd name="T8" fmla="*/ 175 w 199"/>
                  <a:gd name="T9" fmla="*/ 61 h 188"/>
                  <a:gd name="T10" fmla="*/ 187 w 199"/>
                  <a:gd name="T11" fmla="*/ 75 h 188"/>
                  <a:gd name="T12" fmla="*/ 196 w 199"/>
                  <a:gd name="T13" fmla="*/ 93 h 188"/>
                  <a:gd name="T14" fmla="*/ 199 w 199"/>
                  <a:gd name="T15" fmla="*/ 111 h 188"/>
                  <a:gd name="T16" fmla="*/ 198 w 199"/>
                  <a:gd name="T17" fmla="*/ 130 h 188"/>
                  <a:gd name="T18" fmla="*/ 192 w 199"/>
                  <a:gd name="T19" fmla="*/ 147 h 188"/>
                  <a:gd name="T20" fmla="*/ 181 w 199"/>
                  <a:gd name="T21" fmla="*/ 163 h 188"/>
                  <a:gd name="T22" fmla="*/ 169 w 199"/>
                  <a:gd name="T23" fmla="*/ 174 h 188"/>
                  <a:gd name="T24" fmla="*/ 156 w 199"/>
                  <a:gd name="T25" fmla="*/ 182 h 188"/>
                  <a:gd name="T26" fmla="*/ 142 w 199"/>
                  <a:gd name="T27" fmla="*/ 186 h 188"/>
                  <a:gd name="T28" fmla="*/ 127 w 199"/>
                  <a:gd name="T29" fmla="*/ 188 h 188"/>
                  <a:gd name="T30" fmla="*/ 109 w 199"/>
                  <a:gd name="T31" fmla="*/ 186 h 188"/>
                  <a:gd name="T32" fmla="*/ 93 w 199"/>
                  <a:gd name="T33" fmla="*/ 179 h 188"/>
                  <a:gd name="T34" fmla="*/ 78 w 199"/>
                  <a:gd name="T35" fmla="*/ 170 h 188"/>
                  <a:gd name="T36" fmla="*/ 56 w 199"/>
                  <a:gd name="T37" fmla="*/ 151 h 188"/>
                  <a:gd name="T38" fmla="*/ 32 w 199"/>
                  <a:gd name="T39" fmla="*/ 134 h 188"/>
                  <a:gd name="T40" fmla="*/ 18 w 199"/>
                  <a:gd name="T41" fmla="*/ 121 h 188"/>
                  <a:gd name="T42" fmla="*/ 7 w 199"/>
                  <a:gd name="T43" fmla="*/ 105 h 188"/>
                  <a:gd name="T44" fmla="*/ 1 w 199"/>
                  <a:gd name="T45" fmla="*/ 87 h 188"/>
                  <a:gd name="T46" fmla="*/ 0 w 199"/>
                  <a:gd name="T47" fmla="*/ 69 h 188"/>
                  <a:gd name="T48" fmla="*/ 4 w 199"/>
                  <a:gd name="T49" fmla="*/ 50 h 188"/>
                  <a:gd name="T50" fmla="*/ 12 w 199"/>
                  <a:gd name="T51" fmla="*/ 33 h 188"/>
                  <a:gd name="T52" fmla="*/ 25 w 199"/>
                  <a:gd name="T53" fmla="*/ 18 h 188"/>
                  <a:gd name="T54" fmla="*/ 42 w 199"/>
                  <a:gd name="T55" fmla="*/ 8 h 188"/>
                  <a:gd name="T56" fmla="*/ 59 w 199"/>
                  <a:gd name="T57" fmla="*/ 3 h 188"/>
                  <a:gd name="T58" fmla="*/ 78 w 199"/>
                  <a:gd name="T59"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9" h="188">
                    <a:moveTo>
                      <a:pt x="78" y="0"/>
                    </a:moveTo>
                    <a:lnTo>
                      <a:pt x="96" y="5"/>
                    </a:lnTo>
                    <a:lnTo>
                      <a:pt x="113" y="13"/>
                    </a:lnTo>
                    <a:lnTo>
                      <a:pt x="145" y="36"/>
                    </a:lnTo>
                    <a:lnTo>
                      <a:pt x="175" y="61"/>
                    </a:lnTo>
                    <a:lnTo>
                      <a:pt x="187" y="75"/>
                    </a:lnTo>
                    <a:lnTo>
                      <a:pt x="196" y="93"/>
                    </a:lnTo>
                    <a:lnTo>
                      <a:pt x="199" y="111"/>
                    </a:lnTo>
                    <a:lnTo>
                      <a:pt x="198" y="130"/>
                    </a:lnTo>
                    <a:lnTo>
                      <a:pt x="192" y="147"/>
                    </a:lnTo>
                    <a:lnTo>
                      <a:pt x="181" y="163"/>
                    </a:lnTo>
                    <a:lnTo>
                      <a:pt x="169" y="174"/>
                    </a:lnTo>
                    <a:lnTo>
                      <a:pt x="156" y="182"/>
                    </a:lnTo>
                    <a:lnTo>
                      <a:pt x="142" y="186"/>
                    </a:lnTo>
                    <a:lnTo>
                      <a:pt x="127" y="188"/>
                    </a:lnTo>
                    <a:lnTo>
                      <a:pt x="109" y="186"/>
                    </a:lnTo>
                    <a:lnTo>
                      <a:pt x="93" y="179"/>
                    </a:lnTo>
                    <a:lnTo>
                      <a:pt x="78" y="170"/>
                    </a:lnTo>
                    <a:lnTo>
                      <a:pt x="56" y="151"/>
                    </a:lnTo>
                    <a:lnTo>
                      <a:pt x="32" y="134"/>
                    </a:lnTo>
                    <a:lnTo>
                      <a:pt x="18" y="121"/>
                    </a:lnTo>
                    <a:lnTo>
                      <a:pt x="7" y="105"/>
                    </a:lnTo>
                    <a:lnTo>
                      <a:pt x="1" y="87"/>
                    </a:lnTo>
                    <a:lnTo>
                      <a:pt x="0" y="69"/>
                    </a:lnTo>
                    <a:lnTo>
                      <a:pt x="4" y="50"/>
                    </a:lnTo>
                    <a:lnTo>
                      <a:pt x="12" y="33"/>
                    </a:lnTo>
                    <a:lnTo>
                      <a:pt x="25" y="18"/>
                    </a:lnTo>
                    <a:lnTo>
                      <a:pt x="42" y="8"/>
                    </a:lnTo>
                    <a:lnTo>
                      <a:pt x="59" y="3"/>
                    </a:lnTo>
                    <a:lnTo>
                      <a:pt x="78"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25" name="Freeform 7">
                <a:extLst>
                  <a:ext uri="{FF2B5EF4-FFF2-40B4-BE49-F238E27FC236}">
                    <a16:creationId xmlns:a16="http://schemas.microsoft.com/office/drawing/2014/main" id="{DDC34D01-DF5F-4D73-82D7-AF23EF2939B7}"/>
                  </a:ext>
                </a:extLst>
              </p:cNvPr>
              <p:cNvSpPr>
                <a:spLocks noEditPoints="1"/>
              </p:cNvSpPr>
              <p:nvPr/>
            </p:nvSpPr>
            <p:spPr bwMode="auto">
              <a:xfrm>
                <a:off x="7224713" y="1909763"/>
                <a:ext cx="569912" cy="568325"/>
              </a:xfrm>
              <a:custGeom>
                <a:avLst/>
                <a:gdLst>
                  <a:gd name="T0" fmla="*/ 2840 w 3590"/>
                  <a:gd name="T1" fmla="*/ 2527 h 3580"/>
                  <a:gd name="T2" fmla="*/ 2223 w 3590"/>
                  <a:gd name="T3" fmla="*/ 2994 h 3580"/>
                  <a:gd name="T4" fmla="*/ 2245 w 3590"/>
                  <a:gd name="T5" fmla="*/ 3186 h 3580"/>
                  <a:gd name="T6" fmla="*/ 2927 w 3590"/>
                  <a:gd name="T7" fmla="*/ 2724 h 3580"/>
                  <a:gd name="T8" fmla="*/ 3255 w 3590"/>
                  <a:gd name="T9" fmla="*/ 1960 h 3580"/>
                  <a:gd name="T10" fmla="*/ 2214 w 3590"/>
                  <a:gd name="T11" fmla="*/ 2169 h 3580"/>
                  <a:gd name="T12" fmla="*/ 1953 w 3590"/>
                  <a:gd name="T13" fmla="*/ 2911 h 3580"/>
                  <a:gd name="T14" fmla="*/ 2597 w 3590"/>
                  <a:gd name="T15" fmla="*/ 2590 h 3580"/>
                  <a:gd name="T16" fmla="*/ 2919 w 3590"/>
                  <a:gd name="T17" fmla="*/ 1947 h 3580"/>
                  <a:gd name="T18" fmla="*/ 2092 w 3590"/>
                  <a:gd name="T19" fmla="*/ 2086 h 3580"/>
                  <a:gd name="T20" fmla="*/ 1412 w 3590"/>
                  <a:gd name="T21" fmla="*/ 1961 h 3580"/>
                  <a:gd name="T22" fmla="*/ 1722 w 3590"/>
                  <a:gd name="T23" fmla="*/ 1863 h 3580"/>
                  <a:gd name="T24" fmla="*/ 842 w 3590"/>
                  <a:gd name="T25" fmla="*/ 2403 h 3580"/>
                  <a:gd name="T26" fmla="*/ 1397 w 3590"/>
                  <a:gd name="T27" fmla="*/ 2850 h 3580"/>
                  <a:gd name="T28" fmla="*/ 1507 w 3590"/>
                  <a:gd name="T29" fmla="*/ 2275 h 3580"/>
                  <a:gd name="T30" fmla="*/ 1235 w 3590"/>
                  <a:gd name="T31" fmla="*/ 1863 h 3580"/>
                  <a:gd name="T32" fmla="*/ 507 w 3590"/>
                  <a:gd name="T33" fmla="*/ 2495 h 3580"/>
                  <a:gd name="T34" fmla="*/ 1088 w 3590"/>
                  <a:gd name="T35" fmla="*/ 3074 h 3580"/>
                  <a:gd name="T36" fmla="*/ 1631 w 3590"/>
                  <a:gd name="T37" fmla="*/ 3056 h 3580"/>
                  <a:gd name="T38" fmla="*/ 921 w 3590"/>
                  <a:gd name="T39" fmla="*/ 2723 h 3580"/>
                  <a:gd name="T40" fmla="*/ 540 w 3590"/>
                  <a:gd name="T41" fmla="*/ 2044 h 3580"/>
                  <a:gd name="T42" fmla="*/ 1498 w 3590"/>
                  <a:gd name="T43" fmla="*/ 1494 h 3580"/>
                  <a:gd name="T44" fmla="*/ 1868 w 3590"/>
                  <a:gd name="T45" fmla="*/ 1717 h 3580"/>
                  <a:gd name="T46" fmla="*/ 2221 w 3590"/>
                  <a:gd name="T47" fmla="*/ 1534 h 3580"/>
                  <a:gd name="T48" fmla="*/ 2355 w 3590"/>
                  <a:gd name="T49" fmla="*/ 1717 h 3580"/>
                  <a:gd name="T50" fmla="*/ 2702 w 3590"/>
                  <a:gd name="T51" fmla="*/ 1111 h 3580"/>
                  <a:gd name="T52" fmla="*/ 2115 w 3590"/>
                  <a:gd name="T53" fmla="*/ 704 h 3580"/>
                  <a:gd name="T54" fmla="*/ 1322 w 3590"/>
                  <a:gd name="T55" fmla="*/ 762 h 3580"/>
                  <a:gd name="T56" fmla="*/ 801 w 3590"/>
                  <a:gd name="T57" fmla="*/ 1246 h 3580"/>
                  <a:gd name="T58" fmla="*/ 1261 w 3590"/>
                  <a:gd name="T59" fmla="*/ 1604 h 3580"/>
                  <a:gd name="T60" fmla="*/ 1609 w 3590"/>
                  <a:gd name="T61" fmla="*/ 1257 h 3580"/>
                  <a:gd name="T62" fmla="*/ 2223 w 3590"/>
                  <a:gd name="T63" fmla="*/ 586 h 3580"/>
                  <a:gd name="T64" fmla="*/ 2840 w 3590"/>
                  <a:gd name="T65" fmla="*/ 1053 h 3580"/>
                  <a:gd name="T66" fmla="*/ 3264 w 3590"/>
                  <a:gd name="T67" fmla="*/ 1717 h 3580"/>
                  <a:gd name="T68" fmla="*/ 2984 w 3590"/>
                  <a:gd name="T69" fmla="*/ 929 h 3580"/>
                  <a:gd name="T70" fmla="*/ 2334 w 3590"/>
                  <a:gd name="T71" fmla="*/ 425 h 3580"/>
                  <a:gd name="T72" fmla="*/ 1436 w 3590"/>
                  <a:gd name="T73" fmla="*/ 368 h 3580"/>
                  <a:gd name="T74" fmla="*/ 723 w 3590"/>
                  <a:gd name="T75" fmla="*/ 787 h 3580"/>
                  <a:gd name="T76" fmla="*/ 349 w 3590"/>
                  <a:gd name="T77" fmla="*/ 1525 h 3580"/>
                  <a:gd name="T78" fmla="*/ 658 w 3590"/>
                  <a:gd name="T79" fmla="*/ 1203 h 3580"/>
                  <a:gd name="T80" fmla="*/ 1206 w 3590"/>
                  <a:gd name="T81" fmla="*/ 656 h 3580"/>
                  <a:gd name="T82" fmla="*/ 1815 w 3590"/>
                  <a:gd name="T83" fmla="*/ 2 h 3580"/>
                  <a:gd name="T84" fmla="*/ 2143 w 3590"/>
                  <a:gd name="T85" fmla="*/ 216 h 3580"/>
                  <a:gd name="T86" fmla="*/ 2870 w 3590"/>
                  <a:gd name="T87" fmla="*/ 586 h 3580"/>
                  <a:gd name="T88" fmla="*/ 3325 w 3590"/>
                  <a:gd name="T89" fmla="*/ 1267 h 3580"/>
                  <a:gd name="T90" fmla="*/ 3568 w 3590"/>
                  <a:gd name="T91" fmla="*/ 1739 h 3580"/>
                  <a:gd name="T92" fmla="*/ 3517 w 3590"/>
                  <a:gd name="T93" fmla="*/ 1863 h 3580"/>
                  <a:gd name="T94" fmla="*/ 3215 w 3590"/>
                  <a:gd name="T95" fmla="*/ 2562 h 3580"/>
                  <a:gd name="T96" fmla="*/ 2648 w 3590"/>
                  <a:gd name="T97" fmla="*/ 3159 h 3580"/>
                  <a:gd name="T98" fmla="*/ 1868 w 3590"/>
                  <a:gd name="T99" fmla="*/ 3400 h 3580"/>
                  <a:gd name="T100" fmla="*/ 1758 w 3590"/>
                  <a:gd name="T101" fmla="*/ 3570 h 3580"/>
                  <a:gd name="T102" fmla="*/ 1359 w 3590"/>
                  <a:gd name="T103" fmla="*/ 3342 h 3580"/>
                  <a:gd name="T104" fmla="*/ 652 w 3590"/>
                  <a:gd name="T105" fmla="*/ 2930 h 3580"/>
                  <a:gd name="T106" fmla="*/ 238 w 3590"/>
                  <a:gd name="T107" fmla="*/ 2225 h 3580"/>
                  <a:gd name="T108" fmla="*/ 10 w 3590"/>
                  <a:gd name="T109" fmla="*/ 1827 h 3580"/>
                  <a:gd name="T110" fmla="*/ 181 w 3590"/>
                  <a:gd name="T111" fmla="*/ 1717 h 3580"/>
                  <a:gd name="T112" fmla="*/ 422 w 3590"/>
                  <a:gd name="T113" fmla="*/ 939 h 3580"/>
                  <a:gd name="T114" fmla="*/ 1020 w 3590"/>
                  <a:gd name="T115" fmla="*/ 374 h 3580"/>
                  <a:gd name="T116" fmla="*/ 1722 w 3590"/>
                  <a:gd name="T117" fmla="*/ 73 h 3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90" h="3580">
                    <a:moveTo>
                      <a:pt x="3073" y="1863"/>
                    </a:moveTo>
                    <a:lnTo>
                      <a:pt x="3065" y="1954"/>
                    </a:lnTo>
                    <a:lnTo>
                      <a:pt x="3050" y="2044"/>
                    </a:lnTo>
                    <a:lnTo>
                      <a:pt x="3029" y="2131"/>
                    </a:lnTo>
                    <a:lnTo>
                      <a:pt x="3003" y="2216"/>
                    </a:lnTo>
                    <a:lnTo>
                      <a:pt x="2970" y="2298"/>
                    </a:lnTo>
                    <a:lnTo>
                      <a:pt x="2932" y="2377"/>
                    </a:lnTo>
                    <a:lnTo>
                      <a:pt x="2888" y="2454"/>
                    </a:lnTo>
                    <a:lnTo>
                      <a:pt x="2840" y="2527"/>
                    </a:lnTo>
                    <a:lnTo>
                      <a:pt x="2788" y="2596"/>
                    </a:lnTo>
                    <a:lnTo>
                      <a:pt x="2731" y="2661"/>
                    </a:lnTo>
                    <a:lnTo>
                      <a:pt x="2669" y="2723"/>
                    </a:lnTo>
                    <a:lnTo>
                      <a:pt x="2603" y="2780"/>
                    </a:lnTo>
                    <a:lnTo>
                      <a:pt x="2534" y="2833"/>
                    </a:lnTo>
                    <a:lnTo>
                      <a:pt x="2461" y="2880"/>
                    </a:lnTo>
                    <a:lnTo>
                      <a:pt x="2384" y="2924"/>
                    </a:lnTo>
                    <a:lnTo>
                      <a:pt x="2304" y="2962"/>
                    </a:lnTo>
                    <a:lnTo>
                      <a:pt x="2223" y="2994"/>
                    </a:lnTo>
                    <a:lnTo>
                      <a:pt x="2137" y="3020"/>
                    </a:lnTo>
                    <a:lnTo>
                      <a:pt x="2050" y="3042"/>
                    </a:lnTo>
                    <a:lnTo>
                      <a:pt x="1959" y="3056"/>
                    </a:lnTo>
                    <a:lnTo>
                      <a:pt x="1868" y="3065"/>
                    </a:lnTo>
                    <a:lnTo>
                      <a:pt x="1868" y="3255"/>
                    </a:lnTo>
                    <a:lnTo>
                      <a:pt x="1966" y="3246"/>
                    </a:lnTo>
                    <a:lnTo>
                      <a:pt x="2060" y="3232"/>
                    </a:lnTo>
                    <a:lnTo>
                      <a:pt x="2154" y="3212"/>
                    </a:lnTo>
                    <a:lnTo>
                      <a:pt x="2245" y="3186"/>
                    </a:lnTo>
                    <a:lnTo>
                      <a:pt x="2334" y="3155"/>
                    </a:lnTo>
                    <a:lnTo>
                      <a:pt x="2419" y="3117"/>
                    </a:lnTo>
                    <a:lnTo>
                      <a:pt x="2502" y="3074"/>
                    </a:lnTo>
                    <a:lnTo>
                      <a:pt x="2583" y="3028"/>
                    </a:lnTo>
                    <a:lnTo>
                      <a:pt x="2659" y="2976"/>
                    </a:lnTo>
                    <a:lnTo>
                      <a:pt x="2732" y="2919"/>
                    </a:lnTo>
                    <a:lnTo>
                      <a:pt x="2801" y="2859"/>
                    </a:lnTo>
                    <a:lnTo>
                      <a:pt x="2867" y="2793"/>
                    </a:lnTo>
                    <a:lnTo>
                      <a:pt x="2927" y="2724"/>
                    </a:lnTo>
                    <a:lnTo>
                      <a:pt x="2984" y="2651"/>
                    </a:lnTo>
                    <a:lnTo>
                      <a:pt x="3036" y="2575"/>
                    </a:lnTo>
                    <a:lnTo>
                      <a:pt x="3083" y="2495"/>
                    </a:lnTo>
                    <a:lnTo>
                      <a:pt x="3125" y="2413"/>
                    </a:lnTo>
                    <a:lnTo>
                      <a:pt x="3164" y="2327"/>
                    </a:lnTo>
                    <a:lnTo>
                      <a:pt x="3195" y="2239"/>
                    </a:lnTo>
                    <a:lnTo>
                      <a:pt x="3221" y="2148"/>
                    </a:lnTo>
                    <a:lnTo>
                      <a:pt x="3241" y="2055"/>
                    </a:lnTo>
                    <a:lnTo>
                      <a:pt x="3255" y="1960"/>
                    </a:lnTo>
                    <a:lnTo>
                      <a:pt x="3264" y="1863"/>
                    </a:lnTo>
                    <a:lnTo>
                      <a:pt x="3073" y="1863"/>
                    </a:lnTo>
                    <a:close/>
                    <a:moveTo>
                      <a:pt x="2355" y="1863"/>
                    </a:moveTo>
                    <a:lnTo>
                      <a:pt x="2345" y="1920"/>
                    </a:lnTo>
                    <a:lnTo>
                      <a:pt x="2329" y="1976"/>
                    </a:lnTo>
                    <a:lnTo>
                      <a:pt x="2307" y="2028"/>
                    </a:lnTo>
                    <a:lnTo>
                      <a:pt x="2281" y="2077"/>
                    </a:lnTo>
                    <a:lnTo>
                      <a:pt x="2250" y="2125"/>
                    </a:lnTo>
                    <a:lnTo>
                      <a:pt x="2214" y="2169"/>
                    </a:lnTo>
                    <a:lnTo>
                      <a:pt x="2175" y="2208"/>
                    </a:lnTo>
                    <a:lnTo>
                      <a:pt x="2131" y="2243"/>
                    </a:lnTo>
                    <a:lnTo>
                      <a:pt x="2083" y="2275"/>
                    </a:lnTo>
                    <a:lnTo>
                      <a:pt x="2033" y="2301"/>
                    </a:lnTo>
                    <a:lnTo>
                      <a:pt x="1981" y="2323"/>
                    </a:lnTo>
                    <a:lnTo>
                      <a:pt x="1926" y="2339"/>
                    </a:lnTo>
                    <a:lnTo>
                      <a:pt x="1868" y="2349"/>
                    </a:lnTo>
                    <a:lnTo>
                      <a:pt x="1868" y="2919"/>
                    </a:lnTo>
                    <a:lnTo>
                      <a:pt x="1953" y="2911"/>
                    </a:lnTo>
                    <a:lnTo>
                      <a:pt x="2034" y="2897"/>
                    </a:lnTo>
                    <a:lnTo>
                      <a:pt x="2115" y="2876"/>
                    </a:lnTo>
                    <a:lnTo>
                      <a:pt x="2193" y="2850"/>
                    </a:lnTo>
                    <a:lnTo>
                      <a:pt x="2268" y="2818"/>
                    </a:lnTo>
                    <a:lnTo>
                      <a:pt x="2340" y="2782"/>
                    </a:lnTo>
                    <a:lnTo>
                      <a:pt x="2410" y="2740"/>
                    </a:lnTo>
                    <a:lnTo>
                      <a:pt x="2476" y="2695"/>
                    </a:lnTo>
                    <a:lnTo>
                      <a:pt x="2538" y="2644"/>
                    </a:lnTo>
                    <a:lnTo>
                      <a:pt x="2597" y="2590"/>
                    </a:lnTo>
                    <a:lnTo>
                      <a:pt x="2651" y="2531"/>
                    </a:lnTo>
                    <a:lnTo>
                      <a:pt x="2702" y="2469"/>
                    </a:lnTo>
                    <a:lnTo>
                      <a:pt x="2748" y="2403"/>
                    </a:lnTo>
                    <a:lnTo>
                      <a:pt x="2789" y="2334"/>
                    </a:lnTo>
                    <a:lnTo>
                      <a:pt x="2826" y="2262"/>
                    </a:lnTo>
                    <a:lnTo>
                      <a:pt x="2858" y="2187"/>
                    </a:lnTo>
                    <a:lnTo>
                      <a:pt x="2884" y="2109"/>
                    </a:lnTo>
                    <a:lnTo>
                      <a:pt x="2905" y="2029"/>
                    </a:lnTo>
                    <a:lnTo>
                      <a:pt x="2919" y="1947"/>
                    </a:lnTo>
                    <a:lnTo>
                      <a:pt x="2927" y="1863"/>
                    </a:lnTo>
                    <a:lnTo>
                      <a:pt x="2355" y="1863"/>
                    </a:lnTo>
                    <a:close/>
                    <a:moveTo>
                      <a:pt x="1868" y="1863"/>
                    </a:moveTo>
                    <a:lnTo>
                      <a:pt x="1868" y="2202"/>
                    </a:lnTo>
                    <a:lnTo>
                      <a:pt x="1919" y="2189"/>
                    </a:lnTo>
                    <a:lnTo>
                      <a:pt x="1967" y="2172"/>
                    </a:lnTo>
                    <a:lnTo>
                      <a:pt x="2011" y="2148"/>
                    </a:lnTo>
                    <a:lnTo>
                      <a:pt x="2054" y="2119"/>
                    </a:lnTo>
                    <a:lnTo>
                      <a:pt x="2092" y="2086"/>
                    </a:lnTo>
                    <a:lnTo>
                      <a:pt x="2125" y="2048"/>
                    </a:lnTo>
                    <a:lnTo>
                      <a:pt x="2154" y="2006"/>
                    </a:lnTo>
                    <a:lnTo>
                      <a:pt x="2178" y="1961"/>
                    </a:lnTo>
                    <a:lnTo>
                      <a:pt x="2195" y="1914"/>
                    </a:lnTo>
                    <a:lnTo>
                      <a:pt x="2208" y="1863"/>
                    </a:lnTo>
                    <a:lnTo>
                      <a:pt x="1868" y="1863"/>
                    </a:lnTo>
                    <a:close/>
                    <a:moveTo>
                      <a:pt x="1382" y="1863"/>
                    </a:moveTo>
                    <a:lnTo>
                      <a:pt x="1395" y="1914"/>
                    </a:lnTo>
                    <a:lnTo>
                      <a:pt x="1412" y="1961"/>
                    </a:lnTo>
                    <a:lnTo>
                      <a:pt x="1436" y="2006"/>
                    </a:lnTo>
                    <a:lnTo>
                      <a:pt x="1465" y="2048"/>
                    </a:lnTo>
                    <a:lnTo>
                      <a:pt x="1498" y="2086"/>
                    </a:lnTo>
                    <a:lnTo>
                      <a:pt x="1536" y="2119"/>
                    </a:lnTo>
                    <a:lnTo>
                      <a:pt x="1579" y="2148"/>
                    </a:lnTo>
                    <a:lnTo>
                      <a:pt x="1623" y="2172"/>
                    </a:lnTo>
                    <a:lnTo>
                      <a:pt x="1671" y="2189"/>
                    </a:lnTo>
                    <a:lnTo>
                      <a:pt x="1722" y="2202"/>
                    </a:lnTo>
                    <a:lnTo>
                      <a:pt x="1722" y="1863"/>
                    </a:lnTo>
                    <a:lnTo>
                      <a:pt x="1382" y="1863"/>
                    </a:lnTo>
                    <a:close/>
                    <a:moveTo>
                      <a:pt x="663" y="1863"/>
                    </a:moveTo>
                    <a:lnTo>
                      <a:pt x="671" y="1947"/>
                    </a:lnTo>
                    <a:lnTo>
                      <a:pt x="685" y="2029"/>
                    </a:lnTo>
                    <a:lnTo>
                      <a:pt x="706" y="2109"/>
                    </a:lnTo>
                    <a:lnTo>
                      <a:pt x="732" y="2187"/>
                    </a:lnTo>
                    <a:lnTo>
                      <a:pt x="764" y="2262"/>
                    </a:lnTo>
                    <a:lnTo>
                      <a:pt x="801" y="2334"/>
                    </a:lnTo>
                    <a:lnTo>
                      <a:pt x="842" y="2403"/>
                    </a:lnTo>
                    <a:lnTo>
                      <a:pt x="888" y="2469"/>
                    </a:lnTo>
                    <a:lnTo>
                      <a:pt x="939" y="2531"/>
                    </a:lnTo>
                    <a:lnTo>
                      <a:pt x="993" y="2590"/>
                    </a:lnTo>
                    <a:lnTo>
                      <a:pt x="1052" y="2644"/>
                    </a:lnTo>
                    <a:lnTo>
                      <a:pt x="1114" y="2695"/>
                    </a:lnTo>
                    <a:lnTo>
                      <a:pt x="1180" y="2740"/>
                    </a:lnTo>
                    <a:lnTo>
                      <a:pt x="1250" y="2782"/>
                    </a:lnTo>
                    <a:lnTo>
                      <a:pt x="1322" y="2818"/>
                    </a:lnTo>
                    <a:lnTo>
                      <a:pt x="1397" y="2850"/>
                    </a:lnTo>
                    <a:lnTo>
                      <a:pt x="1475" y="2876"/>
                    </a:lnTo>
                    <a:lnTo>
                      <a:pt x="1556" y="2897"/>
                    </a:lnTo>
                    <a:lnTo>
                      <a:pt x="1637" y="2911"/>
                    </a:lnTo>
                    <a:lnTo>
                      <a:pt x="1722" y="2919"/>
                    </a:lnTo>
                    <a:lnTo>
                      <a:pt x="1722" y="2349"/>
                    </a:lnTo>
                    <a:lnTo>
                      <a:pt x="1664" y="2339"/>
                    </a:lnTo>
                    <a:lnTo>
                      <a:pt x="1609" y="2323"/>
                    </a:lnTo>
                    <a:lnTo>
                      <a:pt x="1557" y="2301"/>
                    </a:lnTo>
                    <a:lnTo>
                      <a:pt x="1507" y="2275"/>
                    </a:lnTo>
                    <a:lnTo>
                      <a:pt x="1459" y="2243"/>
                    </a:lnTo>
                    <a:lnTo>
                      <a:pt x="1415" y="2208"/>
                    </a:lnTo>
                    <a:lnTo>
                      <a:pt x="1376" y="2169"/>
                    </a:lnTo>
                    <a:lnTo>
                      <a:pt x="1340" y="2125"/>
                    </a:lnTo>
                    <a:lnTo>
                      <a:pt x="1309" y="2077"/>
                    </a:lnTo>
                    <a:lnTo>
                      <a:pt x="1283" y="2028"/>
                    </a:lnTo>
                    <a:lnTo>
                      <a:pt x="1261" y="1976"/>
                    </a:lnTo>
                    <a:lnTo>
                      <a:pt x="1245" y="1920"/>
                    </a:lnTo>
                    <a:lnTo>
                      <a:pt x="1235" y="1863"/>
                    </a:lnTo>
                    <a:lnTo>
                      <a:pt x="663" y="1863"/>
                    </a:lnTo>
                    <a:close/>
                    <a:moveTo>
                      <a:pt x="326" y="1863"/>
                    </a:moveTo>
                    <a:lnTo>
                      <a:pt x="335" y="1960"/>
                    </a:lnTo>
                    <a:lnTo>
                      <a:pt x="349" y="2055"/>
                    </a:lnTo>
                    <a:lnTo>
                      <a:pt x="369" y="2148"/>
                    </a:lnTo>
                    <a:lnTo>
                      <a:pt x="395" y="2239"/>
                    </a:lnTo>
                    <a:lnTo>
                      <a:pt x="426" y="2327"/>
                    </a:lnTo>
                    <a:lnTo>
                      <a:pt x="465" y="2413"/>
                    </a:lnTo>
                    <a:lnTo>
                      <a:pt x="507" y="2495"/>
                    </a:lnTo>
                    <a:lnTo>
                      <a:pt x="554" y="2575"/>
                    </a:lnTo>
                    <a:lnTo>
                      <a:pt x="606" y="2651"/>
                    </a:lnTo>
                    <a:lnTo>
                      <a:pt x="663" y="2724"/>
                    </a:lnTo>
                    <a:lnTo>
                      <a:pt x="723" y="2793"/>
                    </a:lnTo>
                    <a:lnTo>
                      <a:pt x="789" y="2859"/>
                    </a:lnTo>
                    <a:lnTo>
                      <a:pt x="858" y="2919"/>
                    </a:lnTo>
                    <a:lnTo>
                      <a:pt x="931" y="2976"/>
                    </a:lnTo>
                    <a:lnTo>
                      <a:pt x="1007" y="3028"/>
                    </a:lnTo>
                    <a:lnTo>
                      <a:pt x="1088" y="3074"/>
                    </a:lnTo>
                    <a:lnTo>
                      <a:pt x="1171" y="3117"/>
                    </a:lnTo>
                    <a:lnTo>
                      <a:pt x="1257" y="3155"/>
                    </a:lnTo>
                    <a:lnTo>
                      <a:pt x="1345" y="3186"/>
                    </a:lnTo>
                    <a:lnTo>
                      <a:pt x="1436" y="3212"/>
                    </a:lnTo>
                    <a:lnTo>
                      <a:pt x="1530" y="3232"/>
                    </a:lnTo>
                    <a:lnTo>
                      <a:pt x="1624" y="3246"/>
                    </a:lnTo>
                    <a:lnTo>
                      <a:pt x="1722" y="3255"/>
                    </a:lnTo>
                    <a:lnTo>
                      <a:pt x="1722" y="3065"/>
                    </a:lnTo>
                    <a:lnTo>
                      <a:pt x="1631" y="3056"/>
                    </a:lnTo>
                    <a:lnTo>
                      <a:pt x="1540" y="3042"/>
                    </a:lnTo>
                    <a:lnTo>
                      <a:pt x="1453" y="3020"/>
                    </a:lnTo>
                    <a:lnTo>
                      <a:pt x="1367" y="2994"/>
                    </a:lnTo>
                    <a:lnTo>
                      <a:pt x="1286" y="2962"/>
                    </a:lnTo>
                    <a:lnTo>
                      <a:pt x="1206" y="2924"/>
                    </a:lnTo>
                    <a:lnTo>
                      <a:pt x="1129" y="2880"/>
                    </a:lnTo>
                    <a:lnTo>
                      <a:pt x="1056" y="2833"/>
                    </a:lnTo>
                    <a:lnTo>
                      <a:pt x="987" y="2780"/>
                    </a:lnTo>
                    <a:lnTo>
                      <a:pt x="921" y="2723"/>
                    </a:lnTo>
                    <a:lnTo>
                      <a:pt x="859" y="2661"/>
                    </a:lnTo>
                    <a:lnTo>
                      <a:pt x="802" y="2596"/>
                    </a:lnTo>
                    <a:lnTo>
                      <a:pt x="750" y="2527"/>
                    </a:lnTo>
                    <a:lnTo>
                      <a:pt x="702" y="2454"/>
                    </a:lnTo>
                    <a:lnTo>
                      <a:pt x="658" y="2377"/>
                    </a:lnTo>
                    <a:lnTo>
                      <a:pt x="620" y="2298"/>
                    </a:lnTo>
                    <a:lnTo>
                      <a:pt x="587" y="2216"/>
                    </a:lnTo>
                    <a:lnTo>
                      <a:pt x="561" y="2131"/>
                    </a:lnTo>
                    <a:lnTo>
                      <a:pt x="540" y="2044"/>
                    </a:lnTo>
                    <a:lnTo>
                      <a:pt x="525" y="1954"/>
                    </a:lnTo>
                    <a:lnTo>
                      <a:pt x="517" y="1863"/>
                    </a:lnTo>
                    <a:lnTo>
                      <a:pt x="326" y="1863"/>
                    </a:lnTo>
                    <a:close/>
                    <a:moveTo>
                      <a:pt x="1722" y="1378"/>
                    </a:moveTo>
                    <a:lnTo>
                      <a:pt x="1671" y="1391"/>
                    </a:lnTo>
                    <a:lnTo>
                      <a:pt x="1623" y="1408"/>
                    </a:lnTo>
                    <a:lnTo>
                      <a:pt x="1579" y="1432"/>
                    </a:lnTo>
                    <a:lnTo>
                      <a:pt x="1536" y="1461"/>
                    </a:lnTo>
                    <a:lnTo>
                      <a:pt x="1498" y="1494"/>
                    </a:lnTo>
                    <a:lnTo>
                      <a:pt x="1465" y="1532"/>
                    </a:lnTo>
                    <a:lnTo>
                      <a:pt x="1436" y="1574"/>
                    </a:lnTo>
                    <a:lnTo>
                      <a:pt x="1412" y="1619"/>
                    </a:lnTo>
                    <a:lnTo>
                      <a:pt x="1395" y="1666"/>
                    </a:lnTo>
                    <a:lnTo>
                      <a:pt x="1382" y="1717"/>
                    </a:lnTo>
                    <a:lnTo>
                      <a:pt x="1722" y="1717"/>
                    </a:lnTo>
                    <a:lnTo>
                      <a:pt x="1722" y="1378"/>
                    </a:lnTo>
                    <a:close/>
                    <a:moveTo>
                      <a:pt x="1868" y="661"/>
                    </a:moveTo>
                    <a:lnTo>
                      <a:pt x="1868" y="1717"/>
                    </a:lnTo>
                    <a:lnTo>
                      <a:pt x="2208" y="1717"/>
                    </a:lnTo>
                    <a:lnTo>
                      <a:pt x="2198" y="1673"/>
                    </a:lnTo>
                    <a:lnTo>
                      <a:pt x="2182" y="1628"/>
                    </a:lnTo>
                    <a:lnTo>
                      <a:pt x="2177" y="1610"/>
                    </a:lnTo>
                    <a:lnTo>
                      <a:pt x="2177" y="1591"/>
                    </a:lnTo>
                    <a:lnTo>
                      <a:pt x="2182" y="1573"/>
                    </a:lnTo>
                    <a:lnTo>
                      <a:pt x="2191" y="1557"/>
                    </a:lnTo>
                    <a:lnTo>
                      <a:pt x="2205" y="1544"/>
                    </a:lnTo>
                    <a:lnTo>
                      <a:pt x="2221" y="1534"/>
                    </a:lnTo>
                    <a:lnTo>
                      <a:pt x="2240" y="1529"/>
                    </a:lnTo>
                    <a:lnTo>
                      <a:pt x="2260" y="1529"/>
                    </a:lnTo>
                    <a:lnTo>
                      <a:pt x="2277" y="1534"/>
                    </a:lnTo>
                    <a:lnTo>
                      <a:pt x="2293" y="1543"/>
                    </a:lnTo>
                    <a:lnTo>
                      <a:pt x="2307" y="1556"/>
                    </a:lnTo>
                    <a:lnTo>
                      <a:pt x="2317" y="1573"/>
                    </a:lnTo>
                    <a:lnTo>
                      <a:pt x="2335" y="1620"/>
                    </a:lnTo>
                    <a:lnTo>
                      <a:pt x="2348" y="1668"/>
                    </a:lnTo>
                    <a:lnTo>
                      <a:pt x="2355" y="1717"/>
                    </a:lnTo>
                    <a:lnTo>
                      <a:pt x="2927" y="1717"/>
                    </a:lnTo>
                    <a:lnTo>
                      <a:pt x="2919" y="1633"/>
                    </a:lnTo>
                    <a:lnTo>
                      <a:pt x="2905" y="1551"/>
                    </a:lnTo>
                    <a:lnTo>
                      <a:pt x="2884" y="1471"/>
                    </a:lnTo>
                    <a:lnTo>
                      <a:pt x="2858" y="1393"/>
                    </a:lnTo>
                    <a:lnTo>
                      <a:pt x="2826" y="1318"/>
                    </a:lnTo>
                    <a:lnTo>
                      <a:pt x="2789" y="1246"/>
                    </a:lnTo>
                    <a:lnTo>
                      <a:pt x="2748" y="1177"/>
                    </a:lnTo>
                    <a:lnTo>
                      <a:pt x="2702" y="1111"/>
                    </a:lnTo>
                    <a:lnTo>
                      <a:pt x="2651" y="1049"/>
                    </a:lnTo>
                    <a:lnTo>
                      <a:pt x="2597" y="990"/>
                    </a:lnTo>
                    <a:lnTo>
                      <a:pt x="2538" y="936"/>
                    </a:lnTo>
                    <a:lnTo>
                      <a:pt x="2476" y="885"/>
                    </a:lnTo>
                    <a:lnTo>
                      <a:pt x="2410" y="840"/>
                    </a:lnTo>
                    <a:lnTo>
                      <a:pt x="2340" y="798"/>
                    </a:lnTo>
                    <a:lnTo>
                      <a:pt x="2268" y="762"/>
                    </a:lnTo>
                    <a:lnTo>
                      <a:pt x="2193" y="730"/>
                    </a:lnTo>
                    <a:lnTo>
                      <a:pt x="2115" y="704"/>
                    </a:lnTo>
                    <a:lnTo>
                      <a:pt x="2034" y="683"/>
                    </a:lnTo>
                    <a:lnTo>
                      <a:pt x="1953" y="669"/>
                    </a:lnTo>
                    <a:lnTo>
                      <a:pt x="1868" y="661"/>
                    </a:lnTo>
                    <a:close/>
                    <a:moveTo>
                      <a:pt x="1722" y="661"/>
                    </a:moveTo>
                    <a:lnTo>
                      <a:pt x="1637" y="669"/>
                    </a:lnTo>
                    <a:lnTo>
                      <a:pt x="1556" y="683"/>
                    </a:lnTo>
                    <a:lnTo>
                      <a:pt x="1475" y="704"/>
                    </a:lnTo>
                    <a:lnTo>
                      <a:pt x="1397" y="730"/>
                    </a:lnTo>
                    <a:lnTo>
                      <a:pt x="1322" y="762"/>
                    </a:lnTo>
                    <a:lnTo>
                      <a:pt x="1250" y="798"/>
                    </a:lnTo>
                    <a:lnTo>
                      <a:pt x="1180" y="840"/>
                    </a:lnTo>
                    <a:lnTo>
                      <a:pt x="1114" y="885"/>
                    </a:lnTo>
                    <a:lnTo>
                      <a:pt x="1052" y="936"/>
                    </a:lnTo>
                    <a:lnTo>
                      <a:pt x="993" y="990"/>
                    </a:lnTo>
                    <a:lnTo>
                      <a:pt x="939" y="1049"/>
                    </a:lnTo>
                    <a:lnTo>
                      <a:pt x="888" y="1111"/>
                    </a:lnTo>
                    <a:lnTo>
                      <a:pt x="842" y="1177"/>
                    </a:lnTo>
                    <a:lnTo>
                      <a:pt x="801" y="1246"/>
                    </a:lnTo>
                    <a:lnTo>
                      <a:pt x="764" y="1318"/>
                    </a:lnTo>
                    <a:lnTo>
                      <a:pt x="732" y="1393"/>
                    </a:lnTo>
                    <a:lnTo>
                      <a:pt x="706" y="1471"/>
                    </a:lnTo>
                    <a:lnTo>
                      <a:pt x="685" y="1551"/>
                    </a:lnTo>
                    <a:lnTo>
                      <a:pt x="671" y="1633"/>
                    </a:lnTo>
                    <a:lnTo>
                      <a:pt x="663" y="1717"/>
                    </a:lnTo>
                    <a:lnTo>
                      <a:pt x="1235" y="1717"/>
                    </a:lnTo>
                    <a:lnTo>
                      <a:pt x="1245" y="1660"/>
                    </a:lnTo>
                    <a:lnTo>
                      <a:pt x="1261" y="1604"/>
                    </a:lnTo>
                    <a:lnTo>
                      <a:pt x="1283" y="1552"/>
                    </a:lnTo>
                    <a:lnTo>
                      <a:pt x="1309" y="1503"/>
                    </a:lnTo>
                    <a:lnTo>
                      <a:pt x="1340" y="1455"/>
                    </a:lnTo>
                    <a:lnTo>
                      <a:pt x="1376" y="1411"/>
                    </a:lnTo>
                    <a:lnTo>
                      <a:pt x="1415" y="1372"/>
                    </a:lnTo>
                    <a:lnTo>
                      <a:pt x="1459" y="1337"/>
                    </a:lnTo>
                    <a:lnTo>
                      <a:pt x="1507" y="1305"/>
                    </a:lnTo>
                    <a:lnTo>
                      <a:pt x="1557" y="1279"/>
                    </a:lnTo>
                    <a:lnTo>
                      <a:pt x="1609" y="1257"/>
                    </a:lnTo>
                    <a:lnTo>
                      <a:pt x="1664" y="1241"/>
                    </a:lnTo>
                    <a:lnTo>
                      <a:pt x="1722" y="1231"/>
                    </a:lnTo>
                    <a:lnTo>
                      <a:pt x="1722" y="661"/>
                    </a:lnTo>
                    <a:close/>
                    <a:moveTo>
                      <a:pt x="1868" y="325"/>
                    </a:moveTo>
                    <a:lnTo>
                      <a:pt x="1868" y="515"/>
                    </a:lnTo>
                    <a:lnTo>
                      <a:pt x="1959" y="524"/>
                    </a:lnTo>
                    <a:lnTo>
                      <a:pt x="2050" y="538"/>
                    </a:lnTo>
                    <a:lnTo>
                      <a:pt x="2137" y="560"/>
                    </a:lnTo>
                    <a:lnTo>
                      <a:pt x="2223" y="586"/>
                    </a:lnTo>
                    <a:lnTo>
                      <a:pt x="2304" y="618"/>
                    </a:lnTo>
                    <a:lnTo>
                      <a:pt x="2384" y="656"/>
                    </a:lnTo>
                    <a:lnTo>
                      <a:pt x="2461" y="700"/>
                    </a:lnTo>
                    <a:lnTo>
                      <a:pt x="2534" y="747"/>
                    </a:lnTo>
                    <a:lnTo>
                      <a:pt x="2603" y="800"/>
                    </a:lnTo>
                    <a:lnTo>
                      <a:pt x="2669" y="857"/>
                    </a:lnTo>
                    <a:lnTo>
                      <a:pt x="2731" y="919"/>
                    </a:lnTo>
                    <a:lnTo>
                      <a:pt x="2788" y="984"/>
                    </a:lnTo>
                    <a:lnTo>
                      <a:pt x="2840" y="1053"/>
                    </a:lnTo>
                    <a:lnTo>
                      <a:pt x="2888" y="1126"/>
                    </a:lnTo>
                    <a:lnTo>
                      <a:pt x="2932" y="1203"/>
                    </a:lnTo>
                    <a:lnTo>
                      <a:pt x="2970" y="1282"/>
                    </a:lnTo>
                    <a:lnTo>
                      <a:pt x="3003" y="1364"/>
                    </a:lnTo>
                    <a:lnTo>
                      <a:pt x="3029" y="1449"/>
                    </a:lnTo>
                    <a:lnTo>
                      <a:pt x="3050" y="1536"/>
                    </a:lnTo>
                    <a:lnTo>
                      <a:pt x="3065" y="1626"/>
                    </a:lnTo>
                    <a:lnTo>
                      <a:pt x="3073" y="1717"/>
                    </a:lnTo>
                    <a:lnTo>
                      <a:pt x="3264" y="1717"/>
                    </a:lnTo>
                    <a:lnTo>
                      <a:pt x="3255" y="1620"/>
                    </a:lnTo>
                    <a:lnTo>
                      <a:pt x="3241" y="1525"/>
                    </a:lnTo>
                    <a:lnTo>
                      <a:pt x="3221" y="1432"/>
                    </a:lnTo>
                    <a:lnTo>
                      <a:pt x="3195" y="1341"/>
                    </a:lnTo>
                    <a:lnTo>
                      <a:pt x="3164" y="1253"/>
                    </a:lnTo>
                    <a:lnTo>
                      <a:pt x="3125" y="1167"/>
                    </a:lnTo>
                    <a:lnTo>
                      <a:pt x="3083" y="1085"/>
                    </a:lnTo>
                    <a:lnTo>
                      <a:pt x="3036" y="1005"/>
                    </a:lnTo>
                    <a:lnTo>
                      <a:pt x="2984" y="929"/>
                    </a:lnTo>
                    <a:lnTo>
                      <a:pt x="2927" y="856"/>
                    </a:lnTo>
                    <a:lnTo>
                      <a:pt x="2867" y="787"/>
                    </a:lnTo>
                    <a:lnTo>
                      <a:pt x="2801" y="721"/>
                    </a:lnTo>
                    <a:lnTo>
                      <a:pt x="2732" y="661"/>
                    </a:lnTo>
                    <a:lnTo>
                      <a:pt x="2659" y="604"/>
                    </a:lnTo>
                    <a:lnTo>
                      <a:pt x="2583" y="552"/>
                    </a:lnTo>
                    <a:lnTo>
                      <a:pt x="2502" y="506"/>
                    </a:lnTo>
                    <a:lnTo>
                      <a:pt x="2419" y="463"/>
                    </a:lnTo>
                    <a:lnTo>
                      <a:pt x="2334" y="425"/>
                    </a:lnTo>
                    <a:lnTo>
                      <a:pt x="2245" y="394"/>
                    </a:lnTo>
                    <a:lnTo>
                      <a:pt x="2154" y="368"/>
                    </a:lnTo>
                    <a:lnTo>
                      <a:pt x="2060" y="348"/>
                    </a:lnTo>
                    <a:lnTo>
                      <a:pt x="1966" y="334"/>
                    </a:lnTo>
                    <a:lnTo>
                      <a:pt x="1868" y="325"/>
                    </a:lnTo>
                    <a:close/>
                    <a:moveTo>
                      <a:pt x="1722" y="325"/>
                    </a:moveTo>
                    <a:lnTo>
                      <a:pt x="1624" y="334"/>
                    </a:lnTo>
                    <a:lnTo>
                      <a:pt x="1530" y="348"/>
                    </a:lnTo>
                    <a:lnTo>
                      <a:pt x="1436" y="368"/>
                    </a:lnTo>
                    <a:lnTo>
                      <a:pt x="1345" y="394"/>
                    </a:lnTo>
                    <a:lnTo>
                      <a:pt x="1257" y="425"/>
                    </a:lnTo>
                    <a:lnTo>
                      <a:pt x="1171" y="463"/>
                    </a:lnTo>
                    <a:lnTo>
                      <a:pt x="1088" y="506"/>
                    </a:lnTo>
                    <a:lnTo>
                      <a:pt x="1007" y="552"/>
                    </a:lnTo>
                    <a:lnTo>
                      <a:pt x="931" y="604"/>
                    </a:lnTo>
                    <a:lnTo>
                      <a:pt x="858" y="661"/>
                    </a:lnTo>
                    <a:lnTo>
                      <a:pt x="789" y="721"/>
                    </a:lnTo>
                    <a:lnTo>
                      <a:pt x="723" y="787"/>
                    </a:lnTo>
                    <a:lnTo>
                      <a:pt x="663" y="856"/>
                    </a:lnTo>
                    <a:lnTo>
                      <a:pt x="606" y="929"/>
                    </a:lnTo>
                    <a:lnTo>
                      <a:pt x="554" y="1005"/>
                    </a:lnTo>
                    <a:lnTo>
                      <a:pt x="507" y="1085"/>
                    </a:lnTo>
                    <a:lnTo>
                      <a:pt x="465" y="1167"/>
                    </a:lnTo>
                    <a:lnTo>
                      <a:pt x="426" y="1253"/>
                    </a:lnTo>
                    <a:lnTo>
                      <a:pt x="395" y="1341"/>
                    </a:lnTo>
                    <a:lnTo>
                      <a:pt x="369" y="1432"/>
                    </a:lnTo>
                    <a:lnTo>
                      <a:pt x="349" y="1525"/>
                    </a:lnTo>
                    <a:lnTo>
                      <a:pt x="335" y="1620"/>
                    </a:lnTo>
                    <a:lnTo>
                      <a:pt x="326" y="1717"/>
                    </a:lnTo>
                    <a:lnTo>
                      <a:pt x="517" y="1717"/>
                    </a:lnTo>
                    <a:lnTo>
                      <a:pt x="525" y="1626"/>
                    </a:lnTo>
                    <a:lnTo>
                      <a:pt x="540" y="1536"/>
                    </a:lnTo>
                    <a:lnTo>
                      <a:pt x="561" y="1449"/>
                    </a:lnTo>
                    <a:lnTo>
                      <a:pt x="587" y="1364"/>
                    </a:lnTo>
                    <a:lnTo>
                      <a:pt x="620" y="1282"/>
                    </a:lnTo>
                    <a:lnTo>
                      <a:pt x="658" y="1203"/>
                    </a:lnTo>
                    <a:lnTo>
                      <a:pt x="702" y="1126"/>
                    </a:lnTo>
                    <a:lnTo>
                      <a:pt x="750" y="1053"/>
                    </a:lnTo>
                    <a:lnTo>
                      <a:pt x="802" y="984"/>
                    </a:lnTo>
                    <a:lnTo>
                      <a:pt x="859" y="919"/>
                    </a:lnTo>
                    <a:lnTo>
                      <a:pt x="921" y="857"/>
                    </a:lnTo>
                    <a:lnTo>
                      <a:pt x="987" y="800"/>
                    </a:lnTo>
                    <a:lnTo>
                      <a:pt x="1056" y="747"/>
                    </a:lnTo>
                    <a:lnTo>
                      <a:pt x="1129" y="700"/>
                    </a:lnTo>
                    <a:lnTo>
                      <a:pt x="1206" y="656"/>
                    </a:lnTo>
                    <a:lnTo>
                      <a:pt x="1286" y="618"/>
                    </a:lnTo>
                    <a:lnTo>
                      <a:pt x="1367" y="586"/>
                    </a:lnTo>
                    <a:lnTo>
                      <a:pt x="1453" y="560"/>
                    </a:lnTo>
                    <a:lnTo>
                      <a:pt x="1540" y="538"/>
                    </a:lnTo>
                    <a:lnTo>
                      <a:pt x="1631" y="524"/>
                    </a:lnTo>
                    <a:lnTo>
                      <a:pt x="1722" y="515"/>
                    </a:lnTo>
                    <a:lnTo>
                      <a:pt x="1722" y="325"/>
                    </a:lnTo>
                    <a:close/>
                    <a:moveTo>
                      <a:pt x="1795" y="0"/>
                    </a:moveTo>
                    <a:lnTo>
                      <a:pt x="1815" y="2"/>
                    </a:lnTo>
                    <a:lnTo>
                      <a:pt x="1832" y="10"/>
                    </a:lnTo>
                    <a:lnTo>
                      <a:pt x="1846" y="22"/>
                    </a:lnTo>
                    <a:lnTo>
                      <a:pt x="1858" y="36"/>
                    </a:lnTo>
                    <a:lnTo>
                      <a:pt x="1866" y="53"/>
                    </a:lnTo>
                    <a:lnTo>
                      <a:pt x="1868" y="73"/>
                    </a:lnTo>
                    <a:lnTo>
                      <a:pt x="1868" y="180"/>
                    </a:lnTo>
                    <a:lnTo>
                      <a:pt x="1960" y="187"/>
                    </a:lnTo>
                    <a:lnTo>
                      <a:pt x="2053" y="199"/>
                    </a:lnTo>
                    <a:lnTo>
                      <a:pt x="2143" y="216"/>
                    </a:lnTo>
                    <a:lnTo>
                      <a:pt x="2231" y="238"/>
                    </a:lnTo>
                    <a:lnTo>
                      <a:pt x="2319" y="265"/>
                    </a:lnTo>
                    <a:lnTo>
                      <a:pt x="2404" y="296"/>
                    </a:lnTo>
                    <a:lnTo>
                      <a:pt x="2488" y="333"/>
                    </a:lnTo>
                    <a:lnTo>
                      <a:pt x="2570" y="374"/>
                    </a:lnTo>
                    <a:lnTo>
                      <a:pt x="2648" y="421"/>
                    </a:lnTo>
                    <a:lnTo>
                      <a:pt x="2725" y="471"/>
                    </a:lnTo>
                    <a:lnTo>
                      <a:pt x="2799" y="526"/>
                    </a:lnTo>
                    <a:lnTo>
                      <a:pt x="2870" y="586"/>
                    </a:lnTo>
                    <a:lnTo>
                      <a:pt x="2938" y="650"/>
                    </a:lnTo>
                    <a:lnTo>
                      <a:pt x="3003" y="718"/>
                    </a:lnTo>
                    <a:lnTo>
                      <a:pt x="3062" y="789"/>
                    </a:lnTo>
                    <a:lnTo>
                      <a:pt x="3118" y="862"/>
                    </a:lnTo>
                    <a:lnTo>
                      <a:pt x="3168" y="939"/>
                    </a:lnTo>
                    <a:lnTo>
                      <a:pt x="3215" y="1018"/>
                    </a:lnTo>
                    <a:lnTo>
                      <a:pt x="3256" y="1099"/>
                    </a:lnTo>
                    <a:lnTo>
                      <a:pt x="3293" y="1182"/>
                    </a:lnTo>
                    <a:lnTo>
                      <a:pt x="3325" y="1267"/>
                    </a:lnTo>
                    <a:lnTo>
                      <a:pt x="3352" y="1355"/>
                    </a:lnTo>
                    <a:lnTo>
                      <a:pt x="3374" y="1443"/>
                    </a:lnTo>
                    <a:lnTo>
                      <a:pt x="3391" y="1533"/>
                    </a:lnTo>
                    <a:lnTo>
                      <a:pt x="3403" y="1625"/>
                    </a:lnTo>
                    <a:lnTo>
                      <a:pt x="3409" y="1717"/>
                    </a:lnTo>
                    <a:lnTo>
                      <a:pt x="3517" y="1717"/>
                    </a:lnTo>
                    <a:lnTo>
                      <a:pt x="3537" y="1719"/>
                    </a:lnTo>
                    <a:lnTo>
                      <a:pt x="3554" y="1727"/>
                    </a:lnTo>
                    <a:lnTo>
                      <a:pt x="3568" y="1739"/>
                    </a:lnTo>
                    <a:lnTo>
                      <a:pt x="3580" y="1753"/>
                    </a:lnTo>
                    <a:lnTo>
                      <a:pt x="3588" y="1770"/>
                    </a:lnTo>
                    <a:lnTo>
                      <a:pt x="3590" y="1790"/>
                    </a:lnTo>
                    <a:lnTo>
                      <a:pt x="3588" y="1810"/>
                    </a:lnTo>
                    <a:lnTo>
                      <a:pt x="3580" y="1827"/>
                    </a:lnTo>
                    <a:lnTo>
                      <a:pt x="3568" y="1841"/>
                    </a:lnTo>
                    <a:lnTo>
                      <a:pt x="3554" y="1853"/>
                    </a:lnTo>
                    <a:lnTo>
                      <a:pt x="3537" y="1861"/>
                    </a:lnTo>
                    <a:lnTo>
                      <a:pt x="3517" y="1863"/>
                    </a:lnTo>
                    <a:lnTo>
                      <a:pt x="3409" y="1863"/>
                    </a:lnTo>
                    <a:lnTo>
                      <a:pt x="3403" y="1955"/>
                    </a:lnTo>
                    <a:lnTo>
                      <a:pt x="3391" y="2047"/>
                    </a:lnTo>
                    <a:lnTo>
                      <a:pt x="3374" y="2137"/>
                    </a:lnTo>
                    <a:lnTo>
                      <a:pt x="3352" y="2225"/>
                    </a:lnTo>
                    <a:lnTo>
                      <a:pt x="3325" y="2313"/>
                    </a:lnTo>
                    <a:lnTo>
                      <a:pt x="3293" y="2398"/>
                    </a:lnTo>
                    <a:lnTo>
                      <a:pt x="3256" y="2481"/>
                    </a:lnTo>
                    <a:lnTo>
                      <a:pt x="3215" y="2562"/>
                    </a:lnTo>
                    <a:lnTo>
                      <a:pt x="3168" y="2641"/>
                    </a:lnTo>
                    <a:lnTo>
                      <a:pt x="3118" y="2718"/>
                    </a:lnTo>
                    <a:lnTo>
                      <a:pt x="3062" y="2791"/>
                    </a:lnTo>
                    <a:lnTo>
                      <a:pt x="3003" y="2862"/>
                    </a:lnTo>
                    <a:lnTo>
                      <a:pt x="2938" y="2930"/>
                    </a:lnTo>
                    <a:lnTo>
                      <a:pt x="2870" y="2994"/>
                    </a:lnTo>
                    <a:lnTo>
                      <a:pt x="2799" y="3054"/>
                    </a:lnTo>
                    <a:lnTo>
                      <a:pt x="2725" y="3109"/>
                    </a:lnTo>
                    <a:lnTo>
                      <a:pt x="2648" y="3159"/>
                    </a:lnTo>
                    <a:lnTo>
                      <a:pt x="2570" y="3206"/>
                    </a:lnTo>
                    <a:lnTo>
                      <a:pt x="2488" y="3247"/>
                    </a:lnTo>
                    <a:lnTo>
                      <a:pt x="2404" y="3284"/>
                    </a:lnTo>
                    <a:lnTo>
                      <a:pt x="2319" y="3315"/>
                    </a:lnTo>
                    <a:lnTo>
                      <a:pt x="2231" y="3342"/>
                    </a:lnTo>
                    <a:lnTo>
                      <a:pt x="2143" y="3364"/>
                    </a:lnTo>
                    <a:lnTo>
                      <a:pt x="2053" y="3381"/>
                    </a:lnTo>
                    <a:lnTo>
                      <a:pt x="1960" y="3393"/>
                    </a:lnTo>
                    <a:lnTo>
                      <a:pt x="1868" y="3400"/>
                    </a:lnTo>
                    <a:lnTo>
                      <a:pt x="1868" y="3507"/>
                    </a:lnTo>
                    <a:lnTo>
                      <a:pt x="1866" y="3527"/>
                    </a:lnTo>
                    <a:lnTo>
                      <a:pt x="1858" y="3544"/>
                    </a:lnTo>
                    <a:lnTo>
                      <a:pt x="1846" y="3558"/>
                    </a:lnTo>
                    <a:lnTo>
                      <a:pt x="1832" y="3570"/>
                    </a:lnTo>
                    <a:lnTo>
                      <a:pt x="1815" y="3578"/>
                    </a:lnTo>
                    <a:lnTo>
                      <a:pt x="1795" y="3580"/>
                    </a:lnTo>
                    <a:lnTo>
                      <a:pt x="1775" y="3578"/>
                    </a:lnTo>
                    <a:lnTo>
                      <a:pt x="1758" y="3570"/>
                    </a:lnTo>
                    <a:lnTo>
                      <a:pt x="1744" y="3558"/>
                    </a:lnTo>
                    <a:lnTo>
                      <a:pt x="1732" y="3544"/>
                    </a:lnTo>
                    <a:lnTo>
                      <a:pt x="1724" y="3527"/>
                    </a:lnTo>
                    <a:lnTo>
                      <a:pt x="1722" y="3507"/>
                    </a:lnTo>
                    <a:lnTo>
                      <a:pt x="1722" y="3400"/>
                    </a:lnTo>
                    <a:lnTo>
                      <a:pt x="1630" y="3393"/>
                    </a:lnTo>
                    <a:lnTo>
                      <a:pt x="1537" y="3381"/>
                    </a:lnTo>
                    <a:lnTo>
                      <a:pt x="1447" y="3364"/>
                    </a:lnTo>
                    <a:lnTo>
                      <a:pt x="1359" y="3342"/>
                    </a:lnTo>
                    <a:lnTo>
                      <a:pt x="1271" y="3315"/>
                    </a:lnTo>
                    <a:lnTo>
                      <a:pt x="1186" y="3284"/>
                    </a:lnTo>
                    <a:lnTo>
                      <a:pt x="1102" y="3247"/>
                    </a:lnTo>
                    <a:lnTo>
                      <a:pt x="1020" y="3206"/>
                    </a:lnTo>
                    <a:lnTo>
                      <a:pt x="942" y="3159"/>
                    </a:lnTo>
                    <a:lnTo>
                      <a:pt x="865" y="3109"/>
                    </a:lnTo>
                    <a:lnTo>
                      <a:pt x="791" y="3054"/>
                    </a:lnTo>
                    <a:lnTo>
                      <a:pt x="720" y="2994"/>
                    </a:lnTo>
                    <a:lnTo>
                      <a:pt x="652" y="2930"/>
                    </a:lnTo>
                    <a:lnTo>
                      <a:pt x="587" y="2862"/>
                    </a:lnTo>
                    <a:lnTo>
                      <a:pt x="528" y="2791"/>
                    </a:lnTo>
                    <a:lnTo>
                      <a:pt x="472" y="2718"/>
                    </a:lnTo>
                    <a:lnTo>
                      <a:pt x="422" y="2641"/>
                    </a:lnTo>
                    <a:lnTo>
                      <a:pt x="375" y="2562"/>
                    </a:lnTo>
                    <a:lnTo>
                      <a:pt x="334" y="2481"/>
                    </a:lnTo>
                    <a:lnTo>
                      <a:pt x="297" y="2398"/>
                    </a:lnTo>
                    <a:lnTo>
                      <a:pt x="265" y="2313"/>
                    </a:lnTo>
                    <a:lnTo>
                      <a:pt x="238" y="2225"/>
                    </a:lnTo>
                    <a:lnTo>
                      <a:pt x="216" y="2137"/>
                    </a:lnTo>
                    <a:lnTo>
                      <a:pt x="199" y="2047"/>
                    </a:lnTo>
                    <a:lnTo>
                      <a:pt x="187" y="1955"/>
                    </a:lnTo>
                    <a:lnTo>
                      <a:pt x="181" y="1863"/>
                    </a:lnTo>
                    <a:lnTo>
                      <a:pt x="73" y="1863"/>
                    </a:lnTo>
                    <a:lnTo>
                      <a:pt x="53" y="1861"/>
                    </a:lnTo>
                    <a:lnTo>
                      <a:pt x="36" y="1853"/>
                    </a:lnTo>
                    <a:lnTo>
                      <a:pt x="22" y="1841"/>
                    </a:lnTo>
                    <a:lnTo>
                      <a:pt x="10" y="1827"/>
                    </a:lnTo>
                    <a:lnTo>
                      <a:pt x="2" y="1810"/>
                    </a:lnTo>
                    <a:lnTo>
                      <a:pt x="0" y="1790"/>
                    </a:lnTo>
                    <a:lnTo>
                      <a:pt x="2" y="1770"/>
                    </a:lnTo>
                    <a:lnTo>
                      <a:pt x="10" y="1753"/>
                    </a:lnTo>
                    <a:lnTo>
                      <a:pt x="22" y="1739"/>
                    </a:lnTo>
                    <a:lnTo>
                      <a:pt x="36" y="1727"/>
                    </a:lnTo>
                    <a:lnTo>
                      <a:pt x="53" y="1719"/>
                    </a:lnTo>
                    <a:lnTo>
                      <a:pt x="73" y="1717"/>
                    </a:lnTo>
                    <a:lnTo>
                      <a:pt x="181" y="1717"/>
                    </a:lnTo>
                    <a:lnTo>
                      <a:pt x="187" y="1625"/>
                    </a:lnTo>
                    <a:lnTo>
                      <a:pt x="199" y="1533"/>
                    </a:lnTo>
                    <a:lnTo>
                      <a:pt x="216" y="1443"/>
                    </a:lnTo>
                    <a:lnTo>
                      <a:pt x="238" y="1355"/>
                    </a:lnTo>
                    <a:lnTo>
                      <a:pt x="265" y="1267"/>
                    </a:lnTo>
                    <a:lnTo>
                      <a:pt x="297" y="1182"/>
                    </a:lnTo>
                    <a:lnTo>
                      <a:pt x="334" y="1099"/>
                    </a:lnTo>
                    <a:lnTo>
                      <a:pt x="375" y="1018"/>
                    </a:lnTo>
                    <a:lnTo>
                      <a:pt x="422" y="939"/>
                    </a:lnTo>
                    <a:lnTo>
                      <a:pt x="472" y="862"/>
                    </a:lnTo>
                    <a:lnTo>
                      <a:pt x="528" y="789"/>
                    </a:lnTo>
                    <a:lnTo>
                      <a:pt x="587" y="718"/>
                    </a:lnTo>
                    <a:lnTo>
                      <a:pt x="652" y="650"/>
                    </a:lnTo>
                    <a:lnTo>
                      <a:pt x="720" y="586"/>
                    </a:lnTo>
                    <a:lnTo>
                      <a:pt x="791" y="526"/>
                    </a:lnTo>
                    <a:lnTo>
                      <a:pt x="865" y="471"/>
                    </a:lnTo>
                    <a:lnTo>
                      <a:pt x="942" y="421"/>
                    </a:lnTo>
                    <a:lnTo>
                      <a:pt x="1020" y="374"/>
                    </a:lnTo>
                    <a:lnTo>
                      <a:pt x="1102" y="333"/>
                    </a:lnTo>
                    <a:lnTo>
                      <a:pt x="1186" y="296"/>
                    </a:lnTo>
                    <a:lnTo>
                      <a:pt x="1271" y="265"/>
                    </a:lnTo>
                    <a:lnTo>
                      <a:pt x="1359" y="238"/>
                    </a:lnTo>
                    <a:lnTo>
                      <a:pt x="1447" y="216"/>
                    </a:lnTo>
                    <a:lnTo>
                      <a:pt x="1537" y="199"/>
                    </a:lnTo>
                    <a:lnTo>
                      <a:pt x="1630" y="187"/>
                    </a:lnTo>
                    <a:lnTo>
                      <a:pt x="1722" y="180"/>
                    </a:lnTo>
                    <a:lnTo>
                      <a:pt x="1722" y="73"/>
                    </a:lnTo>
                    <a:lnTo>
                      <a:pt x="1724" y="53"/>
                    </a:lnTo>
                    <a:lnTo>
                      <a:pt x="1732" y="36"/>
                    </a:lnTo>
                    <a:lnTo>
                      <a:pt x="1744" y="22"/>
                    </a:lnTo>
                    <a:lnTo>
                      <a:pt x="1758" y="10"/>
                    </a:lnTo>
                    <a:lnTo>
                      <a:pt x="1775" y="2"/>
                    </a:lnTo>
                    <a:lnTo>
                      <a:pt x="1795"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grpSp>
      </p:grpSp>
      <p:sp>
        <p:nvSpPr>
          <p:cNvPr id="66" name="مربع نص 65">
            <a:extLst>
              <a:ext uri="{FF2B5EF4-FFF2-40B4-BE49-F238E27FC236}">
                <a16:creationId xmlns:a16="http://schemas.microsoft.com/office/drawing/2014/main" id="{B4E48D59-8351-411F-B67A-C866C72A9D59}"/>
              </a:ext>
            </a:extLst>
          </p:cNvPr>
          <p:cNvSpPr txBox="1"/>
          <p:nvPr/>
        </p:nvSpPr>
        <p:spPr>
          <a:xfrm>
            <a:off x="5394779" y="2013455"/>
            <a:ext cx="6155266" cy="369332"/>
          </a:xfrm>
          <a:prstGeom prst="rect">
            <a:avLst/>
          </a:prstGeom>
          <a:noFill/>
        </p:spPr>
        <p:txBody>
          <a:bodyPr wrap="square">
            <a:spAutoFit/>
          </a:bodyPr>
          <a:lstStyle/>
          <a:p>
            <a:pPr algn="r"/>
            <a:r>
              <a:rPr lang="ar-SA" sz="1800" dirty="0">
                <a:effectLst/>
                <a:ea typeface="Times New Roman" panose="02020603050405020304" pitchFamily="18" charset="0"/>
                <a:cs typeface="Arial" panose="020B0604020202020204" pitchFamily="34" charset="0"/>
              </a:rPr>
              <a:t>مرحلة التخطيط وإدارة الموارد</a:t>
            </a:r>
            <a:endParaRPr lang="ar-EG" dirty="0"/>
          </a:p>
        </p:txBody>
      </p:sp>
      <p:sp>
        <p:nvSpPr>
          <p:cNvPr id="68" name="مربع نص 67">
            <a:extLst>
              <a:ext uri="{FF2B5EF4-FFF2-40B4-BE49-F238E27FC236}">
                <a16:creationId xmlns:a16="http://schemas.microsoft.com/office/drawing/2014/main" id="{74B74C22-F277-4303-917C-477E64BFEE4C}"/>
              </a:ext>
            </a:extLst>
          </p:cNvPr>
          <p:cNvSpPr txBox="1"/>
          <p:nvPr/>
        </p:nvSpPr>
        <p:spPr>
          <a:xfrm>
            <a:off x="5276862" y="2935520"/>
            <a:ext cx="6155266" cy="369332"/>
          </a:xfrm>
          <a:prstGeom prst="rect">
            <a:avLst/>
          </a:prstGeom>
          <a:noFill/>
        </p:spPr>
        <p:txBody>
          <a:bodyPr wrap="square">
            <a:spAutoFit/>
          </a:bodyPr>
          <a:lstStyle/>
          <a:p>
            <a:pPr algn="r"/>
            <a:r>
              <a:rPr lang="ar-SA" sz="1800" dirty="0">
                <a:effectLst/>
                <a:ea typeface="Times New Roman" panose="02020603050405020304" pitchFamily="18" charset="0"/>
                <a:cs typeface="Arial" panose="020B0604020202020204" pitchFamily="34" charset="0"/>
              </a:rPr>
              <a:t>مرحلة التوريد والمشتريات</a:t>
            </a:r>
            <a:endParaRPr lang="ar-EG" dirty="0"/>
          </a:p>
        </p:txBody>
      </p:sp>
      <p:sp>
        <p:nvSpPr>
          <p:cNvPr id="70" name="مربع نص 69">
            <a:extLst>
              <a:ext uri="{FF2B5EF4-FFF2-40B4-BE49-F238E27FC236}">
                <a16:creationId xmlns:a16="http://schemas.microsoft.com/office/drawing/2014/main" id="{2846C759-AF30-462E-909B-2657F32B2B02}"/>
              </a:ext>
            </a:extLst>
          </p:cNvPr>
          <p:cNvSpPr txBox="1"/>
          <p:nvPr/>
        </p:nvSpPr>
        <p:spPr>
          <a:xfrm>
            <a:off x="5276862" y="3969112"/>
            <a:ext cx="6155266" cy="369332"/>
          </a:xfrm>
          <a:prstGeom prst="rect">
            <a:avLst/>
          </a:prstGeom>
          <a:noFill/>
        </p:spPr>
        <p:txBody>
          <a:bodyPr wrap="square">
            <a:spAutoFit/>
          </a:bodyPr>
          <a:lstStyle/>
          <a:p>
            <a:pPr algn="r"/>
            <a:r>
              <a:rPr lang="ar-SA" sz="1800" dirty="0">
                <a:effectLst/>
                <a:ea typeface="Times New Roman" panose="02020603050405020304" pitchFamily="18" charset="0"/>
                <a:cs typeface="Arial" panose="020B0604020202020204" pitchFamily="34" charset="0"/>
              </a:rPr>
              <a:t>مرحلة الإنتاج والتصنيع</a:t>
            </a:r>
            <a:endParaRPr lang="ar-EG" dirty="0"/>
          </a:p>
        </p:txBody>
      </p:sp>
      <p:sp>
        <p:nvSpPr>
          <p:cNvPr id="72" name="مربع نص 71">
            <a:extLst>
              <a:ext uri="{FF2B5EF4-FFF2-40B4-BE49-F238E27FC236}">
                <a16:creationId xmlns:a16="http://schemas.microsoft.com/office/drawing/2014/main" id="{BBB25771-BD78-4B05-BDF9-0FAD70AC84E8}"/>
              </a:ext>
            </a:extLst>
          </p:cNvPr>
          <p:cNvSpPr txBox="1"/>
          <p:nvPr/>
        </p:nvSpPr>
        <p:spPr>
          <a:xfrm>
            <a:off x="5380016" y="4857416"/>
            <a:ext cx="6155266" cy="369332"/>
          </a:xfrm>
          <a:prstGeom prst="rect">
            <a:avLst/>
          </a:prstGeom>
          <a:noFill/>
        </p:spPr>
        <p:txBody>
          <a:bodyPr wrap="square">
            <a:spAutoFit/>
          </a:bodyPr>
          <a:lstStyle/>
          <a:p>
            <a:pPr algn="r"/>
            <a:r>
              <a:rPr lang="ar-SA" sz="1800" dirty="0">
                <a:effectLst/>
                <a:ea typeface="Times New Roman" panose="02020603050405020304" pitchFamily="18" charset="0"/>
                <a:cs typeface="Arial" panose="020B0604020202020204" pitchFamily="34" charset="0"/>
              </a:rPr>
              <a:t>مرحلة إدارة المخزون والتخزين</a:t>
            </a:r>
            <a:endParaRPr lang="ar-EG" dirty="0"/>
          </a:p>
        </p:txBody>
      </p:sp>
      <p:sp>
        <p:nvSpPr>
          <p:cNvPr id="74" name="مربع نص 73">
            <a:extLst>
              <a:ext uri="{FF2B5EF4-FFF2-40B4-BE49-F238E27FC236}">
                <a16:creationId xmlns:a16="http://schemas.microsoft.com/office/drawing/2014/main" id="{7813876A-F5A6-4166-9A26-72A2E82A5707}"/>
              </a:ext>
            </a:extLst>
          </p:cNvPr>
          <p:cNvSpPr txBox="1"/>
          <p:nvPr/>
        </p:nvSpPr>
        <p:spPr>
          <a:xfrm>
            <a:off x="1192190" y="4797668"/>
            <a:ext cx="6155266" cy="369332"/>
          </a:xfrm>
          <a:prstGeom prst="rect">
            <a:avLst/>
          </a:prstGeom>
          <a:noFill/>
        </p:spPr>
        <p:txBody>
          <a:bodyPr wrap="square">
            <a:spAutoFit/>
          </a:bodyPr>
          <a:lstStyle/>
          <a:p>
            <a:r>
              <a:rPr lang="ar-SA" sz="1800">
                <a:effectLst/>
                <a:ea typeface="Times New Roman" panose="02020603050405020304" pitchFamily="18" charset="0"/>
                <a:cs typeface="Arial" panose="020B0604020202020204" pitchFamily="34" charset="0"/>
              </a:rPr>
              <a:t>مرحلة النقل والتوزيع</a:t>
            </a:r>
            <a:endParaRPr lang="ar-EG" dirty="0"/>
          </a:p>
        </p:txBody>
      </p:sp>
      <p:sp>
        <p:nvSpPr>
          <p:cNvPr id="76" name="مربع نص 75">
            <a:extLst>
              <a:ext uri="{FF2B5EF4-FFF2-40B4-BE49-F238E27FC236}">
                <a16:creationId xmlns:a16="http://schemas.microsoft.com/office/drawing/2014/main" id="{E842DB1D-E0B7-4B32-9BE5-D5065F5B5204}"/>
              </a:ext>
            </a:extLst>
          </p:cNvPr>
          <p:cNvSpPr txBox="1"/>
          <p:nvPr/>
        </p:nvSpPr>
        <p:spPr>
          <a:xfrm>
            <a:off x="717286" y="3976292"/>
            <a:ext cx="6155266" cy="369332"/>
          </a:xfrm>
          <a:prstGeom prst="rect">
            <a:avLst/>
          </a:prstGeom>
          <a:noFill/>
        </p:spPr>
        <p:txBody>
          <a:bodyPr wrap="square">
            <a:spAutoFit/>
          </a:bodyPr>
          <a:lstStyle/>
          <a:p>
            <a:r>
              <a:rPr lang="ar-SA" sz="1800" dirty="0">
                <a:effectLst/>
                <a:ea typeface="Times New Roman" panose="02020603050405020304" pitchFamily="18" charset="0"/>
                <a:cs typeface="Arial" panose="020B0604020202020204" pitchFamily="34" charset="0"/>
              </a:rPr>
              <a:t>مرحلة خدمة العملاء والدعم بعد البيع</a:t>
            </a:r>
            <a:endParaRPr lang="ar-EG" dirty="0"/>
          </a:p>
        </p:txBody>
      </p:sp>
      <p:sp>
        <p:nvSpPr>
          <p:cNvPr id="78" name="مربع نص 77">
            <a:extLst>
              <a:ext uri="{FF2B5EF4-FFF2-40B4-BE49-F238E27FC236}">
                <a16:creationId xmlns:a16="http://schemas.microsoft.com/office/drawing/2014/main" id="{B3969E47-B037-487E-8760-2D13D9B9EFC7}"/>
              </a:ext>
            </a:extLst>
          </p:cNvPr>
          <p:cNvSpPr txBox="1"/>
          <p:nvPr/>
        </p:nvSpPr>
        <p:spPr>
          <a:xfrm>
            <a:off x="858855" y="2986013"/>
            <a:ext cx="6155266" cy="369332"/>
          </a:xfrm>
          <a:prstGeom prst="rect">
            <a:avLst/>
          </a:prstGeom>
          <a:noFill/>
        </p:spPr>
        <p:txBody>
          <a:bodyPr wrap="square">
            <a:spAutoFit/>
          </a:bodyPr>
          <a:lstStyle/>
          <a:p>
            <a:r>
              <a:rPr lang="ar-SA" sz="1800" dirty="0">
                <a:effectLst/>
                <a:ea typeface="Times New Roman" panose="02020603050405020304" pitchFamily="18" charset="0"/>
                <a:cs typeface="Arial" panose="020B0604020202020204" pitchFamily="34" charset="0"/>
              </a:rPr>
              <a:t>دور التكنولوجيا والتحليل الرقمي</a:t>
            </a:r>
            <a:endParaRPr lang="ar-EG" dirty="0"/>
          </a:p>
        </p:txBody>
      </p:sp>
      <p:sp>
        <p:nvSpPr>
          <p:cNvPr id="80" name="مربع نص 79">
            <a:extLst>
              <a:ext uri="{FF2B5EF4-FFF2-40B4-BE49-F238E27FC236}">
                <a16:creationId xmlns:a16="http://schemas.microsoft.com/office/drawing/2014/main" id="{9DDCF13E-D825-4C36-9D02-5E64D6F3064C}"/>
              </a:ext>
            </a:extLst>
          </p:cNvPr>
          <p:cNvSpPr txBox="1"/>
          <p:nvPr/>
        </p:nvSpPr>
        <p:spPr>
          <a:xfrm>
            <a:off x="608324" y="2063004"/>
            <a:ext cx="6155266" cy="369332"/>
          </a:xfrm>
          <a:prstGeom prst="rect">
            <a:avLst/>
          </a:prstGeom>
          <a:noFill/>
        </p:spPr>
        <p:txBody>
          <a:bodyPr wrap="square">
            <a:spAutoFit/>
          </a:bodyPr>
          <a:lstStyle/>
          <a:p>
            <a:r>
              <a:rPr lang="ar-SA" sz="1800" dirty="0">
                <a:effectLst/>
                <a:ea typeface="Times New Roman" panose="02020603050405020304" pitchFamily="18" charset="0"/>
                <a:cs typeface="Arial" panose="020B0604020202020204" pitchFamily="34" charset="0"/>
              </a:rPr>
              <a:t>الثقافة التنظيمية والتحسين كنهج مستدام</a:t>
            </a:r>
            <a:endParaRPr lang="ar-EG" dirty="0"/>
          </a:p>
        </p:txBody>
      </p:sp>
      <p:sp>
        <p:nvSpPr>
          <p:cNvPr id="3" name="مربع نص 2">
            <a:extLst>
              <a:ext uri="{FF2B5EF4-FFF2-40B4-BE49-F238E27FC236}">
                <a16:creationId xmlns:a16="http://schemas.microsoft.com/office/drawing/2014/main" id="{A44C3405-30A7-1746-315E-AB343A7DD670}"/>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4186308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style.rotation</p:attrName>
                                        </p:attrNameLst>
                                      </p:cBhvr>
                                      <p:tavLst>
                                        <p:tav tm="0">
                                          <p:val>
                                            <p:fltVal val="720"/>
                                          </p:val>
                                        </p:tav>
                                        <p:tav tm="100000">
                                          <p:val>
                                            <p:fltVal val="0"/>
                                          </p:val>
                                        </p:tav>
                                      </p:tavLst>
                                    </p:anim>
                                    <p:anim calcmode="lin" valueType="num">
                                      <p:cBhvr>
                                        <p:cTn id="9" dur="2000" fill="hold"/>
                                        <p:tgtEl>
                                          <p:spTgt spid="5"/>
                                        </p:tgtEl>
                                        <p:attrNameLst>
                                          <p:attrName>ppt_h</p:attrName>
                                        </p:attrNameLst>
                                      </p:cBhvr>
                                      <p:tavLst>
                                        <p:tav tm="0">
                                          <p:val>
                                            <p:fltVal val="0"/>
                                          </p:val>
                                        </p:tav>
                                        <p:tav tm="100000">
                                          <p:val>
                                            <p:strVal val="#ppt_h"/>
                                          </p:val>
                                        </p:tav>
                                      </p:tavLst>
                                    </p:anim>
                                    <p:anim calcmode="lin" valueType="num">
                                      <p:cBhvr>
                                        <p:cTn id="10" dur="20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id="{8C1A3922-1041-40C0-8A77-AC7DF0D43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مربع نص 3">
            <a:extLst>
              <a:ext uri="{FF2B5EF4-FFF2-40B4-BE49-F238E27FC236}">
                <a16:creationId xmlns:a16="http://schemas.microsoft.com/office/drawing/2014/main" id="{CBD51B74-FB25-4212-815E-DB15E94E1F46}"/>
              </a:ext>
            </a:extLst>
          </p:cNvPr>
          <p:cNvSpPr txBox="1"/>
          <p:nvPr/>
        </p:nvSpPr>
        <p:spPr>
          <a:xfrm>
            <a:off x="2783417" y="571052"/>
            <a:ext cx="66251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الابتكار ودور التكنولوجيا في رفع كفاءة سلاسل الإمداد.</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مجموعة 4">
            <a:extLst>
              <a:ext uri="{FF2B5EF4-FFF2-40B4-BE49-F238E27FC236}">
                <a16:creationId xmlns:a16="http://schemas.microsoft.com/office/drawing/2014/main" id="{4D0437B2-3CA2-47AB-9553-A63B7AFFFA5A}"/>
              </a:ext>
            </a:extLst>
          </p:cNvPr>
          <p:cNvGrpSpPr/>
          <p:nvPr/>
        </p:nvGrpSpPr>
        <p:grpSpPr>
          <a:xfrm>
            <a:off x="4328071" y="1922054"/>
            <a:ext cx="3535858" cy="4017466"/>
            <a:chOff x="3975100" y="638175"/>
            <a:chExt cx="4249736" cy="5594349"/>
          </a:xfrm>
        </p:grpSpPr>
        <p:grpSp>
          <p:nvGrpSpPr>
            <p:cNvPr id="6" name="Группа 8">
              <a:extLst>
                <a:ext uri="{FF2B5EF4-FFF2-40B4-BE49-F238E27FC236}">
                  <a16:creationId xmlns:a16="http://schemas.microsoft.com/office/drawing/2014/main" id="{5429A171-C078-4F5F-81A0-FAA79000B146}"/>
                </a:ext>
              </a:extLst>
            </p:cNvPr>
            <p:cNvGrpSpPr/>
            <p:nvPr/>
          </p:nvGrpSpPr>
          <p:grpSpPr>
            <a:xfrm>
              <a:off x="3975100" y="3900487"/>
              <a:ext cx="4249736" cy="2332037"/>
              <a:chOff x="3975100" y="3900487"/>
              <a:chExt cx="4249736" cy="2332037"/>
            </a:xfrm>
          </p:grpSpPr>
          <p:sp>
            <p:nvSpPr>
              <p:cNvPr id="35" name="Google Shape;116;p14">
                <a:extLst>
                  <a:ext uri="{FF2B5EF4-FFF2-40B4-BE49-F238E27FC236}">
                    <a16:creationId xmlns:a16="http://schemas.microsoft.com/office/drawing/2014/main" id="{3D9AFF6E-5678-4BF8-B0CD-954A63777B2A}"/>
                  </a:ext>
                </a:extLst>
              </p:cNvPr>
              <p:cNvSpPr/>
              <p:nvPr/>
            </p:nvSpPr>
            <p:spPr>
              <a:xfrm>
                <a:off x="6943724" y="3900487"/>
                <a:ext cx="1281112" cy="2332037"/>
              </a:xfrm>
              <a:custGeom>
                <a:avLst/>
                <a:gdLst/>
                <a:ahLst/>
                <a:cxnLst/>
                <a:rect l="l" t="t" r="r" b="b"/>
                <a:pathLst>
                  <a:path w="322" h="586" extrusionOk="0">
                    <a:moveTo>
                      <a:pt x="322" y="574"/>
                    </a:moveTo>
                    <a:cubicBezTo>
                      <a:pt x="322" y="336"/>
                      <a:pt x="262" y="143"/>
                      <a:pt x="126" y="7"/>
                    </a:cubicBezTo>
                    <a:cubicBezTo>
                      <a:pt x="119" y="0"/>
                      <a:pt x="107" y="5"/>
                      <a:pt x="108" y="15"/>
                    </a:cubicBezTo>
                    <a:cubicBezTo>
                      <a:pt x="113" y="61"/>
                      <a:pt x="117" y="106"/>
                      <a:pt x="117" y="151"/>
                    </a:cubicBezTo>
                    <a:cubicBezTo>
                      <a:pt x="117" y="294"/>
                      <a:pt x="76" y="403"/>
                      <a:pt x="6" y="476"/>
                    </a:cubicBezTo>
                    <a:cubicBezTo>
                      <a:pt x="0" y="482"/>
                      <a:pt x="3" y="492"/>
                      <a:pt x="11" y="493"/>
                    </a:cubicBezTo>
                    <a:cubicBezTo>
                      <a:pt x="125" y="511"/>
                      <a:pt x="207" y="534"/>
                      <a:pt x="307" y="583"/>
                    </a:cubicBezTo>
                    <a:cubicBezTo>
                      <a:pt x="314" y="586"/>
                      <a:pt x="322" y="581"/>
                      <a:pt x="322" y="574"/>
                    </a:cubicBezTo>
                    <a:cubicBezTo>
                      <a:pt x="322" y="574"/>
                      <a:pt x="322" y="574"/>
                      <a:pt x="322" y="574"/>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36" name="Google Shape;117;p14">
                <a:extLst>
                  <a:ext uri="{FF2B5EF4-FFF2-40B4-BE49-F238E27FC236}">
                    <a16:creationId xmlns:a16="http://schemas.microsoft.com/office/drawing/2014/main" id="{6EFC3FA1-A5BF-48FD-A277-12053C51815C}"/>
                  </a:ext>
                </a:extLst>
              </p:cNvPr>
              <p:cNvSpPr/>
              <p:nvPr/>
            </p:nvSpPr>
            <p:spPr>
              <a:xfrm>
                <a:off x="3975100" y="3900487"/>
                <a:ext cx="1279525" cy="2332037"/>
              </a:xfrm>
              <a:custGeom>
                <a:avLst/>
                <a:gdLst/>
                <a:ahLst/>
                <a:cxnLst/>
                <a:rect l="l" t="t" r="r" b="b"/>
                <a:pathLst>
                  <a:path w="322" h="586" extrusionOk="0">
                    <a:moveTo>
                      <a:pt x="0" y="574"/>
                    </a:moveTo>
                    <a:cubicBezTo>
                      <a:pt x="0" y="336"/>
                      <a:pt x="61" y="143"/>
                      <a:pt x="196" y="7"/>
                    </a:cubicBezTo>
                    <a:cubicBezTo>
                      <a:pt x="203" y="0"/>
                      <a:pt x="215" y="5"/>
                      <a:pt x="214" y="15"/>
                    </a:cubicBezTo>
                    <a:cubicBezTo>
                      <a:pt x="210" y="61"/>
                      <a:pt x="205" y="106"/>
                      <a:pt x="205" y="151"/>
                    </a:cubicBezTo>
                    <a:cubicBezTo>
                      <a:pt x="205" y="294"/>
                      <a:pt x="246" y="403"/>
                      <a:pt x="316" y="476"/>
                    </a:cubicBezTo>
                    <a:cubicBezTo>
                      <a:pt x="322" y="482"/>
                      <a:pt x="319" y="492"/>
                      <a:pt x="311" y="493"/>
                    </a:cubicBezTo>
                    <a:cubicBezTo>
                      <a:pt x="198" y="511"/>
                      <a:pt x="115" y="534"/>
                      <a:pt x="15" y="583"/>
                    </a:cubicBezTo>
                    <a:cubicBezTo>
                      <a:pt x="8" y="586"/>
                      <a:pt x="0" y="581"/>
                      <a:pt x="0" y="574"/>
                    </a:cubicBezTo>
                    <a:cubicBezTo>
                      <a:pt x="0" y="574"/>
                      <a:pt x="0" y="574"/>
                      <a:pt x="0" y="574"/>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7" name="Группа 1">
              <a:extLst>
                <a:ext uri="{FF2B5EF4-FFF2-40B4-BE49-F238E27FC236}">
                  <a16:creationId xmlns:a16="http://schemas.microsoft.com/office/drawing/2014/main" id="{BD9726BF-8FA4-4E5A-838C-78459FC27F2D}"/>
                </a:ext>
              </a:extLst>
            </p:cNvPr>
            <p:cNvGrpSpPr/>
            <p:nvPr/>
          </p:nvGrpSpPr>
          <p:grpSpPr>
            <a:xfrm>
              <a:off x="5497512" y="638175"/>
              <a:ext cx="1204912" cy="1085850"/>
              <a:chOff x="5497512" y="638175"/>
              <a:chExt cx="1204912" cy="1085850"/>
            </a:xfrm>
          </p:grpSpPr>
          <p:sp>
            <p:nvSpPr>
              <p:cNvPr id="32" name="Google Shape;109;p14">
                <a:extLst>
                  <a:ext uri="{FF2B5EF4-FFF2-40B4-BE49-F238E27FC236}">
                    <a16:creationId xmlns:a16="http://schemas.microsoft.com/office/drawing/2014/main" id="{02593B1B-8092-462E-A8F8-695958385ED0}"/>
                  </a:ext>
                </a:extLst>
              </p:cNvPr>
              <p:cNvSpPr/>
              <p:nvPr/>
            </p:nvSpPr>
            <p:spPr>
              <a:xfrm>
                <a:off x="5799137" y="638175"/>
                <a:ext cx="600075" cy="1085850"/>
              </a:xfrm>
              <a:custGeom>
                <a:avLst/>
                <a:gdLst/>
                <a:ahLst/>
                <a:cxnLst/>
                <a:rect l="l" t="t" r="r" b="b"/>
                <a:pathLst>
                  <a:path w="151" h="273" extrusionOk="0">
                    <a:moveTo>
                      <a:pt x="0" y="273"/>
                    </a:moveTo>
                    <a:cubicBezTo>
                      <a:pt x="151" y="273"/>
                      <a:pt x="151" y="273"/>
                      <a:pt x="151" y="273"/>
                    </a:cubicBezTo>
                    <a:cubicBezTo>
                      <a:pt x="125" y="151"/>
                      <a:pt x="98" y="56"/>
                      <a:pt x="82" y="6"/>
                    </a:cubicBezTo>
                    <a:cubicBezTo>
                      <a:pt x="82" y="3"/>
                      <a:pt x="80" y="2"/>
                      <a:pt x="79" y="0"/>
                    </a:cubicBezTo>
                    <a:cubicBezTo>
                      <a:pt x="77" y="0"/>
                      <a:pt x="74" y="0"/>
                      <a:pt x="72" y="0"/>
                    </a:cubicBezTo>
                    <a:cubicBezTo>
                      <a:pt x="70" y="1"/>
                      <a:pt x="69" y="3"/>
                      <a:pt x="68" y="6"/>
                    </a:cubicBezTo>
                    <a:cubicBezTo>
                      <a:pt x="50" y="65"/>
                      <a:pt x="26" y="150"/>
                      <a:pt x="0" y="273"/>
                    </a:cubicBezTo>
                    <a:close/>
                  </a:path>
                </a:pathLst>
              </a:custGeom>
              <a:solidFill>
                <a:srgbClr val="AD8339"/>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3" name="Google Shape;122;p14">
                <a:extLst>
                  <a:ext uri="{FF2B5EF4-FFF2-40B4-BE49-F238E27FC236}">
                    <a16:creationId xmlns:a16="http://schemas.microsoft.com/office/drawing/2014/main" id="{CE5452F8-99F9-4513-9849-023038FE7AE5}"/>
                  </a:ext>
                </a:extLst>
              </p:cNvPr>
              <p:cNvSpPr/>
              <p:nvPr/>
            </p:nvSpPr>
            <p:spPr>
              <a:xfrm>
                <a:off x="5497512" y="638175"/>
                <a:ext cx="588962" cy="1085850"/>
              </a:xfrm>
              <a:custGeom>
                <a:avLst/>
                <a:gdLst/>
                <a:ahLst/>
                <a:cxnLst/>
                <a:rect l="l" t="t" r="r" b="b"/>
                <a:pathLst>
                  <a:path w="148" h="273" extrusionOk="0">
                    <a:moveTo>
                      <a:pt x="145" y="6"/>
                    </a:moveTo>
                    <a:cubicBezTo>
                      <a:pt x="145" y="3"/>
                      <a:pt x="146" y="1"/>
                      <a:pt x="148" y="0"/>
                    </a:cubicBezTo>
                    <a:cubicBezTo>
                      <a:pt x="143" y="1"/>
                      <a:pt x="140" y="3"/>
                      <a:pt x="137" y="7"/>
                    </a:cubicBezTo>
                    <a:cubicBezTo>
                      <a:pt x="100" y="64"/>
                      <a:pt x="53" y="145"/>
                      <a:pt x="3" y="260"/>
                    </a:cubicBezTo>
                    <a:cubicBezTo>
                      <a:pt x="0" y="266"/>
                      <a:pt x="4" y="273"/>
                      <a:pt x="10" y="273"/>
                    </a:cubicBezTo>
                    <a:cubicBezTo>
                      <a:pt x="77" y="273"/>
                      <a:pt x="77" y="273"/>
                      <a:pt x="77" y="273"/>
                    </a:cubicBezTo>
                    <a:cubicBezTo>
                      <a:pt x="102" y="150"/>
                      <a:pt x="126" y="65"/>
                      <a:pt x="145" y="6"/>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34" name="Google Shape;125;p14">
                <a:extLst>
                  <a:ext uri="{FF2B5EF4-FFF2-40B4-BE49-F238E27FC236}">
                    <a16:creationId xmlns:a16="http://schemas.microsoft.com/office/drawing/2014/main" id="{1FE85247-E8CB-44F1-88BA-53185C75C8F9}"/>
                  </a:ext>
                </a:extLst>
              </p:cNvPr>
              <p:cNvSpPr/>
              <p:nvPr/>
            </p:nvSpPr>
            <p:spPr>
              <a:xfrm>
                <a:off x="6113462" y="638175"/>
                <a:ext cx="588962" cy="1085850"/>
              </a:xfrm>
              <a:custGeom>
                <a:avLst/>
                <a:gdLst/>
                <a:ahLst/>
                <a:cxnLst/>
                <a:rect l="l" t="t" r="r" b="b"/>
                <a:pathLst>
                  <a:path w="148" h="273" extrusionOk="0">
                    <a:moveTo>
                      <a:pt x="71" y="273"/>
                    </a:moveTo>
                    <a:cubicBezTo>
                      <a:pt x="138" y="273"/>
                      <a:pt x="138" y="273"/>
                      <a:pt x="138" y="273"/>
                    </a:cubicBezTo>
                    <a:cubicBezTo>
                      <a:pt x="144" y="273"/>
                      <a:pt x="148" y="266"/>
                      <a:pt x="145" y="260"/>
                    </a:cubicBezTo>
                    <a:cubicBezTo>
                      <a:pt x="93" y="145"/>
                      <a:pt x="41" y="56"/>
                      <a:pt x="11" y="8"/>
                    </a:cubicBezTo>
                    <a:cubicBezTo>
                      <a:pt x="8" y="4"/>
                      <a:pt x="4" y="1"/>
                      <a:pt x="0" y="0"/>
                    </a:cubicBezTo>
                    <a:cubicBezTo>
                      <a:pt x="1" y="2"/>
                      <a:pt x="2" y="4"/>
                      <a:pt x="3" y="6"/>
                    </a:cubicBezTo>
                    <a:cubicBezTo>
                      <a:pt x="19" y="57"/>
                      <a:pt x="45" y="151"/>
                      <a:pt x="71" y="273"/>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8" name="Группа 3">
              <a:extLst>
                <a:ext uri="{FF2B5EF4-FFF2-40B4-BE49-F238E27FC236}">
                  <a16:creationId xmlns:a16="http://schemas.microsoft.com/office/drawing/2014/main" id="{4F2C6259-1700-461E-8B24-202A175FB707}"/>
                </a:ext>
              </a:extLst>
            </p:cNvPr>
            <p:cNvGrpSpPr/>
            <p:nvPr/>
          </p:nvGrpSpPr>
          <p:grpSpPr>
            <a:xfrm>
              <a:off x="5032375" y="2439987"/>
              <a:ext cx="2135187" cy="620712"/>
              <a:chOff x="5032375" y="2439987"/>
              <a:chExt cx="2135187" cy="620712"/>
            </a:xfrm>
          </p:grpSpPr>
          <p:sp>
            <p:nvSpPr>
              <p:cNvPr id="29" name="Google Shape;111;p14">
                <a:extLst>
                  <a:ext uri="{FF2B5EF4-FFF2-40B4-BE49-F238E27FC236}">
                    <a16:creationId xmlns:a16="http://schemas.microsoft.com/office/drawing/2014/main" id="{0C585F9B-309B-405B-96B7-9DACEC4BEBD9}"/>
                  </a:ext>
                </a:extLst>
              </p:cNvPr>
              <p:cNvSpPr/>
              <p:nvPr/>
            </p:nvSpPr>
            <p:spPr>
              <a:xfrm>
                <a:off x="5568950" y="2439987"/>
                <a:ext cx="1062037" cy="620712"/>
              </a:xfrm>
              <a:custGeom>
                <a:avLst/>
                <a:gdLst/>
                <a:ahLst/>
                <a:cxnLst/>
                <a:rect l="l" t="t" r="r" b="b"/>
                <a:pathLst>
                  <a:path w="267" h="156" extrusionOk="0">
                    <a:moveTo>
                      <a:pt x="0" y="156"/>
                    </a:moveTo>
                    <a:cubicBezTo>
                      <a:pt x="267" y="156"/>
                      <a:pt x="267" y="156"/>
                      <a:pt x="267" y="156"/>
                    </a:cubicBezTo>
                    <a:cubicBezTo>
                      <a:pt x="261" y="101"/>
                      <a:pt x="253" y="49"/>
                      <a:pt x="245" y="0"/>
                    </a:cubicBezTo>
                    <a:cubicBezTo>
                      <a:pt x="23" y="0"/>
                      <a:pt x="23" y="0"/>
                      <a:pt x="23" y="0"/>
                    </a:cubicBezTo>
                    <a:cubicBezTo>
                      <a:pt x="14" y="49"/>
                      <a:pt x="7" y="101"/>
                      <a:pt x="0" y="156"/>
                    </a:cubicBezTo>
                    <a:close/>
                  </a:path>
                </a:pathLst>
              </a:custGeom>
              <a:solidFill>
                <a:srgbClr val="AD8339"/>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30" name="Google Shape;124;p14">
                <a:extLst>
                  <a:ext uri="{FF2B5EF4-FFF2-40B4-BE49-F238E27FC236}">
                    <a16:creationId xmlns:a16="http://schemas.microsoft.com/office/drawing/2014/main" id="{5AB5210A-D050-4F72-B4C0-6A554BC7E570}"/>
                  </a:ext>
                </a:extLst>
              </p:cNvPr>
              <p:cNvSpPr/>
              <p:nvPr/>
            </p:nvSpPr>
            <p:spPr>
              <a:xfrm>
                <a:off x="5032375" y="2439987"/>
                <a:ext cx="636587" cy="620712"/>
              </a:xfrm>
              <a:custGeom>
                <a:avLst/>
                <a:gdLst/>
                <a:ahLst/>
                <a:cxnLst/>
                <a:rect l="l" t="t" r="r" b="b"/>
                <a:pathLst>
                  <a:path w="160" h="156" extrusionOk="0">
                    <a:moveTo>
                      <a:pt x="160" y="0"/>
                    </a:moveTo>
                    <a:cubicBezTo>
                      <a:pt x="50" y="0"/>
                      <a:pt x="50" y="0"/>
                      <a:pt x="50" y="0"/>
                    </a:cubicBezTo>
                    <a:cubicBezTo>
                      <a:pt x="47" y="0"/>
                      <a:pt x="44" y="2"/>
                      <a:pt x="43" y="6"/>
                    </a:cubicBezTo>
                    <a:cubicBezTo>
                      <a:pt x="28" y="49"/>
                      <a:pt x="14" y="96"/>
                      <a:pt x="2" y="145"/>
                    </a:cubicBezTo>
                    <a:cubicBezTo>
                      <a:pt x="0" y="150"/>
                      <a:pt x="4" y="156"/>
                      <a:pt x="9" y="156"/>
                    </a:cubicBezTo>
                    <a:cubicBezTo>
                      <a:pt x="138" y="156"/>
                      <a:pt x="138" y="156"/>
                      <a:pt x="138" y="156"/>
                    </a:cubicBezTo>
                    <a:cubicBezTo>
                      <a:pt x="145" y="101"/>
                      <a:pt x="152" y="49"/>
                      <a:pt x="160" y="0"/>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31" name="Google Shape;126;p14">
                <a:extLst>
                  <a:ext uri="{FF2B5EF4-FFF2-40B4-BE49-F238E27FC236}">
                    <a16:creationId xmlns:a16="http://schemas.microsoft.com/office/drawing/2014/main" id="{C71C03AB-49F6-46EE-95A7-E267221EF8A7}"/>
                  </a:ext>
                </a:extLst>
              </p:cNvPr>
              <p:cNvSpPr/>
              <p:nvPr/>
            </p:nvSpPr>
            <p:spPr>
              <a:xfrm>
                <a:off x="6530975" y="2439987"/>
                <a:ext cx="636587" cy="620712"/>
              </a:xfrm>
              <a:custGeom>
                <a:avLst/>
                <a:gdLst/>
                <a:ahLst/>
                <a:cxnLst/>
                <a:rect l="l" t="t" r="r" b="b"/>
                <a:pathLst>
                  <a:path w="160" h="156" extrusionOk="0">
                    <a:moveTo>
                      <a:pt x="22" y="156"/>
                    </a:moveTo>
                    <a:cubicBezTo>
                      <a:pt x="151" y="156"/>
                      <a:pt x="151" y="156"/>
                      <a:pt x="151" y="156"/>
                    </a:cubicBezTo>
                    <a:cubicBezTo>
                      <a:pt x="156" y="156"/>
                      <a:pt x="160" y="150"/>
                      <a:pt x="159" y="145"/>
                    </a:cubicBezTo>
                    <a:cubicBezTo>
                      <a:pt x="147" y="96"/>
                      <a:pt x="133" y="49"/>
                      <a:pt x="118" y="6"/>
                    </a:cubicBezTo>
                    <a:cubicBezTo>
                      <a:pt x="117" y="2"/>
                      <a:pt x="114" y="0"/>
                      <a:pt x="111" y="0"/>
                    </a:cubicBezTo>
                    <a:cubicBezTo>
                      <a:pt x="0" y="0"/>
                      <a:pt x="0" y="0"/>
                      <a:pt x="0" y="0"/>
                    </a:cubicBezTo>
                    <a:cubicBezTo>
                      <a:pt x="8" y="49"/>
                      <a:pt x="16" y="101"/>
                      <a:pt x="22" y="156"/>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9" name="Группа 5">
              <a:extLst>
                <a:ext uri="{FF2B5EF4-FFF2-40B4-BE49-F238E27FC236}">
                  <a16:creationId xmlns:a16="http://schemas.microsoft.com/office/drawing/2014/main" id="{81B411F0-FFDA-431F-BAA7-0BCEEFFD2AE7}"/>
                </a:ext>
              </a:extLst>
            </p:cNvPr>
            <p:cNvGrpSpPr/>
            <p:nvPr/>
          </p:nvGrpSpPr>
          <p:grpSpPr>
            <a:xfrm>
              <a:off x="4841875" y="3776662"/>
              <a:ext cx="2516187" cy="620712"/>
              <a:chOff x="4841875" y="3776662"/>
              <a:chExt cx="2516187" cy="620712"/>
            </a:xfrm>
          </p:grpSpPr>
          <p:sp>
            <p:nvSpPr>
              <p:cNvPr id="26" name="Google Shape;113;p14">
                <a:extLst>
                  <a:ext uri="{FF2B5EF4-FFF2-40B4-BE49-F238E27FC236}">
                    <a16:creationId xmlns:a16="http://schemas.microsoft.com/office/drawing/2014/main" id="{E39211DE-D391-44D5-9AFF-1A740373CC4D}"/>
                  </a:ext>
                </a:extLst>
              </p:cNvPr>
              <p:cNvSpPr/>
              <p:nvPr/>
            </p:nvSpPr>
            <p:spPr>
              <a:xfrm>
                <a:off x="5476875" y="3776662"/>
                <a:ext cx="1244600" cy="620712"/>
              </a:xfrm>
              <a:custGeom>
                <a:avLst/>
                <a:gdLst/>
                <a:ahLst/>
                <a:cxnLst/>
                <a:rect l="l" t="t" r="r" b="b"/>
                <a:pathLst>
                  <a:path w="313" h="156" extrusionOk="0">
                    <a:moveTo>
                      <a:pt x="0" y="156"/>
                    </a:moveTo>
                    <a:cubicBezTo>
                      <a:pt x="313" y="156"/>
                      <a:pt x="313" y="156"/>
                      <a:pt x="313" y="156"/>
                    </a:cubicBezTo>
                    <a:cubicBezTo>
                      <a:pt x="312" y="103"/>
                      <a:pt x="310" y="51"/>
                      <a:pt x="307" y="0"/>
                    </a:cubicBezTo>
                    <a:cubicBezTo>
                      <a:pt x="6" y="0"/>
                      <a:pt x="6" y="0"/>
                      <a:pt x="6" y="0"/>
                    </a:cubicBezTo>
                    <a:cubicBezTo>
                      <a:pt x="3" y="51"/>
                      <a:pt x="1" y="103"/>
                      <a:pt x="0" y="156"/>
                    </a:cubicBezTo>
                    <a:close/>
                  </a:path>
                </a:pathLst>
              </a:custGeom>
              <a:solidFill>
                <a:srgbClr val="AD8339"/>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7" name="Google Shape;121;p14">
                <a:extLst>
                  <a:ext uri="{FF2B5EF4-FFF2-40B4-BE49-F238E27FC236}">
                    <a16:creationId xmlns:a16="http://schemas.microsoft.com/office/drawing/2014/main" id="{F3802353-C80D-4968-B036-D61A66EA2EF3}"/>
                  </a:ext>
                </a:extLst>
              </p:cNvPr>
              <p:cNvSpPr/>
              <p:nvPr/>
            </p:nvSpPr>
            <p:spPr>
              <a:xfrm>
                <a:off x="4841875" y="3776662"/>
                <a:ext cx="671512" cy="620712"/>
              </a:xfrm>
              <a:custGeom>
                <a:avLst/>
                <a:gdLst/>
                <a:ahLst/>
                <a:cxnLst/>
                <a:rect l="l" t="t" r="r" b="b"/>
                <a:pathLst>
                  <a:path w="169" h="156" extrusionOk="0">
                    <a:moveTo>
                      <a:pt x="169" y="0"/>
                    </a:moveTo>
                    <a:cubicBezTo>
                      <a:pt x="19" y="0"/>
                      <a:pt x="19" y="0"/>
                      <a:pt x="19" y="0"/>
                    </a:cubicBezTo>
                    <a:cubicBezTo>
                      <a:pt x="15" y="0"/>
                      <a:pt x="12" y="3"/>
                      <a:pt x="11" y="8"/>
                    </a:cubicBezTo>
                    <a:cubicBezTo>
                      <a:pt x="6" y="53"/>
                      <a:pt x="2" y="100"/>
                      <a:pt x="1" y="147"/>
                    </a:cubicBezTo>
                    <a:cubicBezTo>
                      <a:pt x="0" y="152"/>
                      <a:pt x="4" y="156"/>
                      <a:pt x="8" y="156"/>
                    </a:cubicBezTo>
                    <a:cubicBezTo>
                      <a:pt x="164" y="156"/>
                      <a:pt x="164" y="156"/>
                      <a:pt x="164" y="156"/>
                    </a:cubicBezTo>
                    <a:cubicBezTo>
                      <a:pt x="164" y="103"/>
                      <a:pt x="166" y="51"/>
                      <a:pt x="169" y="0"/>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8" name="Google Shape;127;p14">
                <a:extLst>
                  <a:ext uri="{FF2B5EF4-FFF2-40B4-BE49-F238E27FC236}">
                    <a16:creationId xmlns:a16="http://schemas.microsoft.com/office/drawing/2014/main" id="{E260BAE7-1238-485F-BB4F-3498E2318D45}"/>
                  </a:ext>
                </a:extLst>
              </p:cNvPr>
              <p:cNvSpPr/>
              <p:nvPr/>
            </p:nvSpPr>
            <p:spPr>
              <a:xfrm>
                <a:off x="6686550" y="3776662"/>
                <a:ext cx="671512" cy="620712"/>
              </a:xfrm>
              <a:custGeom>
                <a:avLst/>
                <a:gdLst/>
                <a:ahLst/>
                <a:cxnLst/>
                <a:rect l="l" t="t" r="r" b="b"/>
                <a:pathLst>
                  <a:path w="169" h="156" extrusionOk="0">
                    <a:moveTo>
                      <a:pt x="5" y="156"/>
                    </a:moveTo>
                    <a:cubicBezTo>
                      <a:pt x="161" y="156"/>
                      <a:pt x="161" y="156"/>
                      <a:pt x="161" y="156"/>
                    </a:cubicBezTo>
                    <a:cubicBezTo>
                      <a:pt x="165" y="156"/>
                      <a:pt x="169" y="152"/>
                      <a:pt x="168" y="147"/>
                    </a:cubicBezTo>
                    <a:cubicBezTo>
                      <a:pt x="167" y="100"/>
                      <a:pt x="163" y="53"/>
                      <a:pt x="158" y="8"/>
                    </a:cubicBezTo>
                    <a:cubicBezTo>
                      <a:pt x="157" y="3"/>
                      <a:pt x="154" y="0"/>
                      <a:pt x="150" y="0"/>
                    </a:cubicBezTo>
                    <a:cubicBezTo>
                      <a:pt x="0" y="0"/>
                      <a:pt x="0" y="0"/>
                      <a:pt x="0" y="0"/>
                    </a:cubicBezTo>
                    <a:cubicBezTo>
                      <a:pt x="3" y="51"/>
                      <a:pt x="5" y="103"/>
                      <a:pt x="5" y="156"/>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10" name="Группа 6">
              <a:extLst>
                <a:ext uri="{FF2B5EF4-FFF2-40B4-BE49-F238E27FC236}">
                  <a16:creationId xmlns:a16="http://schemas.microsoft.com/office/drawing/2014/main" id="{C5772CE2-225A-41C1-BD64-8C18CE8D0DE5}"/>
                </a:ext>
              </a:extLst>
            </p:cNvPr>
            <p:cNvGrpSpPr/>
            <p:nvPr/>
          </p:nvGrpSpPr>
          <p:grpSpPr>
            <a:xfrm>
              <a:off x="4841875" y="4445000"/>
              <a:ext cx="2516187" cy="620712"/>
              <a:chOff x="4841875" y="4445000"/>
              <a:chExt cx="2516187" cy="620712"/>
            </a:xfrm>
          </p:grpSpPr>
          <p:sp>
            <p:nvSpPr>
              <p:cNvPr id="23" name="Google Shape;114;p14">
                <a:extLst>
                  <a:ext uri="{FF2B5EF4-FFF2-40B4-BE49-F238E27FC236}">
                    <a16:creationId xmlns:a16="http://schemas.microsoft.com/office/drawing/2014/main" id="{B1199657-2E43-4660-8C8D-572FC009DBF9}"/>
                  </a:ext>
                </a:extLst>
              </p:cNvPr>
              <p:cNvSpPr/>
              <p:nvPr/>
            </p:nvSpPr>
            <p:spPr>
              <a:xfrm>
                <a:off x="5476875" y="4445000"/>
                <a:ext cx="1244600" cy="620712"/>
              </a:xfrm>
              <a:custGeom>
                <a:avLst/>
                <a:gdLst/>
                <a:ahLst/>
                <a:cxnLst/>
                <a:rect l="l" t="t" r="r" b="b"/>
                <a:pathLst>
                  <a:path w="313" h="156" extrusionOk="0">
                    <a:moveTo>
                      <a:pt x="0" y="14"/>
                    </a:moveTo>
                    <a:cubicBezTo>
                      <a:pt x="0" y="68"/>
                      <a:pt x="3" y="116"/>
                      <a:pt x="7" y="156"/>
                    </a:cubicBezTo>
                    <a:cubicBezTo>
                      <a:pt x="306" y="156"/>
                      <a:pt x="306" y="156"/>
                      <a:pt x="306" y="156"/>
                    </a:cubicBezTo>
                    <a:cubicBezTo>
                      <a:pt x="311" y="114"/>
                      <a:pt x="313" y="66"/>
                      <a:pt x="313" y="14"/>
                    </a:cubicBezTo>
                    <a:cubicBezTo>
                      <a:pt x="313" y="9"/>
                      <a:pt x="313" y="5"/>
                      <a:pt x="313" y="0"/>
                    </a:cubicBezTo>
                    <a:cubicBezTo>
                      <a:pt x="0" y="0"/>
                      <a:pt x="0" y="0"/>
                      <a:pt x="0" y="0"/>
                    </a:cubicBezTo>
                    <a:cubicBezTo>
                      <a:pt x="0" y="5"/>
                      <a:pt x="0" y="9"/>
                      <a:pt x="0" y="14"/>
                    </a:cubicBezTo>
                    <a:close/>
                  </a:path>
                </a:pathLst>
              </a:custGeom>
              <a:solidFill>
                <a:srgbClr val="AD8339"/>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4" name="Google Shape;120;p14">
                <a:extLst>
                  <a:ext uri="{FF2B5EF4-FFF2-40B4-BE49-F238E27FC236}">
                    <a16:creationId xmlns:a16="http://schemas.microsoft.com/office/drawing/2014/main" id="{D21E6E46-1486-425D-B13A-4C18CEA88084}"/>
                  </a:ext>
                </a:extLst>
              </p:cNvPr>
              <p:cNvSpPr/>
              <p:nvPr/>
            </p:nvSpPr>
            <p:spPr>
              <a:xfrm>
                <a:off x="4841875" y="4445000"/>
                <a:ext cx="679450" cy="620712"/>
              </a:xfrm>
              <a:custGeom>
                <a:avLst/>
                <a:gdLst/>
                <a:ahLst/>
                <a:cxnLst/>
                <a:rect l="l" t="t" r="r" b="b"/>
                <a:pathLst>
                  <a:path w="171" h="156" extrusionOk="0">
                    <a:moveTo>
                      <a:pt x="163" y="14"/>
                    </a:moveTo>
                    <a:cubicBezTo>
                      <a:pt x="163" y="9"/>
                      <a:pt x="163" y="5"/>
                      <a:pt x="163" y="0"/>
                    </a:cubicBezTo>
                    <a:cubicBezTo>
                      <a:pt x="8" y="0"/>
                      <a:pt x="8" y="0"/>
                      <a:pt x="8" y="0"/>
                    </a:cubicBezTo>
                    <a:cubicBezTo>
                      <a:pt x="4" y="0"/>
                      <a:pt x="0" y="4"/>
                      <a:pt x="0" y="9"/>
                    </a:cubicBezTo>
                    <a:cubicBezTo>
                      <a:pt x="0" y="11"/>
                      <a:pt x="0" y="12"/>
                      <a:pt x="0" y="14"/>
                    </a:cubicBezTo>
                    <a:cubicBezTo>
                      <a:pt x="0" y="66"/>
                      <a:pt x="5" y="111"/>
                      <a:pt x="14" y="150"/>
                    </a:cubicBezTo>
                    <a:cubicBezTo>
                      <a:pt x="15" y="153"/>
                      <a:pt x="18" y="156"/>
                      <a:pt x="21" y="156"/>
                    </a:cubicBezTo>
                    <a:cubicBezTo>
                      <a:pt x="171" y="156"/>
                      <a:pt x="171" y="156"/>
                      <a:pt x="171" y="156"/>
                    </a:cubicBezTo>
                    <a:cubicBezTo>
                      <a:pt x="166" y="116"/>
                      <a:pt x="163" y="68"/>
                      <a:pt x="163" y="14"/>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5" name="Google Shape;128;p14">
                <a:extLst>
                  <a:ext uri="{FF2B5EF4-FFF2-40B4-BE49-F238E27FC236}">
                    <a16:creationId xmlns:a16="http://schemas.microsoft.com/office/drawing/2014/main" id="{875E03ED-A816-4543-B3BD-3EE5845A5993}"/>
                  </a:ext>
                </a:extLst>
              </p:cNvPr>
              <p:cNvSpPr/>
              <p:nvPr/>
            </p:nvSpPr>
            <p:spPr>
              <a:xfrm>
                <a:off x="6678612" y="4445000"/>
                <a:ext cx="679450" cy="620712"/>
              </a:xfrm>
              <a:custGeom>
                <a:avLst/>
                <a:gdLst/>
                <a:ahLst/>
                <a:cxnLst/>
                <a:rect l="l" t="t" r="r" b="b"/>
                <a:pathLst>
                  <a:path w="171" h="156" extrusionOk="0">
                    <a:moveTo>
                      <a:pt x="8" y="14"/>
                    </a:moveTo>
                    <a:cubicBezTo>
                      <a:pt x="8" y="66"/>
                      <a:pt x="5" y="114"/>
                      <a:pt x="0" y="156"/>
                    </a:cubicBezTo>
                    <a:cubicBezTo>
                      <a:pt x="150" y="156"/>
                      <a:pt x="150" y="156"/>
                      <a:pt x="150" y="156"/>
                    </a:cubicBezTo>
                    <a:cubicBezTo>
                      <a:pt x="153" y="156"/>
                      <a:pt x="157" y="153"/>
                      <a:pt x="158" y="149"/>
                    </a:cubicBezTo>
                    <a:cubicBezTo>
                      <a:pt x="166" y="109"/>
                      <a:pt x="171" y="64"/>
                      <a:pt x="171" y="14"/>
                    </a:cubicBezTo>
                    <a:cubicBezTo>
                      <a:pt x="171" y="12"/>
                      <a:pt x="171" y="11"/>
                      <a:pt x="171" y="9"/>
                    </a:cubicBezTo>
                    <a:cubicBezTo>
                      <a:pt x="171" y="4"/>
                      <a:pt x="167" y="0"/>
                      <a:pt x="163" y="0"/>
                    </a:cubicBezTo>
                    <a:cubicBezTo>
                      <a:pt x="8" y="0"/>
                      <a:pt x="8" y="0"/>
                      <a:pt x="8" y="0"/>
                    </a:cubicBezTo>
                    <a:cubicBezTo>
                      <a:pt x="8" y="5"/>
                      <a:pt x="8" y="9"/>
                      <a:pt x="8" y="14"/>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11" name="Группа 7">
              <a:extLst>
                <a:ext uri="{FF2B5EF4-FFF2-40B4-BE49-F238E27FC236}">
                  <a16:creationId xmlns:a16="http://schemas.microsoft.com/office/drawing/2014/main" id="{9D31E708-F245-476D-91BE-848A6A262BBE}"/>
                </a:ext>
              </a:extLst>
            </p:cNvPr>
            <p:cNvGrpSpPr/>
            <p:nvPr/>
          </p:nvGrpSpPr>
          <p:grpSpPr>
            <a:xfrm>
              <a:off x="4921250" y="5113337"/>
              <a:ext cx="2357437" cy="708025"/>
              <a:chOff x="4921250" y="5113337"/>
              <a:chExt cx="2357437" cy="708025"/>
            </a:xfrm>
          </p:grpSpPr>
          <p:sp>
            <p:nvSpPr>
              <p:cNvPr id="20" name="Google Shape;110;p14">
                <a:extLst>
                  <a:ext uri="{FF2B5EF4-FFF2-40B4-BE49-F238E27FC236}">
                    <a16:creationId xmlns:a16="http://schemas.microsoft.com/office/drawing/2014/main" id="{85D72E91-1594-4AC0-AD39-DF87FEDDFA8A}"/>
                  </a:ext>
                </a:extLst>
              </p:cNvPr>
              <p:cNvSpPr/>
              <p:nvPr/>
            </p:nvSpPr>
            <p:spPr>
              <a:xfrm>
                <a:off x="5476874" y="5113337"/>
                <a:ext cx="1221991" cy="668336"/>
              </a:xfrm>
              <a:custGeom>
                <a:avLst/>
                <a:gdLst/>
                <a:ahLst/>
                <a:cxnLst/>
                <a:rect l="l" t="t" r="r" b="b"/>
                <a:pathLst>
                  <a:path w="291" h="168" extrusionOk="0">
                    <a:moveTo>
                      <a:pt x="0" y="0"/>
                    </a:moveTo>
                    <a:cubicBezTo>
                      <a:pt x="10" y="80"/>
                      <a:pt x="29" y="133"/>
                      <a:pt x="49" y="168"/>
                    </a:cubicBezTo>
                    <a:cubicBezTo>
                      <a:pt x="81" y="166"/>
                      <a:pt x="113" y="165"/>
                      <a:pt x="146" y="165"/>
                    </a:cubicBezTo>
                    <a:cubicBezTo>
                      <a:pt x="178" y="165"/>
                      <a:pt x="210" y="166"/>
                      <a:pt x="242" y="168"/>
                    </a:cubicBezTo>
                    <a:cubicBezTo>
                      <a:pt x="265" y="128"/>
                      <a:pt x="282" y="71"/>
                      <a:pt x="291" y="0"/>
                    </a:cubicBezTo>
                    <a:lnTo>
                      <a:pt x="0" y="0"/>
                    </a:lnTo>
                    <a:close/>
                  </a:path>
                </a:pathLst>
              </a:custGeom>
              <a:solidFill>
                <a:srgbClr val="AD8339"/>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1" name="Google Shape;119;p14">
                <a:extLst>
                  <a:ext uri="{FF2B5EF4-FFF2-40B4-BE49-F238E27FC236}">
                    <a16:creationId xmlns:a16="http://schemas.microsoft.com/office/drawing/2014/main" id="{5441E777-52FD-4896-8C16-F493CFC7BF14}"/>
                  </a:ext>
                </a:extLst>
              </p:cNvPr>
              <p:cNvSpPr/>
              <p:nvPr/>
            </p:nvSpPr>
            <p:spPr>
              <a:xfrm>
                <a:off x="4921250" y="5113337"/>
                <a:ext cx="795337" cy="708025"/>
              </a:xfrm>
              <a:custGeom>
                <a:avLst/>
                <a:gdLst/>
                <a:ahLst/>
                <a:cxnLst/>
                <a:rect l="l" t="t" r="r" b="b"/>
                <a:pathLst>
                  <a:path w="200" h="178" extrusionOk="0">
                    <a:moveTo>
                      <a:pt x="9" y="0"/>
                    </a:moveTo>
                    <a:cubicBezTo>
                      <a:pt x="4" y="0"/>
                      <a:pt x="0" y="6"/>
                      <a:pt x="1" y="12"/>
                    </a:cubicBezTo>
                    <a:cubicBezTo>
                      <a:pt x="24" y="89"/>
                      <a:pt x="62" y="140"/>
                      <a:pt x="104" y="174"/>
                    </a:cubicBezTo>
                    <a:cubicBezTo>
                      <a:pt x="108" y="177"/>
                      <a:pt x="112" y="178"/>
                      <a:pt x="117" y="177"/>
                    </a:cubicBezTo>
                    <a:cubicBezTo>
                      <a:pt x="144" y="173"/>
                      <a:pt x="172" y="170"/>
                      <a:pt x="200" y="168"/>
                    </a:cubicBezTo>
                    <a:cubicBezTo>
                      <a:pt x="180" y="133"/>
                      <a:pt x="162" y="80"/>
                      <a:pt x="152" y="0"/>
                    </a:cubicBezTo>
                    <a:lnTo>
                      <a:pt x="9" y="0"/>
                    </a:ln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2" name="Google Shape;129;p14">
                <a:extLst>
                  <a:ext uri="{FF2B5EF4-FFF2-40B4-BE49-F238E27FC236}">
                    <a16:creationId xmlns:a16="http://schemas.microsoft.com/office/drawing/2014/main" id="{90E091C1-4405-4A1C-A6C2-BE314B499978}"/>
                  </a:ext>
                </a:extLst>
              </p:cNvPr>
              <p:cNvSpPr/>
              <p:nvPr/>
            </p:nvSpPr>
            <p:spPr>
              <a:xfrm>
                <a:off x="6483350" y="5113337"/>
                <a:ext cx="795337" cy="708025"/>
              </a:xfrm>
              <a:custGeom>
                <a:avLst/>
                <a:gdLst/>
                <a:ahLst/>
                <a:cxnLst/>
                <a:rect l="l" t="t" r="r" b="b"/>
                <a:pathLst>
                  <a:path w="200" h="178" extrusionOk="0">
                    <a:moveTo>
                      <a:pt x="0" y="168"/>
                    </a:moveTo>
                    <a:cubicBezTo>
                      <a:pt x="28" y="170"/>
                      <a:pt x="56" y="173"/>
                      <a:pt x="83" y="177"/>
                    </a:cubicBezTo>
                    <a:cubicBezTo>
                      <a:pt x="88" y="178"/>
                      <a:pt x="92" y="177"/>
                      <a:pt x="96" y="174"/>
                    </a:cubicBezTo>
                    <a:cubicBezTo>
                      <a:pt x="144" y="135"/>
                      <a:pt x="179" y="81"/>
                      <a:pt x="199" y="12"/>
                    </a:cubicBezTo>
                    <a:cubicBezTo>
                      <a:pt x="200" y="6"/>
                      <a:pt x="197" y="0"/>
                      <a:pt x="191" y="0"/>
                    </a:cubicBezTo>
                    <a:cubicBezTo>
                      <a:pt x="48" y="0"/>
                      <a:pt x="48" y="0"/>
                      <a:pt x="48" y="0"/>
                    </a:cubicBezTo>
                    <a:cubicBezTo>
                      <a:pt x="39" y="71"/>
                      <a:pt x="23" y="128"/>
                      <a:pt x="0" y="168"/>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12" name="Группа 2">
              <a:extLst>
                <a:ext uri="{FF2B5EF4-FFF2-40B4-BE49-F238E27FC236}">
                  <a16:creationId xmlns:a16="http://schemas.microsoft.com/office/drawing/2014/main" id="{DE70A7A3-E741-4F56-AE4F-7E2740E50D45}"/>
                </a:ext>
              </a:extLst>
            </p:cNvPr>
            <p:cNvGrpSpPr/>
            <p:nvPr/>
          </p:nvGrpSpPr>
          <p:grpSpPr>
            <a:xfrm>
              <a:off x="5235575" y="1771650"/>
              <a:ext cx="1731962" cy="620712"/>
              <a:chOff x="5235575" y="1771650"/>
              <a:chExt cx="1731962" cy="620712"/>
            </a:xfrm>
          </p:grpSpPr>
          <p:sp>
            <p:nvSpPr>
              <p:cNvPr id="17" name="Google Shape;112;p14">
                <a:extLst>
                  <a:ext uri="{FF2B5EF4-FFF2-40B4-BE49-F238E27FC236}">
                    <a16:creationId xmlns:a16="http://schemas.microsoft.com/office/drawing/2014/main" id="{D8637AF6-3494-4DD1-849D-3BD321342530}"/>
                  </a:ext>
                </a:extLst>
              </p:cNvPr>
              <p:cNvSpPr/>
              <p:nvPr/>
            </p:nvSpPr>
            <p:spPr>
              <a:xfrm>
                <a:off x="5668962" y="1771650"/>
                <a:ext cx="866775" cy="620712"/>
              </a:xfrm>
              <a:custGeom>
                <a:avLst/>
                <a:gdLst/>
                <a:ahLst/>
                <a:cxnLst/>
                <a:rect l="l" t="t" r="r" b="b"/>
                <a:pathLst>
                  <a:path w="218" h="156" extrusionOk="0">
                    <a:moveTo>
                      <a:pt x="0" y="156"/>
                    </a:moveTo>
                    <a:cubicBezTo>
                      <a:pt x="218" y="156"/>
                      <a:pt x="218" y="156"/>
                      <a:pt x="218" y="156"/>
                    </a:cubicBezTo>
                    <a:cubicBezTo>
                      <a:pt x="208" y="98"/>
                      <a:pt x="198" y="46"/>
                      <a:pt x="188" y="0"/>
                    </a:cubicBezTo>
                    <a:cubicBezTo>
                      <a:pt x="29" y="0"/>
                      <a:pt x="29" y="0"/>
                      <a:pt x="29" y="0"/>
                    </a:cubicBezTo>
                    <a:cubicBezTo>
                      <a:pt x="20" y="46"/>
                      <a:pt x="9" y="98"/>
                      <a:pt x="0" y="156"/>
                    </a:cubicBezTo>
                    <a:close/>
                  </a:path>
                </a:pathLst>
              </a:custGeom>
              <a:solidFill>
                <a:srgbClr val="AD8339"/>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Arial" panose="020B0604020202020204" pitchFamily="34" charset="0"/>
                  <a:ea typeface="Calibri"/>
                  <a:cs typeface="Arial" panose="020B0604020202020204" pitchFamily="34" charset="0"/>
                  <a:sym typeface="Calibri"/>
                </a:endParaRPr>
              </a:p>
            </p:txBody>
          </p:sp>
          <p:sp>
            <p:nvSpPr>
              <p:cNvPr id="18" name="Google Shape;123;p14">
                <a:extLst>
                  <a:ext uri="{FF2B5EF4-FFF2-40B4-BE49-F238E27FC236}">
                    <a16:creationId xmlns:a16="http://schemas.microsoft.com/office/drawing/2014/main" id="{8F89FB5F-4380-4FAB-9B1E-EFAEFBB5EE94}"/>
                  </a:ext>
                </a:extLst>
              </p:cNvPr>
              <p:cNvSpPr/>
              <p:nvPr/>
            </p:nvSpPr>
            <p:spPr>
              <a:xfrm>
                <a:off x="5235575" y="1771650"/>
                <a:ext cx="555625" cy="620712"/>
              </a:xfrm>
              <a:custGeom>
                <a:avLst/>
                <a:gdLst/>
                <a:ahLst/>
                <a:cxnLst/>
                <a:rect l="l" t="t" r="r" b="b"/>
                <a:pathLst>
                  <a:path w="140" h="156" extrusionOk="0">
                    <a:moveTo>
                      <a:pt x="140" y="0"/>
                    </a:moveTo>
                    <a:cubicBezTo>
                      <a:pt x="63" y="0"/>
                      <a:pt x="63" y="0"/>
                      <a:pt x="63" y="0"/>
                    </a:cubicBezTo>
                    <a:cubicBezTo>
                      <a:pt x="60" y="0"/>
                      <a:pt x="57" y="2"/>
                      <a:pt x="56" y="5"/>
                    </a:cubicBezTo>
                    <a:cubicBezTo>
                      <a:pt x="38" y="46"/>
                      <a:pt x="20" y="93"/>
                      <a:pt x="2" y="144"/>
                    </a:cubicBezTo>
                    <a:cubicBezTo>
                      <a:pt x="0" y="150"/>
                      <a:pt x="4" y="156"/>
                      <a:pt x="9" y="156"/>
                    </a:cubicBezTo>
                    <a:cubicBezTo>
                      <a:pt x="111" y="156"/>
                      <a:pt x="111" y="156"/>
                      <a:pt x="111" y="156"/>
                    </a:cubicBezTo>
                    <a:cubicBezTo>
                      <a:pt x="121" y="98"/>
                      <a:pt x="131" y="46"/>
                      <a:pt x="140" y="0"/>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Arial" panose="020B0604020202020204" pitchFamily="34" charset="0"/>
                  <a:ea typeface="Calibri"/>
                  <a:cs typeface="Arial" panose="020B0604020202020204" pitchFamily="34" charset="0"/>
                  <a:sym typeface="Calibri"/>
                </a:endParaRPr>
              </a:p>
            </p:txBody>
          </p:sp>
          <p:sp>
            <p:nvSpPr>
              <p:cNvPr id="19" name="Google Shape;130;p14">
                <a:extLst>
                  <a:ext uri="{FF2B5EF4-FFF2-40B4-BE49-F238E27FC236}">
                    <a16:creationId xmlns:a16="http://schemas.microsoft.com/office/drawing/2014/main" id="{3805BF45-CB22-4E6B-8DFD-407D4ECA62EB}"/>
                  </a:ext>
                </a:extLst>
              </p:cNvPr>
              <p:cNvSpPr/>
              <p:nvPr/>
            </p:nvSpPr>
            <p:spPr>
              <a:xfrm>
                <a:off x="6407150" y="1771650"/>
                <a:ext cx="560387" cy="620712"/>
              </a:xfrm>
              <a:custGeom>
                <a:avLst/>
                <a:gdLst/>
                <a:ahLst/>
                <a:cxnLst/>
                <a:rect l="l" t="t" r="r" b="b"/>
                <a:pathLst>
                  <a:path w="141" h="156" extrusionOk="0">
                    <a:moveTo>
                      <a:pt x="0" y="0"/>
                    </a:moveTo>
                    <a:cubicBezTo>
                      <a:pt x="10" y="46"/>
                      <a:pt x="20" y="98"/>
                      <a:pt x="29" y="156"/>
                    </a:cubicBezTo>
                    <a:cubicBezTo>
                      <a:pt x="131" y="156"/>
                      <a:pt x="131" y="156"/>
                      <a:pt x="131" y="156"/>
                    </a:cubicBezTo>
                    <a:cubicBezTo>
                      <a:pt x="137" y="156"/>
                      <a:pt x="141" y="150"/>
                      <a:pt x="139" y="144"/>
                    </a:cubicBezTo>
                    <a:cubicBezTo>
                      <a:pt x="121" y="93"/>
                      <a:pt x="102" y="46"/>
                      <a:pt x="84" y="5"/>
                    </a:cubicBezTo>
                    <a:cubicBezTo>
                      <a:pt x="83" y="2"/>
                      <a:pt x="80" y="0"/>
                      <a:pt x="77" y="0"/>
                    </a:cubicBezTo>
                    <a:lnTo>
                      <a:pt x="0" y="0"/>
                    </a:ln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Arial" panose="020B0604020202020204" pitchFamily="34" charset="0"/>
                  <a:ea typeface="Calibri"/>
                  <a:cs typeface="Arial" panose="020B0604020202020204" pitchFamily="34" charset="0"/>
                  <a:sym typeface="Calibri"/>
                </a:endParaRPr>
              </a:p>
            </p:txBody>
          </p:sp>
        </p:grpSp>
        <p:grpSp>
          <p:nvGrpSpPr>
            <p:cNvPr id="13" name="Группа 4">
              <a:extLst>
                <a:ext uri="{FF2B5EF4-FFF2-40B4-BE49-F238E27FC236}">
                  <a16:creationId xmlns:a16="http://schemas.microsoft.com/office/drawing/2014/main" id="{BF846B31-3EE1-4DAD-BEA8-604551BB2AB4}"/>
                </a:ext>
              </a:extLst>
            </p:cNvPr>
            <p:cNvGrpSpPr/>
            <p:nvPr/>
          </p:nvGrpSpPr>
          <p:grpSpPr>
            <a:xfrm>
              <a:off x="4900612" y="3108325"/>
              <a:ext cx="2397125" cy="620712"/>
              <a:chOff x="4900612" y="3108325"/>
              <a:chExt cx="2397125" cy="620712"/>
            </a:xfrm>
          </p:grpSpPr>
          <p:sp>
            <p:nvSpPr>
              <p:cNvPr id="14" name="Google Shape;115;p14">
                <a:extLst>
                  <a:ext uri="{FF2B5EF4-FFF2-40B4-BE49-F238E27FC236}">
                    <a16:creationId xmlns:a16="http://schemas.microsoft.com/office/drawing/2014/main" id="{80AAD5C6-37D1-4CBB-8257-1CC3C1BA2FEF}"/>
                  </a:ext>
                </a:extLst>
              </p:cNvPr>
              <p:cNvSpPr/>
              <p:nvPr/>
            </p:nvSpPr>
            <p:spPr>
              <a:xfrm>
                <a:off x="5505450" y="3108325"/>
                <a:ext cx="1189037" cy="620712"/>
              </a:xfrm>
              <a:custGeom>
                <a:avLst/>
                <a:gdLst/>
                <a:ahLst/>
                <a:cxnLst/>
                <a:rect l="l" t="t" r="r" b="b"/>
                <a:pathLst>
                  <a:path w="299" h="156" extrusionOk="0">
                    <a:moveTo>
                      <a:pt x="0" y="156"/>
                    </a:moveTo>
                    <a:cubicBezTo>
                      <a:pt x="299" y="156"/>
                      <a:pt x="299" y="156"/>
                      <a:pt x="299" y="156"/>
                    </a:cubicBezTo>
                    <a:cubicBezTo>
                      <a:pt x="296" y="102"/>
                      <a:pt x="291" y="50"/>
                      <a:pt x="285" y="0"/>
                    </a:cubicBezTo>
                    <a:cubicBezTo>
                      <a:pt x="15" y="0"/>
                      <a:pt x="15" y="0"/>
                      <a:pt x="15" y="0"/>
                    </a:cubicBezTo>
                    <a:cubicBezTo>
                      <a:pt x="9" y="50"/>
                      <a:pt x="4" y="102"/>
                      <a:pt x="0" y="156"/>
                    </a:cubicBezTo>
                    <a:close/>
                  </a:path>
                </a:pathLst>
              </a:custGeom>
              <a:solidFill>
                <a:srgbClr val="AD8339"/>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5" name="Google Shape;118;p14">
                <a:extLst>
                  <a:ext uri="{FF2B5EF4-FFF2-40B4-BE49-F238E27FC236}">
                    <a16:creationId xmlns:a16="http://schemas.microsoft.com/office/drawing/2014/main" id="{0526BCC6-7BD7-4834-B93C-18CC3FC268C1}"/>
                  </a:ext>
                </a:extLst>
              </p:cNvPr>
              <p:cNvSpPr/>
              <p:nvPr/>
            </p:nvSpPr>
            <p:spPr>
              <a:xfrm>
                <a:off x="4900612" y="3108325"/>
                <a:ext cx="676275" cy="620712"/>
              </a:xfrm>
              <a:custGeom>
                <a:avLst/>
                <a:gdLst/>
                <a:ahLst/>
                <a:cxnLst/>
                <a:rect l="l" t="t" r="r" b="b"/>
                <a:pathLst>
                  <a:path w="170" h="156" extrusionOk="0">
                    <a:moveTo>
                      <a:pt x="170" y="0"/>
                    </a:moveTo>
                    <a:cubicBezTo>
                      <a:pt x="35" y="0"/>
                      <a:pt x="35" y="0"/>
                      <a:pt x="35" y="0"/>
                    </a:cubicBezTo>
                    <a:cubicBezTo>
                      <a:pt x="31" y="0"/>
                      <a:pt x="28" y="3"/>
                      <a:pt x="27" y="7"/>
                    </a:cubicBezTo>
                    <a:cubicBezTo>
                      <a:pt x="17" y="51"/>
                      <a:pt x="8" y="98"/>
                      <a:pt x="1" y="146"/>
                    </a:cubicBezTo>
                    <a:cubicBezTo>
                      <a:pt x="0" y="151"/>
                      <a:pt x="4" y="156"/>
                      <a:pt x="8" y="156"/>
                    </a:cubicBezTo>
                    <a:cubicBezTo>
                      <a:pt x="155" y="156"/>
                      <a:pt x="155" y="156"/>
                      <a:pt x="155" y="156"/>
                    </a:cubicBezTo>
                    <a:cubicBezTo>
                      <a:pt x="159" y="102"/>
                      <a:pt x="164" y="50"/>
                      <a:pt x="170" y="0"/>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6" name="Google Shape;131;p14">
                <a:extLst>
                  <a:ext uri="{FF2B5EF4-FFF2-40B4-BE49-F238E27FC236}">
                    <a16:creationId xmlns:a16="http://schemas.microsoft.com/office/drawing/2014/main" id="{ACACCF2F-7A63-42D2-873F-C1740FC6D37A}"/>
                  </a:ext>
                </a:extLst>
              </p:cNvPr>
              <p:cNvSpPr/>
              <p:nvPr/>
            </p:nvSpPr>
            <p:spPr>
              <a:xfrm>
                <a:off x="6626225" y="3108325"/>
                <a:ext cx="671512" cy="620712"/>
              </a:xfrm>
              <a:custGeom>
                <a:avLst/>
                <a:gdLst/>
                <a:ahLst/>
                <a:cxnLst/>
                <a:rect l="l" t="t" r="r" b="b"/>
                <a:pathLst>
                  <a:path w="169" h="156" extrusionOk="0">
                    <a:moveTo>
                      <a:pt x="14" y="156"/>
                    </a:moveTo>
                    <a:cubicBezTo>
                      <a:pt x="161" y="156"/>
                      <a:pt x="161" y="156"/>
                      <a:pt x="161" y="156"/>
                    </a:cubicBezTo>
                    <a:cubicBezTo>
                      <a:pt x="166" y="156"/>
                      <a:pt x="169" y="151"/>
                      <a:pt x="169" y="146"/>
                    </a:cubicBezTo>
                    <a:cubicBezTo>
                      <a:pt x="162" y="98"/>
                      <a:pt x="153" y="51"/>
                      <a:pt x="142" y="7"/>
                    </a:cubicBezTo>
                    <a:cubicBezTo>
                      <a:pt x="141" y="3"/>
                      <a:pt x="138" y="0"/>
                      <a:pt x="134" y="0"/>
                    </a:cubicBezTo>
                    <a:cubicBezTo>
                      <a:pt x="0" y="0"/>
                      <a:pt x="0" y="0"/>
                      <a:pt x="0" y="0"/>
                    </a:cubicBezTo>
                    <a:cubicBezTo>
                      <a:pt x="5" y="50"/>
                      <a:pt x="10" y="102"/>
                      <a:pt x="14" y="156"/>
                    </a:cubicBezTo>
                    <a:close/>
                  </a:path>
                </a:pathLst>
              </a:custGeom>
              <a:solidFill>
                <a:srgbClr val="0F738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sp>
        <p:nvSpPr>
          <p:cNvPr id="38" name="مربع نص 37">
            <a:extLst>
              <a:ext uri="{FF2B5EF4-FFF2-40B4-BE49-F238E27FC236}">
                <a16:creationId xmlns:a16="http://schemas.microsoft.com/office/drawing/2014/main" id="{EB7AD32B-FC73-40A8-A38F-5FACB8456000}"/>
              </a:ext>
            </a:extLst>
          </p:cNvPr>
          <p:cNvSpPr txBox="1"/>
          <p:nvPr/>
        </p:nvSpPr>
        <p:spPr>
          <a:xfrm>
            <a:off x="5446152" y="1908075"/>
            <a:ext cx="6096000" cy="390363"/>
          </a:xfrm>
          <a:prstGeom prst="rect">
            <a:avLst/>
          </a:prstGeom>
          <a:noFill/>
        </p:spPr>
        <p:txBody>
          <a:bodyPr wrap="square">
            <a:spAutoFit/>
          </a:bodyPr>
          <a:lstStyle/>
          <a:p>
            <a:pPr algn="r" rtl="1">
              <a:lnSpc>
                <a:spcPct val="115000"/>
              </a:lnSpc>
              <a:spcBef>
                <a:spcPts val="400"/>
              </a:spcBef>
              <a:spcAft>
                <a:spcPts val="2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الابتكار كمحفّز للتغيير في سلاسل الإمداد</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0" name="مربع نص 39">
            <a:extLst>
              <a:ext uri="{FF2B5EF4-FFF2-40B4-BE49-F238E27FC236}">
                <a16:creationId xmlns:a16="http://schemas.microsoft.com/office/drawing/2014/main" id="{F464D052-0002-481B-BA8B-0F1058DE6A1A}"/>
              </a:ext>
            </a:extLst>
          </p:cNvPr>
          <p:cNvSpPr txBox="1"/>
          <p:nvPr/>
        </p:nvSpPr>
        <p:spPr>
          <a:xfrm>
            <a:off x="5271418" y="3374259"/>
            <a:ext cx="6155266" cy="369332"/>
          </a:xfrm>
          <a:prstGeom prst="rect">
            <a:avLst/>
          </a:prstGeom>
          <a:noFill/>
        </p:spPr>
        <p:txBody>
          <a:bodyPr wrap="square">
            <a:spAutoFit/>
          </a:bodyPr>
          <a:lstStyle/>
          <a:p>
            <a:pPr algn="r"/>
            <a:r>
              <a:rPr lang="ar-SA" sz="1800" dirty="0">
                <a:effectLst/>
                <a:ea typeface="Times New Roman" panose="02020603050405020304" pitchFamily="18" charset="0"/>
                <a:cs typeface="Arial" panose="020B0604020202020204" pitchFamily="34" charset="0"/>
              </a:rPr>
              <a:t>التحول الرقمي ودور التقنيات الحديثة</a:t>
            </a:r>
            <a:endParaRPr lang="ar-EG" dirty="0"/>
          </a:p>
        </p:txBody>
      </p:sp>
      <p:sp>
        <p:nvSpPr>
          <p:cNvPr id="42" name="مربع نص 41">
            <a:extLst>
              <a:ext uri="{FF2B5EF4-FFF2-40B4-BE49-F238E27FC236}">
                <a16:creationId xmlns:a16="http://schemas.microsoft.com/office/drawing/2014/main" id="{6710F7B6-D4C4-48A2-94CE-CEFCCCD5724E}"/>
              </a:ext>
            </a:extLst>
          </p:cNvPr>
          <p:cNvSpPr txBox="1"/>
          <p:nvPr/>
        </p:nvSpPr>
        <p:spPr>
          <a:xfrm>
            <a:off x="5328599" y="5075555"/>
            <a:ext cx="6155266" cy="390363"/>
          </a:xfrm>
          <a:prstGeom prst="rect">
            <a:avLst/>
          </a:prstGeom>
          <a:noFill/>
        </p:spPr>
        <p:txBody>
          <a:bodyPr wrap="square">
            <a:spAutoFit/>
          </a:bodyPr>
          <a:lstStyle/>
          <a:p>
            <a:pPr algn="r" rtl="1">
              <a:lnSpc>
                <a:spcPct val="115000"/>
              </a:lnSpc>
              <a:spcBef>
                <a:spcPts val="400"/>
              </a:spcBef>
              <a:spcAft>
                <a:spcPts val="2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تعزيز مرونة السلسلة وسرعة الاستجابة</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4" name="مربع نص 43">
            <a:extLst>
              <a:ext uri="{FF2B5EF4-FFF2-40B4-BE49-F238E27FC236}">
                <a16:creationId xmlns:a16="http://schemas.microsoft.com/office/drawing/2014/main" id="{B593AC74-0560-4072-9F32-3260E708A5C4}"/>
              </a:ext>
            </a:extLst>
          </p:cNvPr>
          <p:cNvSpPr txBox="1"/>
          <p:nvPr/>
        </p:nvSpPr>
        <p:spPr>
          <a:xfrm>
            <a:off x="708135" y="5053948"/>
            <a:ext cx="6155266" cy="369332"/>
          </a:xfrm>
          <a:prstGeom prst="rect">
            <a:avLst/>
          </a:prstGeom>
          <a:noFill/>
        </p:spPr>
        <p:txBody>
          <a:bodyPr wrap="square">
            <a:spAutoFit/>
          </a:bodyPr>
          <a:lstStyle/>
          <a:p>
            <a:r>
              <a:rPr lang="ar-SA" sz="1800" dirty="0">
                <a:effectLst/>
                <a:ea typeface="Times New Roman" panose="02020603050405020304" pitchFamily="18" charset="0"/>
                <a:cs typeface="Arial" panose="020B0604020202020204" pitchFamily="34" charset="0"/>
              </a:rPr>
              <a:t>خفض التكاليف وتحقيق الاستدامة</a:t>
            </a:r>
            <a:endParaRPr lang="ar-EG" dirty="0"/>
          </a:p>
        </p:txBody>
      </p:sp>
      <p:sp>
        <p:nvSpPr>
          <p:cNvPr id="46" name="مربع نص 45">
            <a:extLst>
              <a:ext uri="{FF2B5EF4-FFF2-40B4-BE49-F238E27FC236}">
                <a16:creationId xmlns:a16="http://schemas.microsoft.com/office/drawing/2014/main" id="{12090361-CE07-458D-B4A5-5C137B74A600}"/>
              </a:ext>
            </a:extLst>
          </p:cNvPr>
          <p:cNvSpPr txBox="1"/>
          <p:nvPr/>
        </p:nvSpPr>
        <p:spPr>
          <a:xfrm>
            <a:off x="820514" y="3545950"/>
            <a:ext cx="6155266" cy="369332"/>
          </a:xfrm>
          <a:prstGeom prst="rect">
            <a:avLst/>
          </a:prstGeom>
          <a:noFill/>
        </p:spPr>
        <p:txBody>
          <a:bodyPr wrap="square">
            <a:spAutoFit/>
          </a:bodyPr>
          <a:lstStyle/>
          <a:p>
            <a:r>
              <a:rPr lang="ar-SA" sz="1800" dirty="0">
                <a:effectLst/>
                <a:ea typeface="Times New Roman" panose="02020603050405020304" pitchFamily="18" charset="0"/>
                <a:cs typeface="Arial" panose="020B0604020202020204" pitchFamily="34" charset="0"/>
              </a:rPr>
              <a:t>تعزيز تجربة العملاء وبناء الثقة</a:t>
            </a:r>
            <a:endParaRPr lang="ar-EG" dirty="0"/>
          </a:p>
        </p:txBody>
      </p:sp>
      <p:sp>
        <p:nvSpPr>
          <p:cNvPr id="48" name="مربع نص 47">
            <a:extLst>
              <a:ext uri="{FF2B5EF4-FFF2-40B4-BE49-F238E27FC236}">
                <a16:creationId xmlns:a16="http://schemas.microsoft.com/office/drawing/2014/main" id="{CFE371D6-EDD5-4CDC-9F21-1A32ADFB39D9}"/>
              </a:ext>
            </a:extLst>
          </p:cNvPr>
          <p:cNvSpPr txBox="1"/>
          <p:nvPr/>
        </p:nvSpPr>
        <p:spPr>
          <a:xfrm>
            <a:off x="708135" y="1944207"/>
            <a:ext cx="6155266" cy="369332"/>
          </a:xfrm>
          <a:prstGeom prst="rect">
            <a:avLst/>
          </a:prstGeom>
          <a:noFill/>
        </p:spPr>
        <p:txBody>
          <a:bodyPr wrap="square">
            <a:spAutoFit/>
          </a:bodyPr>
          <a:lstStyle/>
          <a:p>
            <a:r>
              <a:rPr lang="ar-SA" sz="1800" dirty="0">
                <a:effectLst/>
                <a:ea typeface="Times New Roman" panose="02020603050405020304" pitchFamily="18" charset="0"/>
                <a:cs typeface="Arial" panose="020B0604020202020204" pitchFamily="34" charset="0"/>
              </a:rPr>
              <a:t>الابتكار كنهج مستدام للتحسين المستمر</a:t>
            </a:r>
            <a:endParaRPr lang="ar-EG" dirty="0"/>
          </a:p>
        </p:txBody>
      </p:sp>
      <p:sp>
        <p:nvSpPr>
          <p:cNvPr id="3" name="مربع نص 2">
            <a:extLst>
              <a:ext uri="{FF2B5EF4-FFF2-40B4-BE49-F238E27FC236}">
                <a16:creationId xmlns:a16="http://schemas.microsoft.com/office/drawing/2014/main" id="{625300E0-080A-1D84-47E0-5B05630B7DE2}"/>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23280767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id="{8C1A3922-1041-40C0-8A77-AC7DF0D43D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مربع نص 3">
            <a:extLst>
              <a:ext uri="{FF2B5EF4-FFF2-40B4-BE49-F238E27FC236}">
                <a16:creationId xmlns:a16="http://schemas.microsoft.com/office/drawing/2014/main" id="{1D82BEAE-2E1E-49A6-B0C0-FDAF566012DD}"/>
              </a:ext>
            </a:extLst>
          </p:cNvPr>
          <p:cNvSpPr txBox="1"/>
          <p:nvPr/>
        </p:nvSpPr>
        <p:spPr>
          <a:xfrm>
            <a:off x="3153834" y="249319"/>
            <a:ext cx="6155266" cy="105150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مستقبل سلاسل الإمداد في ظل التحول الرقمي ورؤية 2030 (مثال: السعودية).</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38">
            <a:extLst>
              <a:ext uri="{FF2B5EF4-FFF2-40B4-BE49-F238E27FC236}">
                <a16:creationId xmlns:a16="http://schemas.microsoft.com/office/drawing/2014/main" id="{B770FA20-35EE-41E4-A863-BD3A7A7A1E5A}"/>
              </a:ext>
            </a:extLst>
          </p:cNvPr>
          <p:cNvGrpSpPr/>
          <p:nvPr/>
        </p:nvGrpSpPr>
        <p:grpSpPr>
          <a:xfrm>
            <a:off x="615437" y="2146909"/>
            <a:ext cx="10961126" cy="3423684"/>
            <a:chOff x="583961" y="2643060"/>
            <a:chExt cx="10961126" cy="3423684"/>
          </a:xfrm>
        </p:grpSpPr>
        <p:grpSp>
          <p:nvGrpSpPr>
            <p:cNvPr id="6" name="Group 29">
              <a:extLst>
                <a:ext uri="{FF2B5EF4-FFF2-40B4-BE49-F238E27FC236}">
                  <a16:creationId xmlns:a16="http://schemas.microsoft.com/office/drawing/2014/main" id="{56B6406A-8C47-4187-A678-733940FE38E5}"/>
                </a:ext>
              </a:extLst>
            </p:cNvPr>
            <p:cNvGrpSpPr/>
            <p:nvPr/>
          </p:nvGrpSpPr>
          <p:grpSpPr>
            <a:xfrm>
              <a:off x="4375281" y="2643060"/>
              <a:ext cx="3499212" cy="3423684"/>
              <a:chOff x="3767230" y="1825625"/>
              <a:chExt cx="4590633" cy="4491548"/>
            </a:xfrm>
          </p:grpSpPr>
          <p:sp>
            <p:nvSpPr>
              <p:cNvPr id="13" name="Oval 4">
                <a:extLst>
                  <a:ext uri="{FF2B5EF4-FFF2-40B4-BE49-F238E27FC236}">
                    <a16:creationId xmlns:a16="http://schemas.microsoft.com/office/drawing/2014/main" id="{036292F1-8877-4D8A-B2E1-DB2222617EC2}"/>
                  </a:ext>
                </a:extLst>
              </p:cNvPr>
              <p:cNvSpPr/>
              <p:nvPr/>
            </p:nvSpPr>
            <p:spPr>
              <a:xfrm>
                <a:off x="4156527" y="4590431"/>
                <a:ext cx="1041586" cy="1041586"/>
              </a:xfrm>
              <a:prstGeom prst="ellipse">
                <a:avLst/>
              </a:prstGeom>
              <a:solidFill>
                <a:srgbClr val="0F7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5">
                <a:extLst>
                  <a:ext uri="{FF2B5EF4-FFF2-40B4-BE49-F238E27FC236}">
                    <a16:creationId xmlns:a16="http://schemas.microsoft.com/office/drawing/2014/main" id="{D5156BF6-9D31-416F-A500-888CD04A6E61}"/>
                  </a:ext>
                </a:extLst>
              </p:cNvPr>
              <p:cNvSpPr/>
              <p:nvPr/>
            </p:nvSpPr>
            <p:spPr>
              <a:xfrm>
                <a:off x="5567013" y="5275587"/>
                <a:ext cx="1041586" cy="1041586"/>
              </a:xfrm>
              <a:prstGeom prst="ellipse">
                <a:avLst/>
              </a:prstGeom>
              <a:solidFill>
                <a:srgbClr val="0F7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6">
                <a:extLst>
                  <a:ext uri="{FF2B5EF4-FFF2-40B4-BE49-F238E27FC236}">
                    <a16:creationId xmlns:a16="http://schemas.microsoft.com/office/drawing/2014/main" id="{CE915711-1E7F-4396-A78F-F547F19FB99C}"/>
                  </a:ext>
                </a:extLst>
              </p:cNvPr>
              <p:cNvSpPr/>
              <p:nvPr/>
            </p:nvSpPr>
            <p:spPr>
              <a:xfrm>
                <a:off x="6965844" y="4590431"/>
                <a:ext cx="1041586" cy="1041586"/>
              </a:xfrm>
              <a:prstGeom prst="ellipse">
                <a:avLst/>
              </a:prstGeom>
              <a:solidFill>
                <a:srgbClr val="0F7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7">
                <a:extLst>
                  <a:ext uri="{FF2B5EF4-FFF2-40B4-BE49-F238E27FC236}">
                    <a16:creationId xmlns:a16="http://schemas.microsoft.com/office/drawing/2014/main" id="{AB908790-8B61-46F6-AB23-0ED0BA074298}"/>
                  </a:ext>
                </a:extLst>
              </p:cNvPr>
              <p:cNvSpPr/>
              <p:nvPr/>
            </p:nvSpPr>
            <p:spPr>
              <a:xfrm>
                <a:off x="7316277" y="3064191"/>
                <a:ext cx="1041586" cy="1041586"/>
              </a:xfrm>
              <a:prstGeom prst="ellipse">
                <a:avLst/>
              </a:prstGeom>
              <a:solidFill>
                <a:srgbClr val="0F7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8">
                <a:extLst>
                  <a:ext uri="{FF2B5EF4-FFF2-40B4-BE49-F238E27FC236}">
                    <a16:creationId xmlns:a16="http://schemas.microsoft.com/office/drawing/2014/main" id="{B6297E9D-5BE2-4A8B-940B-D4A5539FD160}"/>
                  </a:ext>
                </a:extLst>
              </p:cNvPr>
              <p:cNvSpPr/>
              <p:nvPr/>
            </p:nvSpPr>
            <p:spPr>
              <a:xfrm>
                <a:off x="6338525" y="1825625"/>
                <a:ext cx="1041586" cy="1041586"/>
              </a:xfrm>
              <a:prstGeom prst="ellipse">
                <a:avLst/>
              </a:prstGeom>
              <a:solidFill>
                <a:srgbClr val="0F7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65">
                <a:extLst>
                  <a:ext uri="{FF2B5EF4-FFF2-40B4-BE49-F238E27FC236}">
                    <a16:creationId xmlns:a16="http://schemas.microsoft.com/office/drawing/2014/main" id="{20DC1D5E-4D92-4747-BFE6-B125A126C919}"/>
                  </a:ext>
                </a:extLst>
              </p:cNvPr>
              <p:cNvSpPr/>
              <p:nvPr/>
            </p:nvSpPr>
            <p:spPr>
              <a:xfrm>
                <a:off x="6326643" y="2387572"/>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1"/>
              </a:solidFill>
              <a:ln w="1152" cap="flat">
                <a:noFill/>
                <a:prstDash val="solid"/>
                <a:miter/>
              </a:ln>
            </p:spPr>
            <p:txBody>
              <a:bodyPr rtlCol="0" anchor="ctr"/>
              <a:lstStyle/>
              <a:p>
                <a:endParaRPr lang="en-US"/>
              </a:p>
            </p:txBody>
          </p:sp>
          <p:sp>
            <p:nvSpPr>
              <p:cNvPr id="19" name="Freeform 61">
                <a:extLst>
                  <a:ext uri="{FF2B5EF4-FFF2-40B4-BE49-F238E27FC236}">
                    <a16:creationId xmlns:a16="http://schemas.microsoft.com/office/drawing/2014/main" id="{5DA0C7C8-6F26-4805-90DA-09F8B6E89765}"/>
                  </a:ext>
                </a:extLst>
              </p:cNvPr>
              <p:cNvSpPr/>
              <p:nvPr/>
            </p:nvSpPr>
            <p:spPr>
              <a:xfrm>
                <a:off x="7303726" y="3626763"/>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2"/>
              </a:solidFill>
              <a:ln w="1152" cap="flat">
                <a:noFill/>
                <a:prstDash val="solid"/>
                <a:miter/>
              </a:ln>
            </p:spPr>
            <p:txBody>
              <a:bodyPr rtlCol="0" anchor="ctr"/>
              <a:lstStyle/>
              <a:p>
                <a:endParaRPr lang="en-US"/>
              </a:p>
            </p:txBody>
          </p:sp>
          <p:grpSp>
            <p:nvGrpSpPr>
              <p:cNvPr id="20" name="Graphic 4">
                <a:extLst>
                  <a:ext uri="{FF2B5EF4-FFF2-40B4-BE49-F238E27FC236}">
                    <a16:creationId xmlns:a16="http://schemas.microsoft.com/office/drawing/2014/main" id="{BCCCF4E9-0F33-4AF4-9765-8833C1E3F85F}"/>
                  </a:ext>
                </a:extLst>
              </p:cNvPr>
              <p:cNvGrpSpPr/>
              <p:nvPr/>
            </p:nvGrpSpPr>
            <p:grpSpPr>
              <a:xfrm>
                <a:off x="3783646" y="3065187"/>
                <a:ext cx="984448" cy="675988"/>
                <a:chOff x="6484996" y="418049"/>
                <a:chExt cx="170582" cy="117133"/>
              </a:xfrm>
              <a:solidFill>
                <a:schemeClr val="accent6"/>
              </a:solidFill>
            </p:grpSpPr>
            <p:sp>
              <p:nvSpPr>
                <p:cNvPr id="36" name="Freeform 57">
                  <a:extLst>
                    <a:ext uri="{FF2B5EF4-FFF2-40B4-BE49-F238E27FC236}">
                      <a16:creationId xmlns:a16="http://schemas.microsoft.com/office/drawing/2014/main" id="{2B15A870-E4AF-482A-B1A7-07E0BAFCC0A1}"/>
                    </a:ext>
                  </a:extLst>
                </p:cNvPr>
                <p:cNvSpPr/>
                <p:nvPr/>
              </p:nvSpPr>
              <p:spPr>
                <a:xfrm>
                  <a:off x="6484996" y="515376"/>
                  <a:ext cx="1152" cy="598"/>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grpFill/>
                <a:ln w="1152" cap="flat">
                  <a:noFill/>
                  <a:prstDash val="solid"/>
                  <a:miter/>
                </a:ln>
              </p:spPr>
              <p:txBody>
                <a:bodyPr rtlCol="0" anchor="ctr"/>
                <a:lstStyle/>
                <a:p>
                  <a:endParaRPr lang="en-US"/>
                </a:p>
              </p:txBody>
            </p:sp>
            <p:sp>
              <p:nvSpPr>
                <p:cNvPr id="37" name="Freeform 58">
                  <a:extLst>
                    <a:ext uri="{FF2B5EF4-FFF2-40B4-BE49-F238E27FC236}">
                      <a16:creationId xmlns:a16="http://schemas.microsoft.com/office/drawing/2014/main" id="{D2977B9F-2BB8-4BF6-86D9-35E22F59FC78}"/>
                    </a:ext>
                  </a:extLst>
                </p:cNvPr>
                <p:cNvSpPr/>
                <p:nvPr/>
              </p:nvSpPr>
              <p:spPr>
                <a:xfrm>
                  <a:off x="6486443" y="418049"/>
                  <a:ext cx="169134" cy="117133"/>
                </a:xfrm>
                <a:custGeom>
                  <a:avLst/>
                  <a:gdLst>
                    <a:gd name="connsiteX0" fmla="*/ 90989 w 169134"/>
                    <a:gd name="connsiteY0" fmla="*/ 115 h 117133"/>
                    <a:gd name="connsiteX1" fmla="*/ 973 w 169134"/>
                    <a:gd name="connsiteY1" fmla="*/ 72614 h 117133"/>
                    <a:gd name="connsiteX2" fmla="*/ 32323 w 169134"/>
                    <a:gd name="connsiteY2" fmla="*/ 116759 h 117133"/>
                    <a:gd name="connsiteX3" fmla="*/ 33821 w 169134"/>
                    <a:gd name="connsiteY3" fmla="*/ 116874 h 117133"/>
                    <a:gd name="connsiteX4" fmla="*/ 104474 w 169134"/>
                    <a:gd name="connsiteY4" fmla="*/ 76302 h 117133"/>
                    <a:gd name="connsiteX5" fmla="*/ 169134 w 169134"/>
                    <a:gd name="connsiteY5" fmla="*/ 42070 h 117133"/>
                    <a:gd name="connsiteX6" fmla="*/ 90989 w 169134"/>
                    <a:gd name="connsiteY6" fmla="*/ 0 h 1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134" h="117133">
                      <a:moveTo>
                        <a:pt x="90989" y="115"/>
                      </a:moveTo>
                      <a:cubicBezTo>
                        <a:pt x="47191" y="115"/>
                        <a:pt x="10654" y="32042"/>
                        <a:pt x="973" y="72614"/>
                      </a:cubicBezTo>
                      <a:cubicBezTo>
                        <a:pt x="-3984" y="93476"/>
                        <a:pt x="10539" y="114338"/>
                        <a:pt x="32323" y="116759"/>
                      </a:cubicBezTo>
                      <a:cubicBezTo>
                        <a:pt x="32784" y="116759"/>
                        <a:pt x="33245" y="116759"/>
                        <a:pt x="33821" y="116874"/>
                      </a:cubicBezTo>
                      <a:cubicBezTo>
                        <a:pt x="64941" y="119640"/>
                        <a:pt x="87762" y="99931"/>
                        <a:pt x="104474" y="76302"/>
                      </a:cubicBezTo>
                      <a:cubicBezTo>
                        <a:pt x="118075" y="57054"/>
                        <a:pt x="144123" y="28815"/>
                        <a:pt x="169134" y="42070"/>
                      </a:cubicBezTo>
                      <a:cubicBezTo>
                        <a:pt x="152768" y="16828"/>
                        <a:pt x="123838" y="0"/>
                        <a:pt x="90989" y="0"/>
                      </a:cubicBezTo>
                      <a:close/>
                    </a:path>
                  </a:pathLst>
                </a:custGeom>
                <a:grpFill/>
                <a:ln w="1152" cap="flat">
                  <a:noFill/>
                  <a:prstDash val="solid"/>
                  <a:miter/>
                </a:ln>
              </p:spPr>
              <p:txBody>
                <a:bodyPr rtlCol="0" anchor="ctr"/>
                <a:lstStyle/>
                <a:p>
                  <a:endParaRPr lang="en-US"/>
                </a:p>
              </p:txBody>
            </p:sp>
          </p:grpSp>
          <p:sp>
            <p:nvSpPr>
              <p:cNvPr id="21" name="Freeform 56">
                <a:extLst>
                  <a:ext uri="{FF2B5EF4-FFF2-40B4-BE49-F238E27FC236}">
                    <a16:creationId xmlns:a16="http://schemas.microsoft.com/office/drawing/2014/main" id="{3D20A740-EE90-4639-8D6D-51BF69D9F1BC}"/>
                  </a:ext>
                </a:extLst>
              </p:cNvPr>
              <p:cNvSpPr/>
              <p:nvPr/>
            </p:nvSpPr>
            <p:spPr>
              <a:xfrm>
                <a:off x="3783646" y="3315711"/>
                <a:ext cx="1066935" cy="828472"/>
              </a:xfrm>
              <a:custGeom>
                <a:avLst/>
                <a:gdLst>
                  <a:gd name="connsiteX0" fmla="*/ 178881 w 184875"/>
                  <a:gd name="connsiteY0" fmla="*/ 18140 h 143555"/>
                  <a:gd name="connsiteX1" fmla="*/ 138195 w 184875"/>
                  <a:gd name="connsiteY1" fmla="*/ 3848 h 143555"/>
                  <a:gd name="connsiteX2" fmla="*/ 105922 w 184875"/>
                  <a:gd name="connsiteY2" fmla="*/ 36582 h 143555"/>
                  <a:gd name="connsiteX3" fmla="*/ 35269 w 184875"/>
                  <a:gd name="connsiteY3" fmla="*/ 78075 h 143555"/>
                  <a:gd name="connsiteX4" fmla="*/ 0 w 184875"/>
                  <a:gd name="connsiteY4" fmla="*/ 54101 h 143555"/>
                  <a:gd name="connsiteX5" fmla="*/ 93935 w 184875"/>
                  <a:gd name="connsiteY5" fmla="*/ 143543 h 143555"/>
                  <a:gd name="connsiteX6" fmla="*/ 184874 w 184875"/>
                  <a:gd name="connsiteY6" fmla="*/ 50643 h 143555"/>
                  <a:gd name="connsiteX7" fmla="*/ 178881 w 184875"/>
                  <a:gd name="connsiteY7" fmla="*/ 18140 h 14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875" h="143555">
                    <a:moveTo>
                      <a:pt x="178881" y="18140"/>
                    </a:moveTo>
                    <a:cubicBezTo>
                      <a:pt x="172657" y="1888"/>
                      <a:pt x="153293" y="-4912"/>
                      <a:pt x="138195" y="3848"/>
                    </a:cubicBezTo>
                    <a:cubicBezTo>
                      <a:pt x="123096" y="12607"/>
                      <a:pt x="113529" y="25517"/>
                      <a:pt x="105922" y="36582"/>
                    </a:cubicBezTo>
                    <a:cubicBezTo>
                      <a:pt x="89325" y="60671"/>
                      <a:pt x="66389" y="80842"/>
                      <a:pt x="35269" y="78075"/>
                    </a:cubicBezTo>
                    <a:cubicBezTo>
                      <a:pt x="17635" y="76462"/>
                      <a:pt x="6109" y="67356"/>
                      <a:pt x="0" y="54101"/>
                    </a:cubicBezTo>
                    <a:cubicBezTo>
                      <a:pt x="1614" y="104239"/>
                      <a:pt x="43222" y="144350"/>
                      <a:pt x="93935" y="143543"/>
                    </a:cubicBezTo>
                    <a:cubicBezTo>
                      <a:pt x="144764" y="142736"/>
                      <a:pt x="185105" y="101473"/>
                      <a:pt x="184874" y="50643"/>
                    </a:cubicBezTo>
                    <a:cubicBezTo>
                      <a:pt x="184874" y="39233"/>
                      <a:pt x="182684" y="28283"/>
                      <a:pt x="178881" y="18140"/>
                    </a:cubicBezTo>
                    <a:close/>
                  </a:path>
                </a:pathLst>
              </a:custGeom>
              <a:solidFill>
                <a:srgbClr val="E0E1E3"/>
              </a:solidFill>
              <a:ln w="1152" cap="flat">
                <a:noFill/>
                <a:prstDash val="solid"/>
                <a:miter/>
              </a:ln>
            </p:spPr>
            <p:txBody>
              <a:bodyPr rtlCol="0" anchor="ctr"/>
              <a:lstStyle/>
              <a:p>
                <a:endParaRPr lang="en-US"/>
              </a:p>
            </p:txBody>
          </p:sp>
          <p:sp>
            <p:nvSpPr>
              <p:cNvPr id="22" name="Freeform 53">
                <a:extLst>
                  <a:ext uri="{FF2B5EF4-FFF2-40B4-BE49-F238E27FC236}">
                    <a16:creationId xmlns:a16="http://schemas.microsoft.com/office/drawing/2014/main" id="{251ABD2F-F0CE-4148-9E92-865B3634E7DB}"/>
                  </a:ext>
                </a:extLst>
              </p:cNvPr>
              <p:cNvSpPr/>
              <p:nvPr/>
            </p:nvSpPr>
            <p:spPr>
              <a:xfrm>
                <a:off x="6951848" y="5148647"/>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3"/>
              </a:solidFill>
              <a:ln w="1152" cap="flat">
                <a:noFill/>
                <a:prstDash val="solid"/>
                <a:miter/>
              </a:ln>
            </p:spPr>
            <p:txBody>
              <a:bodyPr rtlCol="0" anchor="ctr"/>
              <a:lstStyle/>
              <a:p>
                <a:endParaRPr lang="en-US"/>
              </a:p>
            </p:txBody>
          </p:sp>
          <p:sp>
            <p:nvSpPr>
              <p:cNvPr id="23" name="Freeform 65">
                <a:extLst>
                  <a:ext uri="{FF2B5EF4-FFF2-40B4-BE49-F238E27FC236}">
                    <a16:creationId xmlns:a16="http://schemas.microsoft.com/office/drawing/2014/main" id="{8E7DC8E2-30FD-4FB0-95C9-00F623D07EFF}"/>
                  </a:ext>
                </a:extLst>
              </p:cNvPr>
              <p:cNvSpPr/>
              <p:nvPr/>
            </p:nvSpPr>
            <p:spPr>
              <a:xfrm>
                <a:off x="6326643" y="2387572"/>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1"/>
              </a:solidFill>
              <a:ln w="1152" cap="flat">
                <a:noFill/>
                <a:prstDash val="solid"/>
                <a:miter/>
              </a:ln>
            </p:spPr>
            <p:txBody>
              <a:bodyPr rtlCol="0" anchor="ctr"/>
              <a:lstStyle/>
              <a:p>
                <a:endParaRPr lang="en-US"/>
              </a:p>
            </p:txBody>
          </p:sp>
          <p:sp>
            <p:nvSpPr>
              <p:cNvPr id="24" name="Freeform 61">
                <a:extLst>
                  <a:ext uri="{FF2B5EF4-FFF2-40B4-BE49-F238E27FC236}">
                    <a16:creationId xmlns:a16="http://schemas.microsoft.com/office/drawing/2014/main" id="{D9054BA0-6F24-4D41-929C-66A9356DCF25}"/>
                  </a:ext>
                </a:extLst>
              </p:cNvPr>
              <p:cNvSpPr/>
              <p:nvPr/>
            </p:nvSpPr>
            <p:spPr>
              <a:xfrm>
                <a:off x="7303726" y="3626763"/>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2"/>
              </a:solidFill>
              <a:ln w="1152" cap="flat">
                <a:noFill/>
                <a:prstDash val="solid"/>
                <a:miter/>
              </a:ln>
            </p:spPr>
            <p:txBody>
              <a:bodyPr rtlCol="0" anchor="ctr"/>
              <a:lstStyle/>
              <a:p>
                <a:endParaRPr lang="en-US"/>
              </a:p>
            </p:txBody>
          </p:sp>
          <p:grpSp>
            <p:nvGrpSpPr>
              <p:cNvPr id="25" name="Graphic 4">
                <a:extLst>
                  <a:ext uri="{FF2B5EF4-FFF2-40B4-BE49-F238E27FC236}">
                    <a16:creationId xmlns:a16="http://schemas.microsoft.com/office/drawing/2014/main" id="{B00F25D8-6E9A-4000-BB04-D85216872470}"/>
                  </a:ext>
                </a:extLst>
              </p:cNvPr>
              <p:cNvGrpSpPr/>
              <p:nvPr/>
            </p:nvGrpSpPr>
            <p:grpSpPr>
              <a:xfrm>
                <a:off x="3783646" y="3065187"/>
                <a:ext cx="984448" cy="675988"/>
                <a:chOff x="6484996" y="418049"/>
                <a:chExt cx="170582" cy="117133"/>
              </a:xfrm>
              <a:solidFill>
                <a:schemeClr val="accent6"/>
              </a:solidFill>
            </p:grpSpPr>
            <p:sp>
              <p:nvSpPr>
                <p:cNvPr id="34" name="Freeform 57">
                  <a:extLst>
                    <a:ext uri="{FF2B5EF4-FFF2-40B4-BE49-F238E27FC236}">
                      <a16:creationId xmlns:a16="http://schemas.microsoft.com/office/drawing/2014/main" id="{095FB51B-4CFC-4709-942A-C5DD1062B5C9}"/>
                    </a:ext>
                  </a:extLst>
                </p:cNvPr>
                <p:cNvSpPr/>
                <p:nvPr/>
              </p:nvSpPr>
              <p:spPr>
                <a:xfrm>
                  <a:off x="6484996" y="515376"/>
                  <a:ext cx="1152" cy="598"/>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grpFill/>
                <a:ln w="1152" cap="flat">
                  <a:noFill/>
                  <a:prstDash val="solid"/>
                  <a:miter/>
                </a:ln>
              </p:spPr>
              <p:txBody>
                <a:bodyPr rtlCol="0" anchor="ctr"/>
                <a:lstStyle/>
                <a:p>
                  <a:endParaRPr lang="en-US"/>
                </a:p>
              </p:txBody>
            </p:sp>
            <p:sp>
              <p:nvSpPr>
                <p:cNvPr id="35" name="Freeform 58">
                  <a:extLst>
                    <a:ext uri="{FF2B5EF4-FFF2-40B4-BE49-F238E27FC236}">
                      <a16:creationId xmlns:a16="http://schemas.microsoft.com/office/drawing/2014/main" id="{29499609-03D4-4A64-9553-8EDB68C3FADF}"/>
                    </a:ext>
                  </a:extLst>
                </p:cNvPr>
                <p:cNvSpPr/>
                <p:nvPr/>
              </p:nvSpPr>
              <p:spPr>
                <a:xfrm>
                  <a:off x="6486443" y="418049"/>
                  <a:ext cx="169134" cy="117133"/>
                </a:xfrm>
                <a:custGeom>
                  <a:avLst/>
                  <a:gdLst>
                    <a:gd name="connsiteX0" fmla="*/ 90989 w 169134"/>
                    <a:gd name="connsiteY0" fmla="*/ 115 h 117133"/>
                    <a:gd name="connsiteX1" fmla="*/ 973 w 169134"/>
                    <a:gd name="connsiteY1" fmla="*/ 72614 h 117133"/>
                    <a:gd name="connsiteX2" fmla="*/ 32323 w 169134"/>
                    <a:gd name="connsiteY2" fmla="*/ 116759 h 117133"/>
                    <a:gd name="connsiteX3" fmla="*/ 33821 w 169134"/>
                    <a:gd name="connsiteY3" fmla="*/ 116874 h 117133"/>
                    <a:gd name="connsiteX4" fmla="*/ 104474 w 169134"/>
                    <a:gd name="connsiteY4" fmla="*/ 76302 h 117133"/>
                    <a:gd name="connsiteX5" fmla="*/ 169134 w 169134"/>
                    <a:gd name="connsiteY5" fmla="*/ 42070 h 117133"/>
                    <a:gd name="connsiteX6" fmla="*/ 90989 w 169134"/>
                    <a:gd name="connsiteY6" fmla="*/ 0 h 1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134" h="117133">
                      <a:moveTo>
                        <a:pt x="90989" y="115"/>
                      </a:moveTo>
                      <a:cubicBezTo>
                        <a:pt x="47191" y="115"/>
                        <a:pt x="10654" y="32042"/>
                        <a:pt x="973" y="72614"/>
                      </a:cubicBezTo>
                      <a:cubicBezTo>
                        <a:pt x="-3984" y="93476"/>
                        <a:pt x="10539" y="114338"/>
                        <a:pt x="32323" y="116759"/>
                      </a:cubicBezTo>
                      <a:cubicBezTo>
                        <a:pt x="32784" y="116759"/>
                        <a:pt x="33245" y="116759"/>
                        <a:pt x="33821" y="116874"/>
                      </a:cubicBezTo>
                      <a:cubicBezTo>
                        <a:pt x="64941" y="119640"/>
                        <a:pt x="87762" y="99931"/>
                        <a:pt x="104474" y="76302"/>
                      </a:cubicBezTo>
                      <a:cubicBezTo>
                        <a:pt x="118075" y="57054"/>
                        <a:pt x="144123" y="28815"/>
                        <a:pt x="169134" y="42070"/>
                      </a:cubicBezTo>
                      <a:cubicBezTo>
                        <a:pt x="152768" y="16828"/>
                        <a:pt x="123838" y="0"/>
                        <a:pt x="90989" y="0"/>
                      </a:cubicBezTo>
                      <a:close/>
                    </a:path>
                  </a:pathLst>
                </a:custGeom>
                <a:grpFill/>
                <a:ln w="1152" cap="flat">
                  <a:noFill/>
                  <a:prstDash val="solid"/>
                  <a:miter/>
                </a:ln>
              </p:spPr>
              <p:txBody>
                <a:bodyPr rtlCol="0" anchor="ctr"/>
                <a:lstStyle/>
                <a:p>
                  <a:endParaRPr lang="en-US"/>
                </a:p>
              </p:txBody>
            </p:sp>
          </p:grpSp>
          <p:sp>
            <p:nvSpPr>
              <p:cNvPr id="26" name="Freeform 56">
                <a:extLst>
                  <a:ext uri="{FF2B5EF4-FFF2-40B4-BE49-F238E27FC236}">
                    <a16:creationId xmlns:a16="http://schemas.microsoft.com/office/drawing/2014/main" id="{058DB0C3-E386-481D-9B6D-76CDC7BD579D}"/>
                  </a:ext>
                </a:extLst>
              </p:cNvPr>
              <p:cNvSpPr/>
              <p:nvPr/>
            </p:nvSpPr>
            <p:spPr>
              <a:xfrm>
                <a:off x="3783646" y="3315711"/>
                <a:ext cx="1066935" cy="828472"/>
              </a:xfrm>
              <a:custGeom>
                <a:avLst/>
                <a:gdLst>
                  <a:gd name="connsiteX0" fmla="*/ 178881 w 184875"/>
                  <a:gd name="connsiteY0" fmla="*/ 18140 h 143555"/>
                  <a:gd name="connsiteX1" fmla="*/ 138195 w 184875"/>
                  <a:gd name="connsiteY1" fmla="*/ 3848 h 143555"/>
                  <a:gd name="connsiteX2" fmla="*/ 105922 w 184875"/>
                  <a:gd name="connsiteY2" fmla="*/ 36582 h 143555"/>
                  <a:gd name="connsiteX3" fmla="*/ 35269 w 184875"/>
                  <a:gd name="connsiteY3" fmla="*/ 78075 h 143555"/>
                  <a:gd name="connsiteX4" fmla="*/ 0 w 184875"/>
                  <a:gd name="connsiteY4" fmla="*/ 54101 h 143555"/>
                  <a:gd name="connsiteX5" fmla="*/ 93935 w 184875"/>
                  <a:gd name="connsiteY5" fmla="*/ 143543 h 143555"/>
                  <a:gd name="connsiteX6" fmla="*/ 184874 w 184875"/>
                  <a:gd name="connsiteY6" fmla="*/ 50643 h 143555"/>
                  <a:gd name="connsiteX7" fmla="*/ 178881 w 184875"/>
                  <a:gd name="connsiteY7" fmla="*/ 18140 h 14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875" h="143555">
                    <a:moveTo>
                      <a:pt x="178881" y="18140"/>
                    </a:moveTo>
                    <a:cubicBezTo>
                      <a:pt x="172657" y="1888"/>
                      <a:pt x="153293" y="-4912"/>
                      <a:pt x="138195" y="3848"/>
                    </a:cubicBezTo>
                    <a:cubicBezTo>
                      <a:pt x="123096" y="12607"/>
                      <a:pt x="113529" y="25517"/>
                      <a:pt x="105922" y="36582"/>
                    </a:cubicBezTo>
                    <a:cubicBezTo>
                      <a:pt x="89325" y="60671"/>
                      <a:pt x="66389" y="80842"/>
                      <a:pt x="35269" y="78075"/>
                    </a:cubicBezTo>
                    <a:cubicBezTo>
                      <a:pt x="17635" y="76462"/>
                      <a:pt x="6109" y="67356"/>
                      <a:pt x="0" y="54101"/>
                    </a:cubicBezTo>
                    <a:cubicBezTo>
                      <a:pt x="1614" y="104239"/>
                      <a:pt x="43222" y="144350"/>
                      <a:pt x="93935" y="143543"/>
                    </a:cubicBezTo>
                    <a:cubicBezTo>
                      <a:pt x="144764" y="142736"/>
                      <a:pt x="185105" y="101473"/>
                      <a:pt x="184874" y="50643"/>
                    </a:cubicBezTo>
                    <a:cubicBezTo>
                      <a:pt x="184874" y="39233"/>
                      <a:pt x="182684" y="28283"/>
                      <a:pt x="178881" y="18140"/>
                    </a:cubicBezTo>
                    <a:close/>
                  </a:path>
                </a:pathLst>
              </a:custGeom>
              <a:solidFill>
                <a:srgbClr val="E0E1E3"/>
              </a:solidFill>
              <a:ln w="1152" cap="flat">
                <a:noFill/>
                <a:prstDash val="solid"/>
                <a:miter/>
              </a:ln>
            </p:spPr>
            <p:txBody>
              <a:bodyPr rtlCol="0" anchor="ctr"/>
              <a:lstStyle/>
              <a:p>
                <a:endParaRPr lang="en-US"/>
              </a:p>
            </p:txBody>
          </p:sp>
          <p:sp>
            <p:nvSpPr>
              <p:cNvPr id="27" name="Freeform 53">
                <a:extLst>
                  <a:ext uri="{FF2B5EF4-FFF2-40B4-BE49-F238E27FC236}">
                    <a16:creationId xmlns:a16="http://schemas.microsoft.com/office/drawing/2014/main" id="{32DF481A-EE11-475C-B83E-C93065367F3E}"/>
                  </a:ext>
                </a:extLst>
              </p:cNvPr>
              <p:cNvSpPr/>
              <p:nvPr/>
            </p:nvSpPr>
            <p:spPr>
              <a:xfrm>
                <a:off x="6951848" y="5148647"/>
                <a:ext cx="6648" cy="3451"/>
              </a:xfrm>
              <a:custGeom>
                <a:avLst/>
                <a:gdLst>
                  <a:gd name="connsiteX0" fmla="*/ 0 w 1152"/>
                  <a:gd name="connsiteY0" fmla="*/ 299 h 598"/>
                  <a:gd name="connsiteX1" fmla="*/ 0 w 1152"/>
                  <a:gd name="connsiteY1" fmla="*/ 299 h 598"/>
                  <a:gd name="connsiteX2" fmla="*/ 0 w 1152"/>
                  <a:gd name="connsiteY2" fmla="*/ 299 h 598"/>
                </a:gdLst>
                <a:ahLst/>
                <a:cxnLst>
                  <a:cxn ang="0">
                    <a:pos x="connsiteX0" y="connsiteY0"/>
                  </a:cxn>
                  <a:cxn ang="0">
                    <a:pos x="connsiteX1" y="connsiteY1"/>
                  </a:cxn>
                  <a:cxn ang="0">
                    <a:pos x="connsiteX2" y="connsiteY2"/>
                  </a:cxn>
                </a:cxnLst>
                <a:rect l="l" t="t" r="r" b="b"/>
                <a:pathLst>
                  <a:path w="1152" h="598">
                    <a:moveTo>
                      <a:pt x="0" y="299"/>
                    </a:moveTo>
                    <a:cubicBezTo>
                      <a:pt x="0" y="-738"/>
                      <a:pt x="0" y="1337"/>
                      <a:pt x="0" y="299"/>
                    </a:cubicBezTo>
                    <a:lnTo>
                      <a:pt x="0" y="299"/>
                    </a:lnTo>
                    <a:close/>
                  </a:path>
                </a:pathLst>
              </a:custGeom>
              <a:solidFill>
                <a:schemeClr val="accent3"/>
              </a:solidFill>
              <a:ln w="1152" cap="flat">
                <a:noFill/>
                <a:prstDash val="solid"/>
                <a:miter/>
              </a:ln>
            </p:spPr>
            <p:txBody>
              <a:bodyPr rtlCol="0" anchor="ctr"/>
              <a:lstStyle/>
              <a:p>
                <a:endParaRPr lang="en-US"/>
              </a:p>
            </p:txBody>
          </p:sp>
          <p:sp>
            <p:nvSpPr>
              <p:cNvPr id="28" name="TextBox 23">
                <a:extLst>
                  <a:ext uri="{FF2B5EF4-FFF2-40B4-BE49-F238E27FC236}">
                    <a16:creationId xmlns:a16="http://schemas.microsoft.com/office/drawing/2014/main" id="{C7952B78-5B14-4DBE-8210-99ED4F579C0C}"/>
                  </a:ext>
                </a:extLst>
              </p:cNvPr>
              <p:cNvSpPr txBox="1"/>
              <p:nvPr/>
            </p:nvSpPr>
            <p:spPr>
              <a:xfrm>
                <a:off x="3767230" y="3269137"/>
                <a:ext cx="687796" cy="461665"/>
              </a:xfrm>
              <a:prstGeom prst="rect">
                <a:avLst/>
              </a:prstGeom>
              <a:noFill/>
            </p:spPr>
            <p:txBody>
              <a:bodyPr wrap="square" lIns="0" rIns="0" rtlCol="0" anchor="b">
                <a:spAutoFit/>
              </a:bodyPr>
              <a:lstStyle/>
              <a:p>
                <a:pPr algn="ctr"/>
                <a:r>
                  <a:rPr lang="en-US" sz="2400" b="1" noProof="1">
                    <a:solidFill>
                      <a:schemeClr val="bg1"/>
                    </a:solidFill>
                  </a:rPr>
                  <a:t>06</a:t>
                </a:r>
              </a:p>
            </p:txBody>
          </p:sp>
          <p:pic>
            <p:nvPicPr>
              <p:cNvPr id="29" name="Graphic 121" descr="Brainstorm with solid fill">
                <a:extLst>
                  <a:ext uri="{FF2B5EF4-FFF2-40B4-BE49-F238E27FC236}">
                    <a16:creationId xmlns:a16="http://schemas.microsoft.com/office/drawing/2014/main" id="{703A7F4E-A048-41E7-A651-08505ED8BDA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27499" y="3505988"/>
                <a:ext cx="409717" cy="409717"/>
              </a:xfrm>
              <a:prstGeom prst="rect">
                <a:avLst/>
              </a:prstGeom>
            </p:spPr>
          </p:pic>
          <p:sp>
            <p:nvSpPr>
              <p:cNvPr id="30" name="Oval 25">
                <a:extLst>
                  <a:ext uri="{FF2B5EF4-FFF2-40B4-BE49-F238E27FC236}">
                    <a16:creationId xmlns:a16="http://schemas.microsoft.com/office/drawing/2014/main" id="{FA226D89-5D72-4ACA-A8B4-CDDF9F1DD77F}"/>
                  </a:ext>
                </a:extLst>
              </p:cNvPr>
              <p:cNvSpPr/>
              <p:nvPr/>
            </p:nvSpPr>
            <p:spPr>
              <a:xfrm>
                <a:off x="3796320" y="3064191"/>
                <a:ext cx="1041586" cy="1041586"/>
              </a:xfrm>
              <a:prstGeom prst="ellipse">
                <a:avLst/>
              </a:prstGeom>
              <a:solidFill>
                <a:srgbClr val="0F7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26">
                <a:extLst>
                  <a:ext uri="{FF2B5EF4-FFF2-40B4-BE49-F238E27FC236}">
                    <a16:creationId xmlns:a16="http://schemas.microsoft.com/office/drawing/2014/main" id="{B7DE787F-DF1D-46E6-A5DE-43DE57E9BAF2}"/>
                  </a:ext>
                </a:extLst>
              </p:cNvPr>
              <p:cNvGrpSpPr/>
              <p:nvPr/>
            </p:nvGrpSpPr>
            <p:grpSpPr>
              <a:xfrm>
                <a:off x="4354386" y="1866779"/>
                <a:ext cx="3455797" cy="3833281"/>
                <a:chOff x="4301120" y="1131527"/>
                <a:chExt cx="3455797" cy="3833281"/>
              </a:xfrm>
            </p:grpSpPr>
            <p:sp>
              <p:nvSpPr>
                <p:cNvPr id="32" name="Freeform: Shape 30">
                  <a:extLst>
                    <a:ext uri="{FF2B5EF4-FFF2-40B4-BE49-F238E27FC236}">
                      <a16:creationId xmlns:a16="http://schemas.microsoft.com/office/drawing/2014/main" id="{C867B92D-FCFB-4BDA-8E9B-B7BFC3332E45}"/>
                    </a:ext>
                  </a:extLst>
                </p:cNvPr>
                <p:cNvSpPr/>
                <p:nvPr/>
              </p:nvSpPr>
              <p:spPr>
                <a:xfrm>
                  <a:off x="4301120" y="1618637"/>
                  <a:ext cx="3455797" cy="3346171"/>
                </a:xfrm>
                <a:custGeom>
                  <a:avLst/>
                  <a:gdLst>
                    <a:gd name="connsiteX0" fmla="*/ 1727919 w 3455797"/>
                    <a:gd name="connsiteY0" fmla="*/ 0 h 3346171"/>
                    <a:gd name="connsiteX1" fmla="*/ 1842204 w 3455797"/>
                    <a:gd name="connsiteY1" fmla="*/ 5771 h 3346171"/>
                    <a:gd name="connsiteX2" fmla="*/ 1841071 w 3455797"/>
                    <a:gd name="connsiteY2" fmla="*/ 17010 h 3346171"/>
                    <a:gd name="connsiteX3" fmla="*/ 2499047 w 3455797"/>
                    <a:gd name="connsiteY3" fmla="*/ 674986 h 3346171"/>
                    <a:gd name="connsiteX4" fmla="*/ 2866928 w 3455797"/>
                    <a:gd name="connsiteY4" fmla="*/ 562614 h 3346171"/>
                    <a:gd name="connsiteX5" fmla="*/ 2944638 w 3455797"/>
                    <a:gd name="connsiteY5" fmla="*/ 498497 h 3346171"/>
                    <a:gd name="connsiteX6" fmla="*/ 2955725 w 3455797"/>
                    <a:gd name="connsiteY6" fmla="*/ 508574 h 3346171"/>
                    <a:gd name="connsiteX7" fmla="*/ 3067794 w 3455797"/>
                    <a:gd name="connsiteY7" fmla="*/ 631881 h 3346171"/>
                    <a:gd name="connsiteX8" fmla="*/ 3117934 w 3455797"/>
                    <a:gd name="connsiteY8" fmla="*/ 698932 h 3346171"/>
                    <a:gd name="connsiteX9" fmla="*/ 3109764 w 3455797"/>
                    <a:gd name="connsiteY9" fmla="*/ 703367 h 3346171"/>
                    <a:gd name="connsiteX10" fmla="*/ 2819668 w 3455797"/>
                    <a:gd name="connsiteY10" fmla="*/ 1248971 h 3346171"/>
                    <a:gd name="connsiteX11" fmla="*/ 3345039 w 3455797"/>
                    <a:gd name="connsiteY11" fmla="*/ 1893579 h 3346171"/>
                    <a:gd name="connsiteX12" fmla="*/ 3455797 w 3455797"/>
                    <a:gd name="connsiteY12" fmla="*/ 1904745 h 3346171"/>
                    <a:gd name="connsiteX13" fmla="*/ 3455334 w 3455797"/>
                    <a:gd name="connsiteY13" fmla="*/ 1913914 h 3346171"/>
                    <a:gd name="connsiteX14" fmla="*/ 3431158 w 3455797"/>
                    <a:gd name="connsiteY14" fmla="*/ 2075712 h 3346171"/>
                    <a:gd name="connsiteX15" fmla="*/ 3411940 w 3455797"/>
                    <a:gd name="connsiteY15" fmla="*/ 2153454 h 3346171"/>
                    <a:gd name="connsiteX16" fmla="*/ 3395967 w 3455797"/>
                    <a:gd name="connsiteY16" fmla="*/ 2144784 h 3346171"/>
                    <a:gd name="connsiteX17" fmla="*/ 3139853 w 3455797"/>
                    <a:gd name="connsiteY17" fmla="*/ 2093077 h 3346171"/>
                    <a:gd name="connsiteX18" fmla="*/ 2481877 w 3455797"/>
                    <a:gd name="connsiteY18" fmla="*/ 2751053 h 3346171"/>
                    <a:gd name="connsiteX19" fmla="*/ 2594249 w 3455797"/>
                    <a:gd name="connsiteY19" fmla="*/ 3118934 h 3346171"/>
                    <a:gd name="connsiteX20" fmla="*/ 2661166 w 3455797"/>
                    <a:gd name="connsiteY20" fmla="*/ 3200037 h 3346171"/>
                    <a:gd name="connsiteX21" fmla="*/ 2646124 w 3455797"/>
                    <a:gd name="connsiteY21" fmla="*/ 3210396 h 3346171"/>
                    <a:gd name="connsiteX22" fmla="*/ 2437692 w 3455797"/>
                    <a:gd name="connsiteY22" fmla="*/ 3321539 h 3346171"/>
                    <a:gd name="connsiteX23" fmla="*/ 2370686 w 3455797"/>
                    <a:gd name="connsiteY23" fmla="*/ 3346171 h 3346171"/>
                    <a:gd name="connsiteX24" fmla="*/ 2368368 w 3455797"/>
                    <a:gd name="connsiteY24" fmla="*/ 3323182 h 3346171"/>
                    <a:gd name="connsiteX25" fmla="*/ 1723760 w 3455797"/>
                    <a:gd name="connsiteY25" fmla="*/ 2797811 h 3346171"/>
                    <a:gd name="connsiteX26" fmla="*/ 1079152 w 3455797"/>
                    <a:gd name="connsiteY26" fmla="*/ 3323182 h 3346171"/>
                    <a:gd name="connsiteX27" fmla="*/ 1076864 w 3455797"/>
                    <a:gd name="connsiteY27" fmla="*/ 3345875 h 3346171"/>
                    <a:gd name="connsiteX28" fmla="*/ 946806 w 3455797"/>
                    <a:gd name="connsiteY28" fmla="*/ 3287566 h 3346171"/>
                    <a:gd name="connsiteX29" fmla="*/ 803526 w 3455797"/>
                    <a:gd name="connsiteY29" fmla="*/ 3203684 h 3346171"/>
                    <a:gd name="connsiteX30" fmla="*/ 873452 w 3455797"/>
                    <a:gd name="connsiteY30" fmla="*/ 3118933 h 3346171"/>
                    <a:gd name="connsiteX31" fmla="*/ 985824 w 3455797"/>
                    <a:gd name="connsiteY31" fmla="*/ 2751052 h 3346171"/>
                    <a:gd name="connsiteX32" fmla="*/ 327848 w 3455797"/>
                    <a:gd name="connsiteY32" fmla="*/ 2093076 h 3346171"/>
                    <a:gd name="connsiteX33" fmla="*/ 71734 w 3455797"/>
                    <a:gd name="connsiteY33" fmla="*/ 2144783 h 3346171"/>
                    <a:gd name="connsiteX34" fmla="*/ 44900 w 3455797"/>
                    <a:gd name="connsiteY34" fmla="*/ 2159349 h 3346171"/>
                    <a:gd name="connsiteX35" fmla="*/ 37532 w 3455797"/>
                    <a:gd name="connsiteY35" fmla="*/ 2135077 h 3346171"/>
                    <a:gd name="connsiteX36" fmla="*/ 505 w 3455797"/>
                    <a:gd name="connsiteY36" fmla="*/ 1913914 h 3346171"/>
                    <a:gd name="connsiteX37" fmla="*/ 0 w 3455797"/>
                    <a:gd name="connsiteY37" fmla="*/ 1903911 h 3346171"/>
                    <a:gd name="connsiteX38" fmla="*/ 102484 w 3455797"/>
                    <a:gd name="connsiteY38" fmla="*/ 1893579 h 3346171"/>
                    <a:gd name="connsiteX39" fmla="*/ 627855 w 3455797"/>
                    <a:gd name="connsiteY39" fmla="*/ 1248971 h 3346171"/>
                    <a:gd name="connsiteX40" fmla="*/ 337760 w 3455797"/>
                    <a:gd name="connsiteY40" fmla="*/ 703367 h 3346171"/>
                    <a:gd name="connsiteX41" fmla="*/ 335504 w 3455797"/>
                    <a:gd name="connsiteY41" fmla="*/ 702143 h 3346171"/>
                    <a:gd name="connsiteX42" fmla="*/ 388045 w 3455797"/>
                    <a:gd name="connsiteY42" fmla="*/ 631881 h 3346171"/>
                    <a:gd name="connsiteX43" fmla="*/ 507346 w 3455797"/>
                    <a:gd name="connsiteY43" fmla="*/ 502179 h 3346171"/>
                    <a:gd name="connsiteX44" fmla="*/ 580595 w 3455797"/>
                    <a:gd name="connsiteY44" fmla="*/ 562614 h 3346171"/>
                    <a:gd name="connsiteX45" fmla="*/ 948475 w 3455797"/>
                    <a:gd name="connsiteY45" fmla="*/ 674986 h 3346171"/>
                    <a:gd name="connsiteX46" fmla="*/ 1606451 w 3455797"/>
                    <a:gd name="connsiteY46" fmla="*/ 17010 h 3346171"/>
                    <a:gd name="connsiteX47" fmla="*/ 1605438 w 3455797"/>
                    <a:gd name="connsiteY47" fmla="*/ 6956 h 334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455797" h="3346171">
                      <a:moveTo>
                        <a:pt x="1727919" y="0"/>
                      </a:moveTo>
                      <a:lnTo>
                        <a:pt x="1842204" y="5771"/>
                      </a:lnTo>
                      <a:lnTo>
                        <a:pt x="1841071" y="17010"/>
                      </a:lnTo>
                      <a:cubicBezTo>
                        <a:pt x="1841071" y="380400"/>
                        <a:pt x="2135657" y="674986"/>
                        <a:pt x="2499047" y="674986"/>
                      </a:cubicBezTo>
                      <a:cubicBezTo>
                        <a:pt x="2635319" y="674986"/>
                        <a:pt x="2761914" y="633560"/>
                        <a:pt x="2866928" y="562614"/>
                      </a:cubicBezTo>
                      <a:lnTo>
                        <a:pt x="2944638" y="498497"/>
                      </a:lnTo>
                      <a:lnTo>
                        <a:pt x="2955725" y="508574"/>
                      </a:lnTo>
                      <a:cubicBezTo>
                        <a:pt x="2995003" y="547852"/>
                        <a:pt x="3032408" y="589003"/>
                        <a:pt x="3067794" y="631881"/>
                      </a:cubicBezTo>
                      <a:lnTo>
                        <a:pt x="3117934" y="698932"/>
                      </a:lnTo>
                      <a:lnTo>
                        <a:pt x="3109764" y="703367"/>
                      </a:lnTo>
                      <a:cubicBezTo>
                        <a:pt x="2934741" y="821610"/>
                        <a:pt x="2819668" y="1021852"/>
                        <a:pt x="2819668" y="1248971"/>
                      </a:cubicBezTo>
                      <a:cubicBezTo>
                        <a:pt x="2819668" y="1566937"/>
                        <a:pt x="3045211" y="1832226"/>
                        <a:pt x="3345039" y="1893579"/>
                      </a:cubicBezTo>
                      <a:lnTo>
                        <a:pt x="3455797" y="1904745"/>
                      </a:lnTo>
                      <a:lnTo>
                        <a:pt x="3455334" y="1913914"/>
                      </a:lnTo>
                      <a:cubicBezTo>
                        <a:pt x="3449777" y="1968638"/>
                        <a:pt x="3441678" y="2022610"/>
                        <a:pt x="3431158" y="2075712"/>
                      </a:cubicBezTo>
                      <a:lnTo>
                        <a:pt x="3411940" y="2153454"/>
                      </a:lnTo>
                      <a:lnTo>
                        <a:pt x="3395967" y="2144784"/>
                      </a:lnTo>
                      <a:cubicBezTo>
                        <a:pt x="3317248" y="2111489"/>
                        <a:pt x="3230701" y="2093077"/>
                        <a:pt x="3139853" y="2093077"/>
                      </a:cubicBezTo>
                      <a:cubicBezTo>
                        <a:pt x="2776463" y="2093077"/>
                        <a:pt x="2481877" y="2387663"/>
                        <a:pt x="2481877" y="2751053"/>
                      </a:cubicBezTo>
                      <a:cubicBezTo>
                        <a:pt x="2481877" y="2887324"/>
                        <a:pt x="2523303" y="3013920"/>
                        <a:pt x="2594249" y="3118934"/>
                      </a:cubicBezTo>
                      <a:lnTo>
                        <a:pt x="2661166" y="3200037"/>
                      </a:lnTo>
                      <a:lnTo>
                        <a:pt x="2646124" y="3210396"/>
                      </a:lnTo>
                      <a:cubicBezTo>
                        <a:pt x="2579533" y="3251966"/>
                        <a:pt x="2509920" y="3289148"/>
                        <a:pt x="2437692" y="3321539"/>
                      </a:cubicBezTo>
                      <a:lnTo>
                        <a:pt x="2370686" y="3346171"/>
                      </a:lnTo>
                      <a:lnTo>
                        <a:pt x="2368368" y="3323182"/>
                      </a:lnTo>
                      <a:cubicBezTo>
                        <a:pt x="2307015" y="3023354"/>
                        <a:pt x="2041726" y="2797811"/>
                        <a:pt x="1723760" y="2797811"/>
                      </a:cubicBezTo>
                      <a:cubicBezTo>
                        <a:pt x="1405794" y="2797811"/>
                        <a:pt x="1140506" y="3023354"/>
                        <a:pt x="1079152" y="3323182"/>
                      </a:cubicBezTo>
                      <a:lnTo>
                        <a:pt x="1076864" y="3345875"/>
                      </a:lnTo>
                      <a:lnTo>
                        <a:pt x="946806" y="3287566"/>
                      </a:lnTo>
                      <a:lnTo>
                        <a:pt x="803526" y="3203684"/>
                      </a:lnTo>
                      <a:lnTo>
                        <a:pt x="873452" y="3118933"/>
                      </a:lnTo>
                      <a:cubicBezTo>
                        <a:pt x="944398" y="3013919"/>
                        <a:pt x="985824" y="2887323"/>
                        <a:pt x="985824" y="2751052"/>
                      </a:cubicBezTo>
                      <a:cubicBezTo>
                        <a:pt x="985824" y="2387662"/>
                        <a:pt x="691238" y="2093076"/>
                        <a:pt x="327848" y="2093076"/>
                      </a:cubicBezTo>
                      <a:cubicBezTo>
                        <a:pt x="237001" y="2093076"/>
                        <a:pt x="150454" y="2111488"/>
                        <a:pt x="71734" y="2144783"/>
                      </a:cubicBezTo>
                      <a:lnTo>
                        <a:pt x="44900" y="2159349"/>
                      </a:lnTo>
                      <a:lnTo>
                        <a:pt x="37532" y="2135077"/>
                      </a:lnTo>
                      <a:cubicBezTo>
                        <a:pt x="20593" y="2062984"/>
                        <a:pt x="8147" y="1989159"/>
                        <a:pt x="505" y="1913914"/>
                      </a:cubicBezTo>
                      <a:lnTo>
                        <a:pt x="0" y="1903911"/>
                      </a:lnTo>
                      <a:lnTo>
                        <a:pt x="102484" y="1893579"/>
                      </a:lnTo>
                      <a:cubicBezTo>
                        <a:pt x="402313" y="1832226"/>
                        <a:pt x="627855" y="1566937"/>
                        <a:pt x="627855" y="1248971"/>
                      </a:cubicBezTo>
                      <a:cubicBezTo>
                        <a:pt x="627855" y="1021852"/>
                        <a:pt x="512783" y="821610"/>
                        <a:pt x="337760" y="703367"/>
                      </a:cubicBezTo>
                      <a:lnTo>
                        <a:pt x="335504" y="702143"/>
                      </a:lnTo>
                      <a:lnTo>
                        <a:pt x="388045" y="631881"/>
                      </a:lnTo>
                      <a:lnTo>
                        <a:pt x="507346" y="502179"/>
                      </a:lnTo>
                      <a:lnTo>
                        <a:pt x="580595" y="562614"/>
                      </a:lnTo>
                      <a:cubicBezTo>
                        <a:pt x="685608" y="633560"/>
                        <a:pt x="812204" y="674986"/>
                        <a:pt x="948475" y="674986"/>
                      </a:cubicBezTo>
                      <a:cubicBezTo>
                        <a:pt x="1311865" y="674986"/>
                        <a:pt x="1606451" y="380400"/>
                        <a:pt x="1606451" y="17010"/>
                      </a:cubicBezTo>
                      <a:lnTo>
                        <a:pt x="1605438" y="6956"/>
                      </a:lnTo>
                      <a:close/>
                    </a:path>
                  </a:pathLst>
                </a:custGeom>
                <a:solidFill>
                  <a:srgbClr val="A97C39"/>
                </a:solidFill>
                <a:ln w="1152" cap="flat">
                  <a:noFill/>
                  <a:prstDash val="solid"/>
                  <a:miter/>
                </a:ln>
              </p:spPr>
              <p:txBody>
                <a:bodyPr wrap="square" rtlCol="0" anchor="ctr">
                  <a:noAutofit/>
                </a:bodyPr>
                <a:lstStyle/>
                <a:p>
                  <a:endParaRPr lang="en-US" dirty="0"/>
                </a:p>
              </p:txBody>
            </p:sp>
            <p:sp>
              <p:nvSpPr>
                <p:cNvPr id="33" name="Oval 28">
                  <a:extLst>
                    <a:ext uri="{FF2B5EF4-FFF2-40B4-BE49-F238E27FC236}">
                      <a16:creationId xmlns:a16="http://schemas.microsoft.com/office/drawing/2014/main" id="{0AE90BCF-9A4C-4513-BEB0-F7BB0569791D}"/>
                    </a:ext>
                  </a:extLst>
                </p:cNvPr>
                <p:cNvSpPr/>
                <p:nvPr/>
              </p:nvSpPr>
              <p:spPr>
                <a:xfrm>
                  <a:off x="4737759" y="1131527"/>
                  <a:ext cx="1041586" cy="1041586"/>
                </a:xfrm>
                <a:prstGeom prst="ellipse">
                  <a:avLst/>
                </a:prstGeom>
                <a:solidFill>
                  <a:srgbClr val="0F7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7" name="TextBox 31">
              <a:extLst>
                <a:ext uri="{FF2B5EF4-FFF2-40B4-BE49-F238E27FC236}">
                  <a16:creationId xmlns:a16="http://schemas.microsoft.com/office/drawing/2014/main" id="{34D07A5E-56FA-4A41-863B-051A8110B34C}"/>
                </a:ext>
              </a:extLst>
            </p:cNvPr>
            <p:cNvSpPr txBox="1"/>
            <p:nvPr/>
          </p:nvSpPr>
          <p:spPr>
            <a:xfrm>
              <a:off x="8362473" y="2702072"/>
              <a:ext cx="2806387" cy="646331"/>
            </a:xfrm>
            <a:prstGeom prst="rect">
              <a:avLst/>
            </a:prstGeom>
            <a:noFill/>
          </p:spPr>
          <p:txBody>
            <a:bodyPr wrap="square" rtlCol="0">
              <a:spAutoFit/>
            </a:bodyPr>
            <a:lstStyle/>
            <a:p>
              <a:pPr algn="ctr" rtl="1"/>
              <a:r>
                <a:rPr lang="ar-SA" sz="1800" dirty="0">
                  <a:effectLst/>
                  <a:ea typeface="Times New Roman" panose="02020603050405020304" pitchFamily="18" charset="0"/>
                  <a:cs typeface="Arial" panose="020B0604020202020204" pitchFamily="34" charset="0"/>
                </a:rPr>
                <a:t>التحول الرقمي الشامل في البنية التحتية</a:t>
              </a:r>
              <a:endParaRPr lang="en-US" dirty="0">
                <a:latin typeface="Bahij TheSansArabic Plain" panose="02040503050201020203" pitchFamily="18" charset="-78"/>
                <a:cs typeface="Bahij TheSansArabic Plain" panose="02040503050201020203" pitchFamily="18" charset="-78"/>
              </a:endParaRPr>
            </a:p>
          </p:txBody>
        </p:sp>
        <p:sp>
          <p:nvSpPr>
            <p:cNvPr id="8" name="TextBox 32">
              <a:extLst>
                <a:ext uri="{FF2B5EF4-FFF2-40B4-BE49-F238E27FC236}">
                  <a16:creationId xmlns:a16="http://schemas.microsoft.com/office/drawing/2014/main" id="{5D4F16B2-D684-493C-81D0-D944171F21C0}"/>
                </a:ext>
              </a:extLst>
            </p:cNvPr>
            <p:cNvSpPr txBox="1"/>
            <p:nvPr/>
          </p:nvSpPr>
          <p:spPr>
            <a:xfrm>
              <a:off x="8617802" y="3799465"/>
              <a:ext cx="2500971" cy="646331"/>
            </a:xfrm>
            <a:prstGeom prst="rect">
              <a:avLst/>
            </a:prstGeom>
            <a:noFill/>
          </p:spPr>
          <p:txBody>
            <a:bodyPr wrap="square" rtlCol="0">
              <a:spAutoFit/>
            </a:bodyPr>
            <a:lstStyle/>
            <a:p>
              <a:pPr algn="ctr" rtl="1"/>
              <a:r>
                <a:rPr lang="ar-SA" sz="1800" dirty="0">
                  <a:effectLst/>
                  <a:ea typeface="Times New Roman" panose="02020603050405020304" pitchFamily="18" charset="0"/>
                  <a:cs typeface="Arial" panose="020B0604020202020204" pitchFamily="34" charset="0"/>
                </a:rPr>
                <a:t>الاعتماد على الذكاء الاصطناعي والتعلم الآلي</a:t>
              </a:r>
              <a:endParaRPr lang="en-US" dirty="0">
                <a:latin typeface="Bahij TheSansArabic Plain" panose="02040503050201020203" pitchFamily="18" charset="-78"/>
                <a:cs typeface="Bahij TheSansArabic Plain" panose="02040503050201020203" pitchFamily="18" charset="-78"/>
              </a:endParaRPr>
            </a:p>
          </p:txBody>
        </p:sp>
        <p:sp>
          <p:nvSpPr>
            <p:cNvPr id="9" name="TextBox 33">
              <a:extLst>
                <a:ext uri="{FF2B5EF4-FFF2-40B4-BE49-F238E27FC236}">
                  <a16:creationId xmlns:a16="http://schemas.microsoft.com/office/drawing/2014/main" id="{C128D095-9FC8-46F8-88E8-AB956D0E65C8}"/>
                </a:ext>
              </a:extLst>
            </p:cNvPr>
            <p:cNvSpPr txBox="1"/>
            <p:nvPr/>
          </p:nvSpPr>
          <p:spPr>
            <a:xfrm>
              <a:off x="8155278" y="4983514"/>
              <a:ext cx="3389809" cy="385042"/>
            </a:xfrm>
            <a:prstGeom prst="rect">
              <a:avLst/>
            </a:prstGeom>
            <a:noFill/>
          </p:spPr>
          <p:txBody>
            <a:bodyPr wrap="square" rtlCol="0">
              <a:spAutoFit/>
            </a:bodyPr>
            <a:lstStyle/>
            <a:p>
              <a:pPr algn="ctr" rtl="1">
                <a:lnSpc>
                  <a:spcPct val="115000"/>
                </a:lnSpc>
              </a:pPr>
              <a:r>
                <a:rPr lang="ar-SA" sz="1800" dirty="0">
                  <a:effectLst/>
                  <a:ea typeface="Times New Roman" panose="02020603050405020304" pitchFamily="18" charset="0"/>
                  <a:cs typeface="Arial" panose="020B0604020202020204" pitchFamily="34" charset="0"/>
                </a:rPr>
                <a:t>التكامل مع التجارة الإلكترونية</a:t>
              </a:r>
              <a:endParaRPr lang="en-US" sz="1800" dirty="0">
                <a:effectLst/>
                <a:latin typeface="Times New Roman" panose="02020603050405020304" pitchFamily="18" charset="0"/>
                <a:ea typeface="Times New Roman" panose="02020603050405020304" pitchFamily="18" charset="0"/>
              </a:endParaRPr>
            </a:p>
          </p:txBody>
        </p:sp>
        <p:sp>
          <p:nvSpPr>
            <p:cNvPr id="10" name="TextBox 35">
              <a:extLst>
                <a:ext uri="{FF2B5EF4-FFF2-40B4-BE49-F238E27FC236}">
                  <a16:creationId xmlns:a16="http://schemas.microsoft.com/office/drawing/2014/main" id="{03456C9B-588F-4D96-B844-FEB279E7A94C}"/>
                </a:ext>
              </a:extLst>
            </p:cNvPr>
            <p:cNvSpPr txBox="1"/>
            <p:nvPr/>
          </p:nvSpPr>
          <p:spPr>
            <a:xfrm>
              <a:off x="591119" y="3778879"/>
              <a:ext cx="3389809" cy="390363"/>
            </a:xfrm>
            <a:prstGeom prst="rect">
              <a:avLst/>
            </a:prstGeom>
            <a:noFill/>
          </p:spPr>
          <p:txBody>
            <a:bodyPr wrap="square" rtlCol="0">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التوسع في الشراكات الدولية</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1" name="TextBox 36">
              <a:extLst>
                <a:ext uri="{FF2B5EF4-FFF2-40B4-BE49-F238E27FC236}">
                  <a16:creationId xmlns:a16="http://schemas.microsoft.com/office/drawing/2014/main" id="{94B9DC0F-C332-4159-BA4B-43758C1655F1}"/>
                </a:ext>
              </a:extLst>
            </p:cNvPr>
            <p:cNvSpPr txBox="1"/>
            <p:nvPr/>
          </p:nvSpPr>
          <p:spPr>
            <a:xfrm>
              <a:off x="783458" y="2702072"/>
              <a:ext cx="3389809" cy="646331"/>
            </a:xfrm>
            <a:prstGeom prst="rect">
              <a:avLst/>
            </a:prstGeom>
            <a:noFill/>
          </p:spPr>
          <p:txBody>
            <a:bodyPr wrap="square" rtlCol="0">
              <a:spAutoFit/>
            </a:bodyPr>
            <a:lstStyle/>
            <a:p>
              <a:pPr lvl="0" algn="ctr" rtl="1">
                <a:spcAft>
                  <a:spcPts val="500"/>
                </a:spcAft>
              </a:pPr>
              <a:r>
                <a:rPr lang="ar-SA" sz="1800" dirty="0">
                  <a:effectLst/>
                  <a:ea typeface="Times New Roman" panose="02020603050405020304" pitchFamily="18" charset="0"/>
                  <a:cs typeface="Arial" panose="020B0604020202020204" pitchFamily="34" charset="0"/>
                </a:rPr>
                <a:t>تمكين الكوادر الوطنية وبناء القدرات البشرية</a:t>
              </a:r>
              <a:endParaRPr lang="en-US" sz="1800" dirty="0">
                <a:effectLst/>
                <a:latin typeface="Times New Roman" panose="02020603050405020304" pitchFamily="18" charset="0"/>
                <a:ea typeface="Times New Roman" panose="02020603050405020304" pitchFamily="18" charset="0"/>
              </a:endParaRPr>
            </a:p>
          </p:txBody>
        </p:sp>
        <p:sp>
          <p:nvSpPr>
            <p:cNvPr id="12" name="TextBox 37">
              <a:extLst>
                <a:ext uri="{FF2B5EF4-FFF2-40B4-BE49-F238E27FC236}">
                  <a16:creationId xmlns:a16="http://schemas.microsoft.com/office/drawing/2014/main" id="{083392D9-9887-4266-B689-ED535C2311C7}"/>
                </a:ext>
              </a:extLst>
            </p:cNvPr>
            <p:cNvSpPr txBox="1"/>
            <p:nvPr/>
          </p:nvSpPr>
          <p:spPr>
            <a:xfrm>
              <a:off x="583961" y="4977872"/>
              <a:ext cx="3389809" cy="390684"/>
            </a:xfrm>
            <a:prstGeom prst="rect">
              <a:avLst/>
            </a:prstGeom>
            <a:noFill/>
          </p:spPr>
          <p:txBody>
            <a:bodyPr wrap="square" rtlCol="0">
              <a:spAutoFit/>
            </a:bodyPr>
            <a:lstStyle/>
            <a:p>
              <a:pPr algn="ct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Arial" panose="020B0604020202020204" pitchFamily="34" charset="0"/>
                </a:rPr>
                <a:t>تعزيز الاستدامة وتقليل الأثر البيئي</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39" name="مربع نص 38">
            <a:extLst>
              <a:ext uri="{FF2B5EF4-FFF2-40B4-BE49-F238E27FC236}">
                <a16:creationId xmlns:a16="http://schemas.microsoft.com/office/drawing/2014/main" id="{4A981A1A-9D7E-4591-9D52-2E4069C2F863}"/>
              </a:ext>
            </a:extLst>
          </p:cNvPr>
          <p:cNvSpPr txBox="1"/>
          <p:nvPr/>
        </p:nvSpPr>
        <p:spPr>
          <a:xfrm>
            <a:off x="3093775" y="5768500"/>
            <a:ext cx="6155266" cy="369332"/>
          </a:xfrm>
          <a:prstGeom prst="rect">
            <a:avLst/>
          </a:prstGeom>
          <a:noFill/>
        </p:spPr>
        <p:txBody>
          <a:bodyPr wrap="square">
            <a:spAutoFit/>
          </a:bodyPr>
          <a:lstStyle/>
          <a:p>
            <a:pPr algn="ctr"/>
            <a:r>
              <a:rPr lang="ar-SA" sz="1800" dirty="0">
                <a:effectLst/>
                <a:ea typeface="Times New Roman" panose="02020603050405020304" pitchFamily="18" charset="0"/>
                <a:cs typeface="Arial" panose="020B0604020202020204" pitchFamily="34" charset="0"/>
              </a:rPr>
              <a:t>تطوير البنية التحتية اللوجستية المتقدمة</a:t>
            </a:r>
            <a:endParaRPr lang="ar-EG" dirty="0"/>
          </a:p>
        </p:txBody>
      </p:sp>
      <p:sp>
        <p:nvSpPr>
          <p:cNvPr id="3" name="مربع نص 2">
            <a:extLst>
              <a:ext uri="{FF2B5EF4-FFF2-40B4-BE49-F238E27FC236}">
                <a16:creationId xmlns:a16="http://schemas.microsoft.com/office/drawing/2014/main" id="{F5D65CFB-CE08-F5B2-E8F2-3FB72EA7D1BB}"/>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2712307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صورة 4">
            <a:extLst>
              <a:ext uri="{FF2B5EF4-FFF2-40B4-BE49-F238E27FC236}">
                <a16:creationId xmlns:a16="http://schemas.microsoft.com/office/drawing/2014/main" id="{863EC326-C848-433B-99EB-AB371178A0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6" name="مربع نص 5">
            <a:extLst>
              <a:ext uri="{FF2B5EF4-FFF2-40B4-BE49-F238E27FC236}">
                <a16:creationId xmlns:a16="http://schemas.microsoft.com/office/drawing/2014/main" id="{7852170F-07C1-4ED3-AD05-725298A8EB9F}"/>
              </a:ext>
            </a:extLst>
          </p:cNvPr>
          <p:cNvSpPr txBox="1"/>
          <p:nvPr/>
        </p:nvSpPr>
        <p:spPr>
          <a:xfrm>
            <a:off x="-325967" y="2200051"/>
            <a:ext cx="6836833" cy="2714269"/>
          </a:xfrm>
          <a:prstGeom prst="rect">
            <a:avLst/>
          </a:prstGeom>
          <a:noFill/>
        </p:spPr>
        <p:txBody>
          <a:bodyPr wrap="square">
            <a:spAutoFit/>
          </a:bodyPr>
          <a:lstStyle/>
          <a:p>
            <a:pPr algn="ctr" rtl="1">
              <a:lnSpc>
                <a:spcPct val="115000"/>
              </a:lnSpc>
              <a:spcAft>
                <a:spcPts val="500"/>
              </a:spcAft>
            </a:pPr>
            <a:r>
              <a:rPr lang="ar-SA" sz="4800" b="1" dirty="0">
                <a:effectLst/>
                <a:latin typeface="Calibri" panose="020F0502020204030204" pitchFamily="34" charset="0"/>
                <a:ea typeface="Calibri" panose="020F0502020204030204" pitchFamily="34" charset="0"/>
                <a:cs typeface="Arial" panose="020B0604020202020204" pitchFamily="34" charset="0"/>
              </a:rPr>
              <a:t>اليوم التدريبي الثالث</a:t>
            </a:r>
            <a:endParaRPr lang="ar-EG" sz="4800" b="1"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500"/>
              </a:spcAft>
            </a:pPr>
            <a:r>
              <a:rPr lang="ar-EG" sz="4800" b="1" dirty="0">
                <a:latin typeface="Calibri" panose="020F0502020204030204" pitchFamily="34" charset="0"/>
                <a:ea typeface="Calibri" panose="020F0502020204030204" pitchFamily="34" charset="0"/>
                <a:cs typeface="Arial" panose="020B0604020202020204" pitchFamily="34" charset="0"/>
              </a:rPr>
              <a:t>الجلسة الاولى</a:t>
            </a:r>
            <a:endParaRPr lang="en-US" sz="40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500"/>
              </a:spcAft>
            </a:pPr>
            <a:r>
              <a:rPr lang="ar-SA" sz="4800" b="1" dirty="0">
                <a:effectLst/>
                <a:latin typeface="Calibri" panose="020F0502020204030204" pitchFamily="34" charset="0"/>
                <a:ea typeface="Calibri" panose="020F0502020204030204" pitchFamily="34" charset="0"/>
                <a:cs typeface="Arial" panose="020B0604020202020204" pitchFamily="34" charset="0"/>
              </a:rPr>
              <a:t>(تطبيق أسلوب </a:t>
            </a:r>
            <a:r>
              <a:rPr lang="en-US" sz="4800" b="1" dirty="0">
                <a:effectLst/>
                <a:latin typeface="Arial" panose="020B0604020202020204" pitchFamily="34" charset="0"/>
                <a:ea typeface="Calibri" panose="020F0502020204030204" pitchFamily="34" charset="0"/>
                <a:cs typeface="Arial" panose="020B0604020202020204" pitchFamily="34" charset="0"/>
              </a:rPr>
              <a:t>JIT</a:t>
            </a:r>
            <a:r>
              <a:rPr lang="ar-SA" sz="4800" b="1" dirty="0">
                <a:effectLst/>
                <a:latin typeface="Calibri" panose="020F0502020204030204" pitchFamily="34" charset="0"/>
                <a:ea typeface="Calibri" panose="020F0502020204030204" pitchFamily="34" charset="0"/>
                <a:cs typeface="Arial" panose="020B0604020202020204" pitchFamily="34" charset="0"/>
              </a:rPr>
              <a:t>)</a:t>
            </a:r>
            <a:endParaRPr lang="en-US" sz="4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376A3338-9C26-D15E-4541-06D436C8CDC4}"/>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13408148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AC52C9D9-AE0A-402B-A8B4-2BEA3011C679}"/>
              </a:ext>
            </a:extLst>
          </p:cNvPr>
          <p:cNvSpPr txBox="1"/>
          <p:nvPr/>
        </p:nvSpPr>
        <p:spPr>
          <a:xfrm>
            <a:off x="3048000" y="541419"/>
            <a:ext cx="6096000"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Calibri" panose="020F0502020204030204" pitchFamily="34" charset="0"/>
                <a:cs typeface="Arial" panose="020B0604020202020204" pitchFamily="34" charset="0"/>
              </a:rPr>
              <a:t>أهمية المخزون الاحتياطي</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3">
            <a:extLst>
              <a:ext uri="{FF2B5EF4-FFF2-40B4-BE49-F238E27FC236}">
                <a16:creationId xmlns:a16="http://schemas.microsoft.com/office/drawing/2014/main" id="{75B3058E-7C48-4BD6-BB23-9A9326399AE1}"/>
              </a:ext>
            </a:extLst>
          </p:cNvPr>
          <p:cNvGrpSpPr/>
          <p:nvPr/>
        </p:nvGrpSpPr>
        <p:grpSpPr>
          <a:xfrm>
            <a:off x="4125047" y="2387599"/>
            <a:ext cx="3941906" cy="2766898"/>
            <a:chOff x="3273425" y="1427165"/>
            <a:chExt cx="5648326" cy="4011610"/>
          </a:xfrm>
        </p:grpSpPr>
        <p:sp>
          <p:nvSpPr>
            <p:cNvPr id="8" name="Freeform 6">
              <a:extLst>
                <a:ext uri="{FF2B5EF4-FFF2-40B4-BE49-F238E27FC236}">
                  <a16:creationId xmlns:a16="http://schemas.microsoft.com/office/drawing/2014/main" id="{712B9FCF-88AF-40B1-933E-4BA60966F8B7}"/>
                </a:ext>
              </a:extLst>
            </p:cNvPr>
            <p:cNvSpPr>
              <a:spLocks/>
            </p:cNvSpPr>
            <p:nvPr/>
          </p:nvSpPr>
          <p:spPr bwMode="auto">
            <a:xfrm>
              <a:off x="4092004" y="1427165"/>
              <a:ext cx="2206567" cy="1971441"/>
            </a:xfrm>
            <a:custGeom>
              <a:avLst/>
              <a:gdLst>
                <a:gd name="T0" fmla="*/ 760 w 763"/>
                <a:gd name="T1" fmla="*/ 216 h 681"/>
                <a:gd name="T2" fmla="*/ 741 w 763"/>
                <a:gd name="T3" fmla="*/ 197 h 681"/>
                <a:gd name="T4" fmla="*/ 720 w 763"/>
                <a:gd name="T5" fmla="*/ 209 h 681"/>
                <a:gd name="T6" fmla="*/ 681 w 763"/>
                <a:gd name="T7" fmla="*/ 196 h 681"/>
                <a:gd name="T8" fmla="*/ 681 w 763"/>
                <a:gd name="T9" fmla="*/ 0 h 681"/>
                <a:gd name="T10" fmla="*/ 612 w 763"/>
                <a:gd name="T11" fmla="*/ 0 h 681"/>
                <a:gd name="T12" fmla="*/ 590 w 763"/>
                <a:gd name="T13" fmla="*/ 106 h 681"/>
                <a:gd name="T14" fmla="*/ 489 w 763"/>
                <a:gd name="T15" fmla="*/ 133 h 681"/>
                <a:gd name="T16" fmla="*/ 417 w 763"/>
                <a:gd name="T17" fmla="*/ 53 h 681"/>
                <a:gd name="T18" fmla="*/ 277 w 763"/>
                <a:gd name="T19" fmla="*/ 134 h 681"/>
                <a:gd name="T20" fmla="*/ 310 w 763"/>
                <a:gd name="T21" fmla="*/ 236 h 681"/>
                <a:gd name="T22" fmla="*/ 236 w 763"/>
                <a:gd name="T23" fmla="*/ 310 h 681"/>
                <a:gd name="T24" fmla="*/ 134 w 763"/>
                <a:gd name="T25" fmla="*/ 277 h 681"/>
                <a:gd name="T26" fmla="*/ 53 w 763"/>
                <a:gd name="T27" fmla="*/ 417 h 681"/>
                <a:gd name="T28" fmla="*/ 133 w 763"/>
                <a:gd name="T29" fmla="*/ 489 h 681"/>
                <a:gd name="T30" fmla="*/ 106 w 763"/>
                <a:gd name="T31" fmla="*/ 590 h 681"/>
                <a:gd name="T32" fmla="*/ 0 w 763"/>
                <a:gd name="T33" fmla="*/ 612 h 681"/>
                <a:gd name="T34" fmla="*/ 0 w 763"/>
                <a:gd name="T35" fmla="*/ 681 h 681"/>
                <a:gd name="T36" fmla="*/ 189 w 763"/>
                <a:gd name="T37" fmla="*/ 681 h 681"/>
                <a:gd name="T38" fmla="*/ 173 w 763"/>
                <a:gd name="T39" fmla="*/ 641 h 681"/>
                <a:gd name="T40" fmla="*/ 208 w 763"/>
                <a:gd name="T41" fmla="*/ 603 h 681"/>
                <a:gd name="T42" fmla="*/ 233 w 763"/>
                <a:gd name="T43" fmla="*/ 599 h 681"/>
                <a:gd name="T44" fmla="*/ 233 w 763"/>
                <a:gd name="T45" fmla="*/ 599 h 681"/>
                <a:gd name="T46" fmla="*/ 258 w 763"/>
                <a:gd name="T47" fmla="*/ 603 h 681"/>
                <a:gd name="T48" fmla="*/ 292 w 763"/>
                <a:gd name="T49" fmla="*/ 641 h 681"/>
                <a:gd name="T50" fmla="*/ 276 w 763"/>
                <a:gd name="T51" fmla="*/ 681 h 681"/>
                <a:gd name="T52" fmla="*/ 379 w 763"/>
                <a:gd name="T53" fmla="*/ 681 h 681"/>
                <a:gd name="T54" fmla="*/ 681 w 763"/>
                <a:gd name="T55" fmla="*/ 379 h 681"/>
                <a:gd name="T56" fmla="*/ 681 w 763"/>
                <a:gd name="T57" fmla="*/ 269 h 681"/>
                <a:gd name="T58" fmla="*/ 720 w 763"/>
                <a:gd name="T59" fmla="*/ 256 h 681"/>
                <a:gd name="T60" fmla="*/ 741 w 763"/>
                <a:gd name="T61" fmla="*/ 269 h 681"/>
                <a:gd name="T62" fmla="*/ 760 w 763"/>
                <a:gd name="T63" fmla="*/ 250 h 681"/>
                <a:gd name="T64" fmla="*/ 763 w 763"/>
                <a:gd name="T65" fmla="*/ 233 h 681"/>
                <a:gd name="T66" fmla="*/ 760 w 763"/>
                <a:gd name="T67" fmla="*/ 216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3" h="681">
                  <a:moveTo>
                    <a:pt x="760" y="216"/>
                  </a:moveTo>
                  <a:cubicBezTo>
                    <a:pt x="757" y="207"/>
                    <a:pt x="751" y="198"/>
                    <a:pt x="741" y="197"/>
                  </a:cubicBezTo>
                  <a:cubicBezTo>
                    <a:pt x="733" y="195"/>
                    <a:pt x="725" y="202"/>
                    <a:pt x="720" y="209"/>
                  </a:cubicBezTo>
                  <a:cubicBezTo>
                    <a:pt x="708" y="226"/>
                    <a:pt x="681" y="217"/>
                    <a:pt x="681" y="196"/>
                  </a:cubicBezTo>
                  <a:cubicBezTo>
                    <a:pt x="681" y="0"/>
                    <a:pt x="681" y="0"/>
                    <a:pt x="681" y="0"/>
                  </a:cubicBezTo>
                  <a:cubicBezTo>
                    <a:pt x="612" y="0"/>
                    <a:pt x="612" y="0"/>
                    <a:pt x="612" y="0"/>
                  </a:cubicBezTo>
                  <a:cubicBezTo>
                    <a:pt x="590" y="106"/>
                    <a:pt x="590" y="106"/>
                    <a:pt x="590" y="106"/>
                  </a:cubicBezTo>
                  <a:cubicBezTo>
                    <a:pt x="555" y="112"/>
                    <a:pt x="521" y="121"/>
                    <a:pt x="489" y="133"/>
                  </a:cubicBezTo>
                  <a:cubicBezTo>
                    <a:pt x="417" y="53"/>
                    <a:pt x="417" y="53"/>
                    <a:pt x="417" y="53"/>
                  </a:cubicBezTo>
                  <a:cubicBezTo>
                    <a:pt x="277" y="134"/>
                    <a:pt x="277" y="134"/>
                    <a:pt x="277" y="134"/>
                  </a:cubicBezTo>
                  <a:cubicBezTo>
                    <a:pt x="310" y="236"/>
                    <a:pt x="310" y="236"/>
                    <a:pt x="310" y="236"/>
                  </a:cubicBezTo>
                  <a:cubicBezTo>
                    <a:pt x="283" y="259"/>
                    <a:pt x="259" y="283"/>
                    <a:pt x="236" y="310"/>
                  </a:cubicBezTo>
                  <a:cubicBezTo>
                    <a:pt x="134" y="277"/>
                    <a:pt x="134" y="277"/>
                    <a:pt x="134" y="277"/>
                  </a:cubicBezTo>
                  <a:cubicBezTo>
                    <a:pt x="53" y="417"/>
                    <a:pt x="53" y="417"/>
                    <a:pt x="53" y="417"/>
                  </a:cubicBezTo>
                  <a:cubicBezTo>
                    <a:pt x="133" y="489"/>
                    <a:pt x="133" y="489"/>
                    <a:pt x="133" y="489"/>
                  </a:cubicBezTo>
                  <a:cubicBezTo>
                    <a:pt x="121" y="521"/>
                    <a:pt x="112" y="555"/>
                    <a:pt x="106" y="590"/>
                  </a:cubicBezTo>
                  <a:cubicBezTo>
                    <a:pt x="0" y="612"/>
                    <a:pt x="0" y="612"/>
                    <a:pt x="0" y="612"/>
                  </a:cubicBezTo>
                  <a:cubicBezTo>
                    <a:pt x="0" y="681"/>
                    <a:pt x="0" y="681"/>
                    <a:pt x="0" y="681"/>
                  </a:cubicBezTo>
                  <a:cubicBezTo>
                    <a:pt x="189" y="681"/>
                    <a:pt x="189" y="681"/>
                    <a:pt x="189" y="681"/>
                  </a:cubicBezTo>
                  <a:cubicBezTo>
                    <a:pt x="177" y="670"/>
                    <a:pt x="171" y="655"/>
                    <a:pt x="173" y="641"/>
                  </a:cubicBezTo>
                  <a:cubicBezTo>
                    <a:pt x="176" y="624"/>
                    <a:pt x="189" y="610"/>
                    <a:pt x="208" y="603"/>
                  </a:cubicBezTo>
                  <a:cubicBezTo>
                    <a:pt x="215" y="601"/>
                    <a:pt x="224" y="599"/>
                    <a:pt x="233" y="599"/>
                  </a:cubicBezTo>
                  <a:cubicBezTo>
                    <a:pt x="233" y="599"/>
                    <a:pt x="233" y="599"/>
                    <a:pt x="233" y="599"/>
                  </a:cubicBezTo>
                  <a:cubicBezTo>
                    <a:pt x="242" y="599"/>
                    <a:pt x="250" y="601"/>
                    <a:pt x="258" y="603"/>
                  </a:cubicBezTo>
                  <a:cubicBezTo>
                    <a:pt x="277" y="610"/>
                    <a:pt x="290" y="624"/>
                    <a:pt x="292" y="641"/>
                  </a:cubicBezTo>
                  <a:cubicBezTo>
                    <a:pt x="295" y="655"/>
                    <a:pt x="289" y="670"/>
                    <a:pt x="276" y="681"/>
                  </a:cubicBezTo>
                  <a:cubicBezTo>
                    <a:pt x="379" y="681"/>
                    <a:pt x="379" y="681"/>
                    <a:pt x="379" y="681"/>
                  </a:cubicBezTo>
                  <a:cubicBezTo>
                    <a:pt x="386" y="517"/>
                    <a:pt x="517" y="386"/>
                    <a:pt x="681" y="379"/>
                  </a:cubicBezTo>
                  <a:cubicBezTo>
                    <a:pt x="681" y="269"/>
                    <a:pt x="681" y="269"/>
                    <a:pt x="681" y="269"/>
                  </a:cubicBezTo>
                  <a:cubicBezTo>
                    <a:pt x="681" y="249"/>
                    <a:pt x="708" y="240"/>
                    <a:pt x="720" y="256"/>
                  </a:cubicBezTo>
                  <a:cubicBezTo>
                    <a:pt x="725" y="263"/>
                    <a:pt x="733" y="270"/>
                    <a:pt x="741" y="269"/>
                  </a:cubicBezTo>
                  <a:cubicBezTo>
                    <a:pt x="751" y="267"/>
                    <a:pt x="757" y="258"/>
                    <a:pt x="760" y="250"/>
                  </a:cubicBezTo>
                  <a:cubicBezTo>
                    <a:pt x="762" y="245"/>
                    <a:pt x="763" y="239"/>
                    <a:pt x="763" y="233"/>
                  </a:cubicBezTo>
                  <a:cubicBezTo>
                    <a:pt x="763" y="227"/>
                    <a:pt x="762" y="221"/>
                    <a:pt x="760" y="216"/>
                  </a:cubicBezTo>
                  <a:close/>
                </a:path>
              </a:pathLst>
            </a:custGeom>
            <a:solidFill>
              <a:srgbClr val="A97C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9" name="Freeform 7">
              <a:extLst>
                <a:ext uri="{FF2B5EF4-FFF2-40B4-BE49-F238E27FC236}">
                  <a16:creationId xmlns:a16="http://schemas.microsoft.com/office/drawing/2014/main" id="{A03B8DA8-D234-4A03-A00E-3EABBB49C8DB}"/>
                </a:ext>
              </a:extLst>
            </p:cNvPr>
            <p:cNvSpPr>
              <a:spLocks/>
            </p:cNvSpPr>
            <p:nvPr/>
          </p:nvSpPr>
          <p:spPr bwMode="auto">
            <a:xfrm>
              <a:off x="4092004" y="3229797"/>
              <a:ext cx="1969030" cy="2208978"/>
            </a:xfrm>
            <a:custGeom>
              <a:avLst/>
              <a:gdLst>
                <a:gd name="T0" fmla="*/ 216 w 681"/>
                <a:gd name="T1" fmla="*/ 3 h 763"/>
                <a:gd name="T2" fmla="*/ 197 w 681"/>
                <a:gd name="T3" fmla="*/ 22 h 763"/>
                <a:gd name="T4" fmla="*/ 209 w 681"/>
                <a:gd name="T5" fmla="*/ 43 h 763"/>
                <a:gd name="T6" fmla="*/ 196 w 681"/>
                <a:gd name="T7" fmla="*/ 82 h 763"/>
                <a:gd name="T8" fmla="*/ 0 w 681"/>
                <a:gd name="T9" fmla="*/ 82 h 763"/>
                <a:gd name="T10" fmla="*/ 0 w 681"/>
                <a:gd name="T11" fmla="*/ 151 h 763"/>
                <a:gd name="T12" fmla="*/ 106 w 681"/>
                <a:gd name="T13" fmla="*/ 173 h 763"/>
                <a:gd name="T14" fmla="*/ 133 w 681"/>
                <a:gd name="T15" fmla="*/ 274 h 763"/>
                <a:gd name="T16" fmla="*/ 53 w 681"/>
                <a:gd name="T17" fmla="*/ 346 h 763"/>
                <a:gd name="T18" fmla="*/ 134 w 681"/>
                <a:gd name="T19" fmla="*/ 486 h 763"/>
                <a:gd name="T20" fmla="*/ 236 w 681"/>
                <a:gd name="T21" fmla="*/ 453 h 763"/>
                <a:gd name="T22" fmla="*/ 310 w 681"/>
                <a:gd name="T23" fmla="*/ 527 h 763"/>
                <a:gd name="T24" fmla="*/ 277 w 681"/>
                <a:gd name="T25" fmla="*/ 629 h 763"/>
                <a:gd name="T26" fmla="*/ 417 w 681"/>
                <a:gd name="T27" fmla="*/ 710 h 763"/>
                <a:gd name="T28" fmla="*/ 489 w 681"/>
                <a:gd name="T29" fmla="*/ 630 h 763"/>
                <a:gd name="T30" fmla="*/ 590 w 681"/>
                <a:gd name="T31" fmla="*/ 657 h 763"/>
                <a:gd name="T32" fmla="*/ 612 w 681"/>
                <a:gd name="T33" fmla="*/ 763 h 763"/>
                <a:gd name="T34" fmla="*/ 681 w 681"/>
                <a:gd name="T35" fmla="*/ 763 h 763"/>
                <a:gd name="T36" fmla="*/ 681 w 681"/>
                <a:gd name="T37" fmla="*/ 574 h 763"/>
                <a:gd name="T38" fmla="*/ 641 w 681"/>
                <a:gd name="T39" fmla="*/ 590 h 763"/>
                <a:gd name="T40" fmla="*/ 603 w 681"/>
                <a:gd name="T41" fmla="*/ 555 h 763"/>
                <a:gd name="T42" fmla="*/ 599 w 681"/>
                <a:gd name="T43" fmla="*/ 530 h 763"/>
                <a:gd name="T44" fmla="*/ 599 w 681"/>
                <a:gd name="T45" fmla="*/ 530 h 763"/>
                <a:gd name="T46" fmla="*/ 603 w 681"/>
                <a:gd name="T47" fmla="*/ 505 h 763"/>
                <a:gd name="T48" fmla="*/ 641 w 681"/>
                <a:gd name="T49" fmla="*/ 471 h 763"/>
                <a:gd name="T50" fmla="*/ 681 w 681"/>
                <a:gd name="T51" fmla="*/ 487 h 763"/>
                <a:gd name="T52" fmla="*/ 681 w 681"/>
                <a:gd name="T53" fmla="*/ 384 h 763"/>
                <a:gd name="T54" fmla="*/ 379 w 681"/>
                <a:gd name="T55" fmla="*/ 82 h 763"/>
                <a:gd name="T56" fmla="*/ 269 w 681"/>
                <a:gd name="T57" fmla="*/ 82 h 763"/>
                <a:gd name="T58" fmla="*/ 256 w 681"/>
                <a:gd name="T59" fmla="*/ 43 h 763"/>
                <a:gd name="T60" fmla="*/ 269 w 681"/>
                <a:gd name="T61" fmla="*/ 22 h 763"/>
                <a:gd name="T62" fmla="*/ 250 w 681"/>
                <a:gd name="T63" fmla="*/ 3 h 763"/>
                <a:gd name="T64" fmla="*/ 233 w 681"/>
                <a:gd name="T65" fmla="*/ 0 h 763"/>
                <a:gd name="T66" fmla="*/ 216 w 681"/>
                <a:gd name="T67" fmla="*/ 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1" h="763">
                  <a:moveTo>
                    <a:pt x="216" y="3"/>
                  </a:moveTo>
                  <a:cubicBezTo>
                    <a:pt x="207" y="6"/>
                    <a:pt x="198" y="12"/>
                    <a:pt x="197" y="22"/>
                  </a:cubicBezTo>
                  <a:cubicBezTo>
                    <a:pt x="195" y="30"/>
                    <a:pt x="202" y="38"/>
                    <a:pt x="209" y="43"/>
                  </a:cubicBezTo>
                  <a:cubicBezTo>
                    <a:pt x="226" y="55"/>
                    <a:pt x="217" y="82"/>
                    <a:pt x="196" y="82"/>
                  </a:cubicBezTo>
                  <a:cubicBezTo>
                    <a:pt x="0" y="82"/>
                    <a:pt x="0" y="82"/>
                    <a:pt x="0" y="82"/>
                  </a:cubicBezTo>
                  <a:cubicBezTo>
                    <a:pt x="0" y="151"/>
                    <a:pt x="0" y="151"/>
                    <a:pt x="0" y="151"/>
                  </a:cubicBezTo>
                  <a:cubicBezTo>
                    <a:pt x="106" y="173"/>
                    <a:pt x="106" y="173"/>
                    <a:pt x="106" y="173"/>
                  </a:cubicBezTo>
                  <a:cubicBezTo>
                    <a:pt x="112" y="208"/>
                    <a:pt x="121" y="242"/>
                    <a:pt x="133" y="274"/>
                  </a:cubicBezTo>
                  <a:cubicBezTo>
                    <a:pt x="53" y="346"/>
                    <a:pt x="53" y="346"/>
                    <a:pt x="53" y="346"/>
                  </a:cubicBezTo>
                  <a:cubicBezTo>
                    <a:pt x="134" y="486"/>
                    <a:pt x="134" y="486"/>
                    <a:pt x="134" y="486"/>
                  </a:cubicBezTo>
                  <a:cubicBezTo>
                    <a:pt x="236" y="453"/>
                    <a:pt x="236" y="453"/>
                    <a:pt x="236" y="453"/>
                  </a:cubicBezTo>
                  <a:cubicBezTo>
                    <a:pt x="259" y="480"/>
                    <a:pt x="283" y="504"/>
                    <a:pt x="310" y="527"/>
                  </a:cubicBezTo>
                  <a:cubicBezTo>
                    <a:pt x="277" y="629"/>
                    <a:pt x="277" y="629"/>
                    <a:pt x="277" y="629"/>
                  </a:cubicBezTo>
                  <a:cubicBezTo>
                    <a:pt x="417" y="710"/>
                    <a:pt x="417" y="710"/>
                    <a:pt x="417" y="710"/>
                  </a:cubicBezTo>
                  <a:cubicBezTo>
                    <a:pt x="489" y="630"/>
                    <a:pt x="489" y="630"/>
                    <a:pt x="489" y="630"/>
                  </a:cubicBezTo>
                  <a:cubicBezTo>
                    <a:pt x="521" y="642"/>
                    <a:pt x="555" y="651"/>
                    <a:pt x="590" y="657"/>
                  </a:cubicBezTo>
                  <a:cubicBezTo>
                    <a:pt x="612" y="763"/>
                    <a:pt x="612" y="763"/>
                    <a:pt x="612" y="763"/>
                  </a:cubicBezTo>
                  <a:cubicBezTo>
                    <a:pt x="681" y="763"/>
                    <a:pt x="681" y="763"/>
                    <a:pt x="681" y="763"/>
                  </a:cubicBezTo>
                  <a:cubicBezTo>
                    <a:pt x="681" y="574"/>
                    <a:pt x="681" y="574"/>
                    <a:pt x="681" y="574"/>
                  </a:cubicBezTo>
                  <a:cubicBezTo>
                    <a:pt x="670" y="586"/>
                    <a:pt x="655" y="592"/>
                    <a:pt x="641" y="590"/>
                  </a:cubicBezTo>
                  <a:cubicBezTo>
                    <a:pt x="624" y="587"/>
                    <a:pt x="610" y="574"/>
                    <a:pt x="603" y="555"/>
                  </a:cubicBezTo>
                  <a:cubicBezTo>
                    <a:pt x="601" y="548"/>
                    <a:pt x="599" y="539"/>
                    <a:pt x="599" y="530"/>
                  </a:cubicBezTo>
                  <a:cubicBezTo>
                    <a:pt x="599" y="530"/>
                    <a:pt x="599" y="530"/>
                    <a:pt x="599" y="530"/>
                  </a:cubicBezTo>
                  <a:cubicBezTo>
                    <a:pt x="599" y="521"/>
                    <a:pt x="601" y="513"/>
                    <a:pt x="603" y="505"/>
                  </a:cubicBezTo>
                  <a:cubicBezTo>
                    <a:pt x="610" y="486"/>
                    <a:pt x="624" y="473"/>
                    <a:pt x="641" y="471"/>
                  </a:cubicBezTo>
                  <a:cubicBezTo>
                    <a:pt x="655" y="468"/>
                    <a:pt x="670" y="474"/>
                    <a:pt x="681" y="487"/>
                  </a:cubicBezTo>
                  <a:cubicBezTo>
                    <a:pt x="681" y="384"/>
                    <a:pt x="681" y="384"/>
                    <a:pt x="681" y="384"/>
                  </a:cubicBezTo>
                  <a:cubicBezTo>
                    <a:pt x="517" y="377"/>
                    <a:pt x="386" y="246"/>
                    <a:pt x="379" y="82"/>
                  </a:cubicBezTo>
                  <a:cubicBezTo>
                    <a:pt x="269" y="82"/>
                    <a:pt x="269" y="82"/>
                    <a:pt x="269" y="82"/>
                  </a:cubicBezTo>
                  <a:cubicBezTo>
                    <a:pt x="249" y="82"/>
                    <a:pt x="240" y="55"/>
                    <a:pt x="256" y="43"/>
                  </a:cubicBezTo>
                  <a:cubicBezTo>
                    <a:pt x="263" y="38"/>
                    <a:pt x="270" y="30"/>
                    <a:pt x="269" y="22"/>
                  </a:cubicBezTo>
                  <a:cubicBezTo>
                    <a:pt x="267" y="12"/>
                    <a:pt x="258" y="6"/>
                    <a:pt x="250" y="3"/>
                  </a:cubicBezTo>
                  <a:cubicBezTo>
                    <a:pt x="245" y="1"/>
                    <a:pt x="239" y="0"/>
                    <a:pt x="233" y="0"/>
                  </a:cubicBezTo>
                  <a:cubicBezTo>
                    <a:pt x="227" y="0"/>
                    <a:pt x="221" y="1"/>
                    <a:pt x="216" y="3"/>
                  </a:cubicBezTo>
                  <a:close/>
                </a:path>
              </a:pathLst>
            </a:custGeom>
            <a:solidFill>
              <a:srgbClr val="17848A"/>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0" name="Freeform 8">
              <a:extLst>
                <a:ext uri="{FF2B5EF4-FFF2-40B4-BE49-F238E27FC236}">
                  <a16:creationId xmlns:a16="http://schemas.microsoft.com/office/drawing/2014/main" id="{0D3E00A9-00DB-44C7-8000-DBA94C7B29E6}"/>
                </a:ext>
              </a:extLst>
            </p:cNvPr>
            <p:cNvSpPr>
              <a:spLocks/>
            </p:cNvSpPr>
            <p:nvPr/>
          </p:nvSpPr>
          <p:spPr bwMode="auto">
            <a:xfrm>
              <a:off x="5893431" y="3467334"/>
              <a:ext cx="2206567" cy="1971441"/>
            </a:xfrm>
            <a:custGeom>
              <a:avLst/>
              <a:gdLst>
                <a:gd name="T0" fmla="*/ 3 w 763"/>
                <a:gd name="T1" fmla="*/ 465 h 681"/>
                <a:gd name="T2" fmla="*/ 22 w 763"/>
                <a:gd name="T3" fmla="*/ 484 h 681"/>
                <a:gd name="T4" fmla="*/ 43 w 763"/>
                <a:gd name="T5" fmla="*/ 472 h 681"/>
                <a:gd name="T6" fmla="*/ 82 w 763"/>
                <a:gd name="T7" fmla="*/ 485 h 681"/>
                <a:gd name="T8" fmla="*/ 82 w 763"/>
                <a:gd name="T9" fmla="*/ 681 h 681"/>
                <a:gd name="T10" fmla="*/ 151 w 763"/>
                <a:gd name="T11" fmla="*/ 681 h 681"/>
                <a:gd name="T12" fmla="*/ 173 w 763"/>
                <a:gd name="T13" fmla="*/ 575 h 681"/>
                <a:gd name="T14" fmla="*/ 274 w 763"/>
                <a:gd name="T15" fmla="*/ 548 h 681"/>
                <a:gd name="T16" fmla="*/ 346 w 763"/>
                <a:gd name="T17" fmla="*/ 628 h 681"/>
                <a:gd name="T18" fmla="*/ 486 w 763"/>
                <a:gd name="T19" fmla="*/ 547 h 681"/>
                <a:gd name="T20" fmla="*/ 453 w 763"/>
                <a:gd name="T21" fmla="*/ 445 h 681"/>
                <a:gd name="T22" fmla="*/ 527 w 763"/>
                <a:gd name="T23" fmla="*/ 371 h 681"/>
                <a:gd name="T24" fmla="*/ 629 w 763"/>
                <a:gd name="T25" fmla="*/ 404 h 681"/>
                <a:gd name="T26" fmla="*/ 710 w 763"/>
                <a:gd name="T27" fmla="*/ 264 h 681"/>
                <a:gd name="T28" fmla="*/ 630 w 763"/>
                <a:gd name="T29" fmla="*/ 192 h 681"/>
                <a:gd name="T30" fmla="*/ 657 w 763"/>
                <a:gd name="T31" fmla="*/ 91 h 681"/>
                <a:gd name="T32" fmla="*/ 763 w 763"/>
                <a:gd name="T33" fmla="*/ 69 h 681"/>
                <a:gd name="T34" fmla="*/ 763 w 763"/>
                <a:gd name="T35" fmla="*/ 0 h 681"/>
                <a:gd name="T36" fmla="*/ 574 w 763"/>
                <a:gd name="T37" fmla="*/ 0 h 681"/>
                <a:gd name="T38" fmla="*/ 590 w 763"/>
                <a:gd name="T39" fmla="*/ 40 h 681"/>
                <a:gd name="T40" fmla="*/ 555 w 763"/>
                <a:gd name="T41" fmla="*/ 78 h 681"/>
                <a:gd name="T42" fmla="*/ 530 w 763"/>
                <a:gd name="T43" fmla="*/ 82 h 681"/>
                <a:gd name="T44" fmla="*/ 530 w 763"/>
                <a:gd name="T45" fmla="*/ 82 h 681"/>
                <a:gd name="T46" fmla="*/ 505 w 763"/>
                <a:gd name="T47" fmla="*/ 78 h 681"/>
                <a:gd name="T48" fmla="*/ 471 w 763"/>
                <a:gd name="T49" fmla="*/ 40 h 681"/>
                <a:gd name="T50" fmla="*/ 487 w 763"/>
                <a:gd name="T51" fmla="*/ 0 h 681"/>
                <a:gd name="T52" fmla="*/ 384 w 763"/>
                <a:gd name="T53" fmla="*/ 0 h 681"/>
                <a:gd name="T54" fmla="*/ 82 w 763"/>
                <a:gd name="T55" fmla="*/ 302 h 681"/>
                <a:gd name="T56" fmla="*/ 82 w 763"/>
                <a:gd name="T57" fmla="*/ 412 h 681"/>
                <a:gd name="T58" fmla="*/ 43 w 763"/>
                <a:gd name="T59" fmla="*/ 425 h 681"/>
                <a:gd name="T60" fmla="*/ 22 w 763"/>
                <a:gd name="T61" fmla="*/ 412 h 681"/>
                <a:gd name="T62" fmla="*/ 3 w 763"/>
                <a:gd name="T63" fmla="*/ 431 h 681"/>
                <a:gd name="T64" fmla="*/ 0 w 763"/>
                <a:gd name="T65" fmla="*/ 448 h 681"/>
                <a:gd name="T66" fmla="*/ 3 w 763"/>
                <a:gd name="T67" fmla="*/ 465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3" h="681">
                  <a:moveTo>
                    <a:pt x="3" y="465"/>
                  </a:moveTo>
                  <a:cubicBezTo>
                    <a:pt x="6" y="474"/>
                    <a:pt x="12" y="483"/>
                    <a:pt x="22" y="484"/>
                  </a:cubicBezTo>
                  <a:cubicBezTo>
                    <a:pt x="30" y="486"/>
                    <a:pt x="38" y="479"/>
                    <a:pt x="43" y="472"/>
                  </a:cubicBezTo>
                  <a:cubicBezTo>
                    <a:pt x="55" y="455"/>
                    <a:pt x="82" y="464"/>
                    <a:pt x="82" y="485"/>
                  </a:cubicBezTo>
                  <a:cubicBezTo>
                    <a:pt x="82" y="681"/>
                    <a:pt x="82" y="681"/>
                    <a:pt x="82" y="681"/>
                  </a:cubicBezTo>
                  <a:cubicBezTo>
                    <a:pt x="151" y="681"/>
                    <a:pt x="151" y="681"/>
                    <a:pt x="151" y="681"/>
                  </a:cubicBezTo>
                  <a:cubicBezTo>
                    <a:pt x="173" y="575"/>
                    <a:pt x="173" y="575"/>
                    <a:pt x="173" y="575"/>
                  </a:cubicBezTo>
                  <a:cubicBezTo>
                    <a:pt x="208" y="569"/>
                    <a:pt x="242" y="560"/>
                    <a:pt x="274" y="548"/>
                  </a:cubicBezTo>
                  <a:cubicBezTo>
                    <a:pt x="346" y="628"/>
                    <a:pt x="346" y="628"/>
                    <a:pt x="346" y="628"/>
                  </a:cubicBezTo>
                  <a:cubicBezTo>
                    <a:pt x="486" y="547"/>
                    <a:pt x="486" y="547"/>
                    <a:pt x="486" y="547"/>
                  </a:cubicBezTo>
                  <a:cubicBezTo>
                    <a:pt x="453" y="445"/>
                    <a:pt x="453" y="445"/>
                    <a:pt x="453" y="445"/>
                  </a:cubicBezTo>
                  <a:cubicBezTo>
                    <a:pt x="480" y="422"/>
                    <a:pt x="504" y="398"/>
                    <a:pt x="527" y="371"/>
                  </a:cubicBezTo>
                  <a:cubicBezTo>
                    <a:pt x="629" y="404"/>
                    <a:pt x="629" y="404"/>
                    <a:pt x="629" y="404"/>
                  </a:cubicBezTo>
                  <a:cubicBezTo>
                    <a:pt x="710" y="264"/>
                    <a:pt x="710" y="264"/>
                    <a:pt x="710" y="264"/>
                  </a:cubicBezTo>
                  <a:cubicBezTo>
                    <a:pt x="630" y="192"/>
                    <a:pt x="630" y="192"/>
                    <a:pt x="630" y="192"/>
                  </a:cubicBezTo>
                  <a:cubicBezTo>
                    <a:pt x="642" y="160"/>
                    <a:pt x="651" y="126"/>
                    <a:pt x="657" y="91"/>
                  </a:cubicBezTo>
                  <a:cubicBezTo>
                    <a:pt x="763" y="69"/>
                    <a:pt x="763" y="69"/>
                    <a:pt x="763" y="69"/>
                  </a:cubicBezTo>
                  <a:cubicBezTo>
                    <a:pt x="763" y="0"/>
                    <a:pt x="763" y="0"/>
                    <a:pt x="763" y="0"/>
                  </a:cubicBezTo>
                  <a:cubicBezTo>
                    <a:pt x="574" y="0"/>
                    <a:pt x="574" y="0"/>
                    <a:pt x="574" y="0"/>
                  </a:cubicBezTo>
                  <a:cubicBezTo>
                    <a:pt x="586" y="11"/>
                    <a:pt x="592" y="26"/>
                    <a:pt x="590" y="40"/>
                  </a:cubicBezTo>
                  <a:cubicBezTo>
                    <a:pt x="587" y="57"/>
                    <a:pt x="574" y="71"/>
                    <a:pt x="555" y="78"/>
                  </a:cubicBezTo>
                  <a:cubicBezTo>
                    <a:pt x="548" y="80"/>
                    <a:pt x="539" y="82"/>
                    <a:pt x="530" y="82"/>
                  </a:cubicBezTo>
                  <a:cubicBezTo>
                    <a:pt x="530" y="82"/>
                    <a:pt x="530" y="82"/>
                    <a:pt x="530" y="82"/>
                  </a:cubicBezTo>
                  <a:cubicBezTo>
                    <a:pt x="521" y="82"/>
                    <a:pt x="513" y="80"/>
                    <a:pt x="505" y="78"/>
                  </a:cubicBezTo>
                  <a:cubicBezTo>
                    <a:pt x="486" y="71"/>
                    <a:pt x="473" y="57"/>
                    <a:pt x="471" y="40"/>
                  </a:cubicBezTo>
                  <a:cubicBezTo>
                    <a:pt x="468" y="26"/>
                    <a:pt x="474" y="11"/>
                    <a:pt x="487" y="0"/>
                  </a:cubicBezTo>
                  <a:cubicBezTo>
                    <a:pt x="384" y="0"/>
                    <a:pt x="384" y="0"/>
                    <a:pt x="384" y="0"/>
                  </a:cubicBezTo>
                  <a:cubicBezTo>
                    <a:pt x="377" y="164"/>
                    <a:pt x="246" y="295"/>
                    <a:pt x="82" y="302"/>
                  </a:cubicBezTo>
                  <a:cubicBezTo>
                    <a:pt x="82" y="412"/>
                    <a:pt x="82" y="412"/>
                    <a:pt x="82" y="412"/>
                  </a:cubicBezTo>
                  <a:cubicBezTo>
                    <a:pt x="82" y="432"/>
                    <a:pt x="55" y="441"/>
                    <a:pt x="43" y="425"/>
                  </a:cubicBezTo>
                  <a:cubicBezTo>
                    <a:pt x="38" y="418"/>
                    <a:pt x="30" y="411"/>
                    <a:pt x="22" y="412"/>
                  </a:cubicBezTo>
                  <a:cubicBezTo>
                    <a:pt x="12" y="414"/>
                    <a:pt x="6" y="423"/>
                    <a:pt x="3" y="431"/>
                  </a:cubicBezTo>
                  <a:cubicBezTo>
                    <a:pt x="1" y="436"/>
                    <a:pt x="0" y="442"/>
                    <a:pt x="0" y="448"/>
                  </a:cubicBezTo>
                  <a:cubicBezTo>
                    <a:pt x="0" y="454"/>
                    <a:pt x="1" y="460"/>
                    <a:pt x="3" y="465"/>
                  </a:cubicBezTo>
                  <a:close/>
                </a:path>
              </a:pathLst>
            </a:custGeom>
            <a:solidFill>
              <a:srgbClr val="A97C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1" name="Freeform 9">
              <a:extLst>
                <a:ext uri="{FF2B5EF4-FFF2-40B4-BE49-F238E27FC236}">
                  <a16:creationId xmlns:a16="http://schemas.microsoft.com/office/drawing/2014/main" id="{48068EB0-AEF3-4398-B2AD-78ED4857A96F}"/>
                </a:ext>
              </a:extLst>
            </p:cNvPr>
            <p:cNvSpPr>
              <a:spLocks/>
            </p:cNvSpPr>
            <p:nvPr/>
          </p:nvSpPr>
          <p:spPr bwMode="auto">
            <a:xfrm>
              <a:off x="6130968" y="1427165"/>
              <a:ext cx="1969030" cy="2208978"/>
            </a:xfrm>
            <a:custGeom>
              <a:avLst/>
              <a:gdLst>
                <a:gd name="T0" fmla="*/ 465 w 681"/>
                <a:gd name="T1" fmla="*/ 760 h 763"/>
                <a:gd name="T2" fmla="*/ 484 w 681"/>
                <a:gd name="T3" fmla="*/ 741 h 763"/>
                <a:gd name="T4" fmla="*/ 472 w 681"/>
                <a:gd name="T5" fmla="*/ 720 h 763"/>
                <a:gd name="T6" fmla="*/ 485 w 681"/>
                <a:gd name="T7" fmla="*/ 681 h 763"/>
                <a:gd name="T8" fmla="*/ 681 w 681"/>
                <a:gd name="T9" fmla="*/ 681 h 763"/>
                <a:gd name="T10" fmla="*/ 681 w 681"/>
                <a:gd name="T11" fmla="*/ 612 h 763"/>
                <a:gd name="T12" fmla="*/ 575 w 681"/>
                <a:gd name="T13" fmla="*/ 590 h 763"/>
                <a:gd name="T14" fmla="*/ 548 w 681"/>
                <a:gd name="T15" fmla="*/ 489 h 763"/>
                <a:gd name="T16" fmla="*/ 628 w 681"/>
                <a:gd name="T17" fmla="*/ 417 h 763"/>
                <a:gd name="T18" fmla="*/ 547 w 681"/>
                <a:gd name="T19" fmla="*/ 277 h 763"/>
                <a:gd name="T20" fmla="*/ 445 w 681"/>
                <a:gd name="T21" fmla="*/ 310 h 763"/>
                <a:gd name="T22" fmla="*/ 371 w 681"/>
                <a:gd name="T23" fmla="*/ 236 h 763"/>
                <a:gd name="T24" fmla="*/ 404 w 681"/>
                <a:gd name="T25" fmla="*/ 134 h 763"/>
                <a:gd name="T26" fmla="*/ 264 w 681"/>
                <a:gd name="T27" fmla="*/ 53 h 763"/>
                <a:gd name="T28" fmla="*/ 192 w 681"/>
                <a:gd name="T29" fmla="*/ 133 h 763"/>
                <a:gd name="T30" fmla="*/ 91 w 681"/>
                <a:gd name="T31" fmla="*/ 106 h 763"/>
                <a:gd name="T32" fmla="*/ 69 w 681"/>
                <a:gd name="T33" fmla="*/ 0 h 763"/>
                <a:gd name="T34" fmla="*/ 0 w 681"/>
                <a:gd name="T35" fmla="*/ 0 h 763"/>
                <a:gd name="T36" fmla="*/ 0 w 681"/>
                <a:gd name="T37" fmla="*/ 189 h 763"/>
                <a:gd name="T38" fmla="*/ 40 w 681"/>
                <a:gd name="T39" fmla="*/ 173 h 763"/>
                <a:gd name="T40" fmla="*/ 78 w 681"/>
                <a:gd name="T41" fmla="*/ 208 h 763"/>
                <a:gd name="T42" fmla="*/ 82 w 681"/>
                <a:gd name="T43" fmla="*/ 233 h 763"/>
                <a:gd name="T44" fmla="*/ 82 w 681"/>
                <a:gd name="T45" fmla="*/ 233 h 763"/>
                <a:gd name="T46" fmla="*/ 78 w 681"/>
                <a:gd name="T47" fmla="*/ 258 h 763"/>
                <a:gd name="T48" fmla="*/ 40 w 681"/>
                <a:gd name="T49" fmla="*/ 292 h 763"/>
                <a:gd name="T50" fmla="*/ 0 w 681"/>
                <a:gd name="T51" fmla="*/ 276 h 763"/>
                <a:gd name="T52" fmla="*/ 0 w 681"/>
                <a:gd name="T53" fmla="*/ 379 h 763"/>
                <a:gd name="T54" fmla="*/ 302 w 681"/>
                <a:gd name="T55" fmla="*/ 681 h 763"/>
                <a:gd name="T56" fmla="*/ 412 w 681"/>
                <a:gd name="T57" fmla="*/ 681 h 763"/>
                <a:gd name="T58" fmla="*/ 425 w 681"/>
                <a:gd name="T59" fmla="*/ 720 h 763"/>
                <a:gd name="T60" fmla="*/ 412 w 681"/>
                <a:gd name="T61" fmla="*/ 741 h 763"/>
                <a:gd name="T62" fmla="*/ 431 w 681"/>
                <a:gd name="T63" fmla="*/ 760 h 763"/>
                <a:gd name="T64" fmla="*/ 448 w 681"/>
                <a:gd name="T65" fmla="*/ 763 h 763"/>
                <a:gd name="T66" fmla="*/ 465 w 681"/>
                <a:gd name="T67" fmla="*/ 76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1" h="763">
                  <a:moveTo>
                    <a:pt x="465" y="760"/>
                  </a:moveTo>
                  <a:cubicBezTo>
                    <a:pt x="474" y="757"/>
                    <a:pt x="483" y="751"/>
                    <a:pt x="484" y="741"/>
                  </a:cubicBezTo>
                  <a:cubicBezTo>
                    <a:pt x="486" y="733"/>
                    <a:pt x="479" y="725"/>
                    <a:pt x="472" y="720"/>
                  </a:cubicBezTo>
                  <a:cubicBezTo>
                    <a:pt x="455" y="708"/>
                    <a:pt x="464" y="681"/>
                    <a:pt x="485" y="681"/>
                  </a:cubicBezTo>
                  <a:cubicBezTo>
                    <a:pt x="681" y="681"/>
                    <a:pt x="681" y="681"/>
                    <a:pt x="681" y="681"/>
                  </a:cubicBezTo>
                  <a:cubicBezTo>
                    <a:pt x="681" y="612"/>
                    <a:pt x="681" y="612"/>
                    <a:pt x="681" y="612"/>
                  </a:cubicBezTo>
                  <a:cubicBezTo>
                    <a:pt x="575" y="590"/>
                    <a:pt x="575" y="590"/>
                    <a:pt x="575" y="590"/>
                  </a:cubicBezTo>
                  <a:cubicBezTo>
                    <a:pt x="569" y="555"/>
                    <a:pt x="560" y="521"/>
                    <a:pt x="548" y="489"/>
                  </a:cubicBezTo>
                  <a:cubicBezTo>
                    <a:pt x="628" y="417"/>
                    <a:pt x="628" y="417"/>
                    <a:pt x="628" y="417"/>
                  </a:cubicBezTo>
                  <a:cubicBezTo>
                    <a:pt x="547" y="277"/>
                    <a:pt x="547" y="277"/>
                    <a:pt x="547" y="277"/>
                  </a:cubicBezTo>
                  <a:cubicBezTo>
                    <a:pt x="445" y="310"/>
                    <a:pt x="445" y="310"/>
                    <a:pt x="445" y="310"/>
                  </a:cubicBezTo>
                  <a:cubicBezTo>
                    <a:pt x="422" y="283"/>
                    <a:pt x="398" y="259"/>
                    <a:pt x="371" y="236"/>
                  </a:cubicBezTo>
                  <a:cubicBezTo>
                    <a:pt x="404" y="134"/>
                    <a:pt x="404" y="134"/>
                    <a:pt x="404" y="134"/>
                  </a:cubicBezTo>
                  <a:cubicBezTo>
                    <a:pt x="264" y="53"/>
                    <a:pt x="264" y="53"/>
                    <a:pt x="264" y="53"/>
                  </a:cubicBezTo>
                  <a:cubicBezTo>
                    <a:pt x="192" y="133"/>
                    <a:pt x="192" y="133"/>
                    <a:pt x="192" y="133"/>
                  </a:cubicBezTo>
                  <a:cubicBezTo>
                    <a:pt x="160" y="121"/>
                    <a:pt x="126" y="112"/>
                    <a:pt x="91" y="106"/>
                  </a:cubicBezTo>
                  <a:cubicBezTo>
                    <a:pt x="69" y="0"/>
                    <a:pt x="69" y="0"/>
                    <a:pt x="69" y="0"/>
                  </a:cubicBezTo>
                  <a:cubicBezTo>
                    <a:pt x="0" y="0"/>
                    <a:pt x="0" y="0"/>
                    <a:pt x="0" y="0"/>
                  </a:cubicBezTo>
                  <a:cubicBezTo>
                    <a:pt x="0" y="189"/>
                    <a:pt x="0" y="189"/>
                    <a:pt x="0" y="189"/>
                  </a:cubicBezTo>
                  <a:cubicBezTo>
                    <a:pt x="11" y="177"/>
                    <a:pt x="26" y="171"/>
                    <a:pt x="40" y="173"/>
                  </a:cubicBezTo>
                  <a:cubicBezTo>
                    <a:pt x="57" y="176"/>
                    <a:pt x="71" y="189"/>
                    <a:pt x="78" y="208"/>
                  </a:cubicBezTo>
                  <a:cubicBezTo>
                    <a:pt x="80" y="215"/>
                    <a:pt x="82" y="224"/>
                    <a:pt x="82" y="233"/>
                  </a:cubicBezTo>
                  <a:cubicBezTo>
                    <a:pt x="82" y="233"/>
                    <a:pt x="82" y="233"/>
                    <a:pt x="82" y="233"/>
                  </a:cubicBezTo>
                  <a:cubicBezTo>
                    <a:pt x="82" y="242"/>
                    <a:pt x="80" y="250"/>
                    <a:pt x="78" y="258"/>
                  </a:cubicBezTo>
                  <a:cubicBezTo>
                    <a:pt x="71" y="277"/>
                    <a:pt x="57" y="290"/>
                    <a:pt x="40" y="292"/>
                  </a:cubicBezTo>
                  <a:cubicBezTo>
                    <a:pt x="26" y="295"/>
                    <a:pt x="11" y="289"/>
                    <a:pt x="0" y="276"/>
                  </a:cubicBezTo>
                  <a:cubicBezTo>
                    <a:pt x="0" y="379"/>
                    <a:pt x="0" y="379"/>
                    <a:pt x="0" y="379"/>
                  </a:cubicBezTo>
                  <a:cubicBezTo>
                    <a:pt x="164" y="386"/>
                    <a:pt x="295" y="517"/>
                    <a:pt x="302" y="681"/>
                  </a:cubicBezTo>
                  <a:cubicBezTo>
                    <a:pt x="412" y="681"/>
                    <a:pt x="412" y="681"/>
                    <a:pt x="412" y="681"/>
                  </a:cubicBezTo>
                  <a:cubicBezTo>
                    <a:pt x="432" y="681"/>
                    <a:pt x="441" y="708"/>
                    <a:pt x="425" y="720"/>
                  </a:cubicBezTo>
                  <a:cubicBezTo>
                    <a:pt x="418" y="725"/>
                    <a:pt x="411" y="733"/>
                    <a:pt x="412" y="741"/>
                  </a:cubicBezTo>
                  <a:cubicBezTo>
                    <a:pt x="414" y="751"/>
                    <a:pt x="423" y="757"/>
                    <a:pt x="431" y="760"/>
                  </a:cubicBezTo>
                  <a:cubicBezTo>
                    <a:pt x="436" y="762"/>
                    <a:pt x="442" y="763"/>
                    <a:pt x="448" y="763"/>
                  </a:cubicBezTo>
                  <a:cubicBezTo>
                    <a:pt x="454" y="763"/>
                    <a:pt x="460" y="762"/>
                    <a:pt x="465" y="760"/>
                  </a:cubicBezTo>
                  <a:close/>
                </a:path>
              </a:pathLst>
            </a:custGeom>
            <a:solidFill>
              <a:srgbClr val="17848A"/>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2" name="Freeform 10">
              <a:extLst>
                <a:ext uri="{FF2B5EF4-FFF2-40B4-BE49-F238E27FC236}">
                  <a16:creationId xmlns:a16="http://schemas.microsoft.com/office/drawing/2014/main" id="{FA2ADC41-EDA9-4DB9-B5F9-94D8BFBBAF8D}"/>
                </a:ext>
              </a:extLst>
            </p:cNvPr>
            <p:cNvSpPr>
              <a:spLocks noEditPoints="1"/>
            </p:cNvSpPr>
            <p:nvPr/>
          </p:nvSpPr>
          <p:spPr bwMode="auto">
            <a:xfrm>
              <a:off x="6892185" y="4217506"/>
              <a:ext cx="275378" cy="274554"/>
            </a:xfrm>
            <a:custGeom>
              <a:avLst/>
              <a:gdLst>
                <a:gd name="T0" fmla="*/ 54 w 140"/>
                <a:gd name="T1" fmla="*/ 29 h 139"/>
                <a:gd name="T2" fmla="*/ 70 w 140"/>
                <a:gd name="T3" fmla="*/ 13 h 139"/>
                <a:gd name="T4" fmla="*/ 86 w 140"/>
                <a:gd name="T5" fmla="*/ 29 h 139"/>
                <a:gd name="T6" fmla="*/ 70 w 140"/>
                <a:gd name="T7" fmla="*/ 44 h 139"/>
                <a:gd name="T8" fmla="*/ 54 w 140"/>
                <a:gd name="T9" fmla="*/ 29 h 139"/>
                <a:gd name="T10" fmla="*/ 91 w 140"/>
                <a:gd name="T11" fmla="*/ 51 h 139"/>
                <a:gd name="T12" fmla="*/ 50 w 140"/>
                <a:gd name="T13" fmla="*/ 51 h 139"/>
                <a:gd name="T14" fmla="*/ 44 w 140"/>
                <a:gd name="T15" fmla="*/ 56 h 139"/>
                <a:gd name="T16" fmla="*/ 44 w 140"/>
                <a:gd name="T17" fmla="*/ 92 h 139"/>
                <a:gd name="T18" fmla="*/ 50 w 140"/>
                <a:gd name="T19" fmla="*/ 97 h 139"/>
                <a:gd name="T20" fmla="*/ 55 w 140"/>
                <a:gd name="T21" fmla="*/ 97 h 139"/>
                <a:gd name="T22" fmla="*/ 55 w 140"/>
                <a:gd name="T23" fmla="*/ 134 h 139"/>
                <a:gd name="T24" fmla="*/ 60 w 140"/>
                <a:gd name="T25" fmla="*/ 139 h 139"/>
                <a:gd name="T26" fmla="*/ 81 w 140"/>
                <a:gd name="T27" fmla="*/ 139 h 139"/>
                <a:gd name="T28" fmla="*/ 86 w 140"/>
                <a:gd name="T29" fmla="*/ 134 h 139"/>
                <a:gd name="T30" fmla="*/ 86 w 140"/>
                <a:gd name="T31" fmla="*/ 97 h 139"/>
                <a:gd name="T32" fmla="*/ 91 w 140"/>
                <a:gd name="T33" fmla="*/ 97 h 139"/>
                <a:gd name="T34" fmla="*/ 96 w 140"/>
                <a:gd name="T35" fmla="*/ 92 h 139"/>
                <a:gd name="T36" fmla="*/ 96 w 140"/>
                <a:gd name="T37" fmla="*/ 56 h 139"/>
                <a:gd name="T38" fmla="*/ 91 w 140"/>
                <a:gd name="T39" fmla="*/ 51 h 139"/>
                <a:gd name="T40" fmla="*/ 116 w 140"/>
                <a:gd name="T41" fmla="*/ 29 h 139"/>
                <a:gd name="T42" fmla="*/ 131 w 140"/>
                <a:gd name="T43" fmla="*/ 14 h 139"/>
                <a:gd name="T44" fmla="*/ 116 w 140"/>
                <a:gd name="T45" fmla="*/ 0 h 139"/>
                <a:gd name="T46" fmla="*/ 102 w 140"/>
                <a:gd name="T47" fmla="*/ 14 h 139"/>
                <a:gd name="T48" fmla="*/ 116 w 140"/>
                <a:gd name="T49" fmla="*/ 29 h 139"/>
                <a:gd name="T50" fmla="*/ 135 w 140"/>
                <a:gd name="T51" fmla="*/ 35 h 139"/>
                <a:gd name="T52" fmla="*/ 97 w 140"/>
                <a:gd name="T53" fmla="*/ 35 h 139"/>
                <a:gd name="T54" fmla="*/ 92 w 140"/>
                <a:gd name="T55" fmla="*/ 40 h 139"/>
                <a:gd name="T56" fmla="*/ 92 w 140"/>
                <a:gd name="T57" fmla="*/ 40 h 139"/>
                <a:gd name="T58" fmla="*/ 107 w 140"/>
                <a:gd name="T59" fmla="*/ 56 h 139"/>
                <a:gd name="T60" fmla="*/ 107 w 140"/>
                <a:gd name="T61" fmla="*/ 92 h 139"/>
                <a:gd name="T62" fmla="*/ 102 w 140"/>
                <a:gd name="T63" fmla="*/ 103 h 139"/>
                <a:gd name="T64" fmla="*/ 102 w 140"/>
                <a:gd name="T65" fmla="*/ 112 h 139"/>
                <a:gd name="T66" fmla="*/ 107 w 140"/>
                <a:gd name="T67" fmla="*/ 117 h 139"/>
                <a:gd name="T68" fmla="*/ 126 w 140"/>
                <a:gd name="T69" fmla="*/ 117 h 139"/>
                <a:gd name="T70" fmla="*/ 131 w 140"/>
                <a:gd name="T71" fmla="*/ 112 h 139"/>
                <a:gd name="T72" fmla="*/ 131 w 140"/>
                <a:gd name="T73" fmla="*/ 78 h 139"/>
                <a:gd name="T74" fmla="*/ 135 w 140"/>
                <a:gd name="T75" fmla="*/ 78 h 139"/>
                <a:gd name="T76" fmla="*/ 140 w 140"/>
                <a:gd name="T77" fmla="*/ 73 h 139"/>
                <a:gd name="T78" fmla="*/ 140 w 140"/>
                <a:gd name="T79" fmla="*/ 40 h 139"/>
                <a:gd name="T80" fmla="*/ 135 w 140"/>
                <a:gd name="T81" fmla="*/ 35 h 139"/>
                <a:gd name="T82" fmla="*/ 39 w 140"/>
                <a:gd name="T83" fmla="*/ 14 h 139"/>
                <a:gd name="T84" fmla="*/ 24 w 140"/>
                <a:gd name="T85" fmla="*/ 0 h 139"/>
                <a:gd name="T86" fmla="*/ 9 w 140"/>
                <a:gd name="T87" fmla="*/ 14 h 139"/>
                <a:gd name="T88" fmla="*/ 24 w 140"/>
                <a:gd name="T89" fmla="*/ 29 h 139"/>
                <a:gd name="T90" fmla="*/ 39 w 140"/>
                <a:gd name="T91" fmla="*/ 14 h 139"/>
                <a:gd name="T92" fmla="*/ 0 w 140"/>
                <a:gd name="T93" fmla="*/ 40 h 139"/>
                <a:gd name="T94" fmla="*/ 0 w 140"/>
                <a:gd name="T95" fmla="*/ 73 h 139"/>
                <a:gd name="T96" fmla="*/ 5 w 140"/>
                <a:gd name="T97" fmla="*/ 78 h 139"/>
                <a:gd name="T98" fmla="*/ 9 w 140"/>
                <a:gd name="T99" fmla="*/ 78 h 139"/>
                <a:gd name="T100" fmla="*/ 9 w 140"/>
                <a:gd name="T101" fmla="*/ 112 h 139"/>
                <a:gd name="T102" fmla="*/ 14 w 140"/>
                <a:gd name="T103" fmla="*/ 117 h 139"/>
                <a:gd name="T104" fmla="*/ 33 w 140"/>
                <a:gd name="T105" fmla="*/ 117 h 139"/>
                <a:gd name="T106" fmla="*/ 38 w 140"/>
                <a:gd name="T107" fmla="*/ 112 h 139"/>
                <a:gd name="T108" fmla="*/ 38 w 140"/>
                <a:gd name="T109" fmla="*/ 103 h 139"/>
                <a:gd name="T110" fmla="*/ 33 w 140"/>
                <a:gd name="T111" fmla="*/ 92 h 139"/>
                <a:gd name="T112" fmla="*/ 33 w 140"/>
                <a:gd name="T113" fmla="*/ 56 h 139"/>
                <a:gd name="T114" fmla="*/ 48 w 140"/>
                <a:gd name="T115" fmla="*/ 40 h 139"/>
                <a:gd name="T116" fmla="*/ 48 w 140"/>
                <a:gd name="T117" fmla="*/ 40 h 139"/>
                <a:gd name="T118" fmla="*/ 43 w 140"/>
                <a:gd name="T119" fmla="*/ 35 h 139"/>
                <a:gd name="T120" fmla="*/ 5 w 140"/>
                <a:gd name="T121" fmla="*/ 35 h 139"/>
                <a:gd name="T122" fmla="*/ 0 w 140"/>
                <a:gd name="T123" fmla="*/ 4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 h="139">
                  <a:moveTo>
                    <a:pt x="54" y="29"/>
                  </a:moveTo>
                  <a:cubicBezTo>
                    <a:pt x="54" y="20"/>
                    <a:pt x="61" y="13"/>
                    <a:pt x="70" y="13"/>
                  </a:cubicBezTo>
                  <a:cubicBezTo>
                    <a:pt x="79" y="13"/>
                    <a:pt x="86" y="20"/>
                    <a:pt x="86" y="29"/>
                  </a:cubicBezTo>
                  <a:cubicBezTo>
                    <a:pt x="86" y="37"/>
                    <a:pt x="79" y="44"/>
                    <a:pt x="70" y="44"/>
                  </a:cubicBezTo>
                  <a:cubicBezTo>
                    <a:pt x="61" y="44"/>
                    <a:pt x="54" y="37"/>
                    <a:pt x="54" y="29"/>
                  </a:cubicBezTo>
                  <a:close/>
                  <a:moveTo>
                    <a:pt x="91" y="51"/>
                  </a:moveTo>
                  <a:cubicBezTo>
                    <a:pt x="50" y="51"/>
                    <a:pt x="50" y="51"/>
                    <a:pt x="50" y="51"/>
                  </a:cubicBezTo>
                  <a:cubicBezTo>
                    <a:pt x="47" y="51"/>
                    <a:pt x="44" y="53"/>
                    <a:pt x="44" y="56"/>
                  </a:cubicBezTo>
                  <a:cubicBezTo>
                    <a:pt x="44" y="92"/>
                    <a:pt x="44" y="92"/>
                    <a:pt x="44" y="92"/>
                  </a:cubicBezTo>
                  <a:cubicBezTo>
                    <a:pt x="44" y="95"/>
                    <a:pt x="47" y="97"/>
                    <a:pt x="50" y="97"/>
                  </a:cubicBezTo>
                  <a:cubicBezTo>
                    <a:pt x="55" y="97"/>
                    <a:pt x="55" y="97"/>
                    <a:pt x="55" y="97"/>
                  </a:cubicBezTo>
                  <a:cubicBezTo>
                    <a:pt x="55" y="134"/>
                    <a:pt x="55" y="134"/>
                    <a:pt x="55" y="134"/>
                  </a:cubicBezTo>
                  <a:cubicBezTo>
                    <a:pt x="55" y="137"/>
                    <a:pt x="57" y="139"/>
                    <a:pt x="60" y="139"/>
                  </a:cubicBezTo>
                  <a:cubicBezTo>
                    <a:pt x="81" y="139"/>
                    <a:pt x="81" y="139"/>
                    <a:pt x="81" y="139"/>
                  </a:cubicBezTo>
                  <a:cubicBezTo>
                    <a:pt x="83" y="139"/>
                    <a:pt x="86" y="137"/>
                    <a:pt x="86" y="134"/>
                  </a:cubicBezTo>
                  <a:cubicBezTo>
                    <a:pt x="86" y="97"/>
                    <a:pt x="86" y="97"/>
                    <a:pt x="86" y="97"/>
                  </a:cubicBezTo>
                  <a:cubicBezTo>
                    <a:pt x="91" y="97"/>
                    <a:pt x="91" y="97"/>
                    <a:pt x="91" y="97"/>
                  </a:cubicBezTo>
                  <a:cubicBezTo>
                    <a:pt x="94" y="97"/>
                    <a:pt x="96" y="95"/>
                    <a:pt x="96" y="92"/>
                  </a:cubicBezTo>
                  <a:cubicBezTo>
                    <a:pt x="96" y="56"/>
                    <a:pt x="96" y="56"/>
                    <a:pt x="96" y="56"/>
                  </a:cubicBezTo>
                  <a:cubicBezTo>
                    <a:pt x="96" y="53"/>
                    <a:pt x="94" y="51"/>
                    <a:pt x="91" y="51"/>
                  </a:cubicBezTo>
                  <a:close/>
                  <a:moveTo>
                    <a:pt x="116" y="29"/>
                  </a:moveTo>
                  <a:cubicBezTo>
                    <a:pt x="124" y="29"/>
                    <a:pt x="131" y="22"/>
                    <a:pt x="131" y="14"/>
                  </a:cubicBezTo>
                  <a:cubicBezTo>
                    <a:pt x="131" y="6"/>
                    <a:pt x="124" y="0"/>
                    <a:pt x="116" y="0"/>
                  </a:cubicBezTo>
                  <a:cubicBezTo>
                    <a:pt x="108" y="0"/>
                    <a:pt x="102" y="6"/>
                    <a:pt x="102" y="14"/>
                  </a:cubicBezTo>
                  <a:cubicBezTo>
                    <a:pt x="102" y="22"/>
                    <a:pt x="108" y="29"/>
                    <a:pt x="116" y="29"/>
                  </a:cubicBezTo>
                  <a:close/>
                  <a:moveTo>
                    <a:pt x="135" y="35"/>
                  </a:moveTo>
                  <a:cubicBezTo>
                    <a:pt x="97" y="35"/>
                    <a:pt x="97" y="35"/>
                    <a:pt x="97" y="35"/>
                  </a:cubicBezTo>
                  <a:cubicBezTo>
                    <a:pt x="94" y="35"/>
                    <a:pt x="92" y="37"/>
                    <a:pt x="92" y="40"/>
                  </a:cubicBezTo>
                  <a:cubicBezTo>
                    <a:pt x="92" y="40"/>
                    <a:pt x="92" y="40"/>
                    <a:pt x="92" y="40"/>
                  </a:cubicBezTo>
                  <a:cubicBezTo>
                    <a:pt x="100" y="41"/>
                    <a:pt x="107" y="48"/>
                    <a:pt x="107" y="56"/>
                  </a:cubicBezTo>
                  <a:cubicBezTo>
                    <a:pt x="107" y="92"/>
                    <a:pt x="107" y="92"/>
                    <a:pt x="107" y="92"/>
                  </a:cubicBezTo>
                  <a:cubicBezTo>
                    <a:pt x="107" y="96"/>
                    <a:pt x="105" y="100"/>
                    <a:pt x="102" y="103"/>
                  </a:cubicBezTo>
                  <a:cubicBezTo>
                    <a:pt x="102" y="112"/>
                    <a:pt x="102" y="112"/>
                    <a:pt x="102" y="112"/>
                  </a:cubicBezTo>
                  <a:cubicBezTo>
                    <a:pt x="102" y="115"/>
                    <a:pt x="104" y="117"/>
                    <a:pt x="107" y="117"/>
                  </a:cubicBezTo>
                  <a:cubicBezTo>
                    <a:pt x="126" y="117"/>
                    <a:pt x="126" y="117"/>
                    <a:pt x="126" y="117"/>
                  </a:cubicBezTo>
                  <a:cubicBezTo>
                    <a:pt x="129" y="117"/>
                    <a:pt x="131" y="115"/>
                    <a:pt x="131" y="112"/>
                  </a:cubicBezTo>
                  <a:cubicBezTo>
                    <a:pt x="131" y="78"/>
                    <a:pt x="131" y="78"/>
                    <a:pt x="131" y="78"/>
                  </a:cubicBezTo>
                  <a:cubicBezTo>
                    <a:pt x="135" y="78"/>
                    <a:pt x="135" y="78"/>
                    <a:pt x="135" y="78"/>
                  </a:cubicBezTo>
                  <a:cubicBezTo>
                    <a:pt x="138" y="78"/>
                    <a:pt x="140" y="75"/>
                    <a:pt x="140" y="73"/>
                  </a:cubicBezTo>
                  <a:cubicBezTo>
                    <a:pt x="140" y="40"/>
                    <a:pt x="140" y="40"/>
                    <a:pt x="140" y="40"/>
                  </a:cubicBezTo>
                  <a:cubicBezTo>
                    <a:pt x="140" y="37"/>
                    <a:pt x="138" y="35"/>
                    <a:pt x="135" y="35"/>
                  </a:cubicBezTo>
                  <a:close/>
                  <a:moveTo>
                    <a:pt x="39" y="14"/>
                  </a:moveTo>
                  <a:cubicBezTo>
                    <a:pt x="39" y="6"/>
                    <a:pt x="32" y="0"/>
                    <a:pt x="24" y="0"/>
                  </a:cubicBezTo>
                  <a:cubicBezTo>
                    <a:pt x="16" y="0"/>
                    <a:pt x="9" y="6"/>
                    <a:pt x="9" y="14"/>
                  </a:cubicBezTo>
                  <a:cubicBezTo>
                    <a:pt x="9" y="22"/>
                    <a:pt x="16" y="29"/>
                    <a:pt x="24" y="29"/>
                  </a:cubicBezTo>
                  <a:cubicBezTo>
                    <a:pt x="32" y="29"/>
                    <a:pt x="39" y="22"/>
                    <a:pt x="39" y="14"/>
                  </a:cubicBezTo>
                  <a:close/>
                  <a:moveTo>
                    <a:pt x="0" y="40"/>
                  </a:moveTo>
                  <a:cubicBezTo>
                    <a:pt x="0" y="73"/>
                    <a:pt x="0" y="73"/>
                    <a:pt x="0" y="73"/>
                  </a:cubicBezTo>
                  <a:cubicBezTo>
                    <a:pt x="0" y="75"/>
                    <a:pt x="2" y="78"/>
                    <a:pt x="5" y="78"/>
                  </a:cubicBezTo>
                  <a:cubicBezTo>
                    <a:pt x="9" y="78"/>
                    <a:pt x="9" y="78"/>
                    <a:pt x="9" y="78"/>
                  </a:cubicBezTo>
                  <a:cubicBezTo>
                    <a:pt x="9" y="112"/>
                    <a:pt x="9" y="112"/>
                    <a:pt x="9" y="112"/>
                  </a:cubicBezTo>
                  <a:cubicBezTo>
                    <a:pt x="9" y="115"/>
                    <a:pt x="11" y="117"/>
                    <a:pt x="14" y="117"/>
                  </a:cubicBezTo>
                  <a:cubicBezTo>
                    <a:pt x="33" y="117"/>
                    <a:pt x="33" y="117"/>
                    <a:pt x="33" y="117"/>
                  </a:cubicBezTo>
                  <a:cubicBezTo>
                    <a:pt x="36" y="117"/>
                    <a:pt x="38" y="115"/>
                    <a:pt x="38" y="112"/>
                  </a:cubicBezTo>
                  <a:cubicBezTo>
                    <a:pt x="38" y="103"/>
                    <a:pt x="38" y="103"/>
                    <a:pt x="38" y="103"/>
                  </a:cubicBezTo>
                  <a:cubicBezTo>
                    <a:pt x="35" y="100"/>
                    <a:pt x="33" y="96"/>
                    <a:pt x="33" y="92"/>
                  </a:cubicBezTo>
                  <a:cubicBezTo>
                    <a:pt x="33" y="56"/>
                    <a:pt x="33" y="56"/>
                    <a:pt x="33" y="56"/>
                  </a:cubicBezTo>
                  <a:cubicBezTo>
                    <a:pt x="33" y="48"/>
                    <a:pt x="40" y="41"/>
                    <a:pt x="48" y="40"/>
                  </a:cubicBezTo>
                  <a:cubicBezTo>
                    <a:pt x="48" y="40"/>
                    <a:pt x="48" y="40"/>
                    <a:pt x="48" y="40"/>
                  </a:cubicBezTo>
                  <a:cubicBezTo>
                    <a:pt x="48" y="37"/>
                    <a:pt x="46" y="35"/>
                    <a:pt x="43" y="35"/>
                  </a:cubicBezTo>
                  <a:cubicBezTo>
                    <a:pt x="5" y="35"/>
                    <a:pt x="5" y="35"/>
                    <a:pt x="5" y="35"/>
                  </a:cubicBezTo>
                  <a:cubicBezTo>
                    <a:pt x="2" y="35"/>
                    <a:pt x="0" y="37"/>
                    <a:pt x="0" y="4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3" name="Freeform 11">
              <a:extLst>
                <a:ext uri="{FF2B5EF4-FFF2-40B4-BE49-F238E27FC236}">
                  <a16:creationId xmlns:a16="http://schemas.microsoft.com/office/drawing/2014/main" id="{AED87BAC-5DEE-42AC-8949-D4CC18A9150D}"/>
                </a:ext>
              </a:extLst>
            </p:cNvPr>
            <p:cNvSpPr>
              <a:spLocks noEditPoints="1"/>
            </p:cNvSpPr>
            <p:nvPr/>
          </p:nvSpPr>
          <p:spPr bwMode="auto">
            <a:xfrm>
              <a:off x="4949547" y="4157631"/>
              <a:ext cx="305792" cy="327988"/>
            </a:xfrm>
            <a:custGeom>
              <a:avLst/>
              <a:gdLst>
                <a:gd name="T0" fmla="*/ 1 w 155"/>
                <a:gd name="T1" fmla="*/ 52 h 166"/>
                <a:gd name="T2" fmla="*/ 24 w 155"/>
                <a:gd name="T3" fmla="*/ 33 h 166"/>
                <a:gd name="T4" fmla="*/ 45 w 155"/>
                <a:gd name="T5" fmla="*/ 63 h 166"/>
                <a:gd name="T6" fmla="*/ 34 w 155"/>
                <a:gd name="T7" fmla="*/ 82 h 166"/>
                <a:gd name="T8" fmla="*/ 68 w 155"/>
                <a:gd name="T9" fmla="*/ 123 h 166"/>
                <a:gd name="T10" fmla="*/ 87 w 155"/>
                <a:gd name="T11" fmla="*/ 114 h 166"/>
                <a:gd name="T12" fmla="*/ 115 w 155"/>
                <a:gd name="T13" fmla="*/ 129 h 166"/>
                <a:gd name="T14" fmla="*/ 100 w 155"/>
                <a:gd name="T15" fmla="*/ 158 h 166"/>
                <a:gd name="T16" fmla="*/ 34 w 155"/>
                <a:gd name="T17" fmla="*/ 125 h 166"/>
                <a:gd name="T18" fmla="*/ 1 w 155"/>
                <a:gd name="T19" fmla="*/ 52 h 166"/>
                <a:gd name="T20" fmla="*/ 111 w 155"/>
                <a:gd name="T21" fmla="*/ 68 h 166"/>
                <a:gd name="T22" fmla="*/ 87 w 155"/>
                <a:gd name="T23" fmla="*/ 68 h 166"/>
                <a:gd name="T24" fmla="*/ 87 w 155"/>
                <a:gd name="T25" fmla="*/ 41 h 166"/>
                <a:gd name="T26" fmla="*/ 82 w 155"/>
                <a:gd name="T27" fmla="*/ 35 h 166"/>
                <a:gd name="T28" fmla="*/ 77 w 155"/>
                <a:gd name="T29" fmla="*/ 41 h 166"/>
                <a:gd name="T30" fmla="*/ 77 w 155"/>
                <a:gd name="T31" fmla="*/ 73 h 166"/>
                <a:gd name="T32" fmla="*/ 82 w 155"/>
                <a:gd name="T33" fmla="*/ 78 h 166"/>
                <a:gd name="T34" fmla="*/ 111 w 155"/>
                <a:gd name="T35" fmla="*/ 78 h 166"/>
                <a:gd name="T36" fmla="*/ 116 w 155"/>
                <a:gd name="T37" fmla="*/ 73 h 166"/>
                <a:gd name="T38" fmla="*/ 111 w 155"/>
                <a:gd name="T39" fmla="*/ 68 h 166"/>
                <a:gd name="T40" fmla="*/ 82 w 155"/>
                <a:gd name="T41" fmla="*/ 0 h 166"/>
                <a:gd name="T42" fmla="*/ 28 w 155"/>
                <a:gd name="T43" fmla="*/ 24 h 166"/>
                <a:gd name="T44" fmla="*/ 37 w 155"/>
                <a:gd name="T45" fmla="*/ 29 h 166"/>
                <a:gd name="T46" fmla="*/ 77 w 155"/>
                <a:gd name="T47" fmla="*/ 10 h 166"/>
                <a:gd name="T48" fmla="*/ 77 w 155"/>
                <a:gd name="T49" fmla="*/ 19 h 166"/>
                <a:gd name="T50" fmla="*/ 82 w 155"/>
                <a:gd name="T51" fmla="*/ 24 h 166"/>
                <a:gd name="T52" fmla="*/ 87 w 155"/>
                <a:gd name="T53" fmla="*/ 19 h 166"/>
                <a:gd name="T54" fmla="*/ 87 w 155"/>
                <a:gd name="T55" fmla="*/ 10 h 166"/>
                <a:gd name="T56" fmla="*/ 145 w 155"/>
                <a:gd name="T57" fmla="*/ 68 h 166"/>
                <a:gd name="T58" fmla="*/ 135 w 155"/>
                <a:gd name="T59" fmla="*/ 68 h 166"/>
                <a:gd name="T60" fmla="*/ 130 w 155"/>
                <a:gd name="T61" fmla="*/ 73 h 166"/>
                <a:gd name="T62" fmla="*/ 135 w 155"/>
                <a:gd name="T63" fmla="*/ 78 h 166"/>
                <a:gd name="T64" fmla="*/ 145 w 155"/>
                <a:gd name="T65" fmla="*/ 78 h 166"/>
                <a:gd name="T66" fmla="*/ 120 w 155"/>
                <a:gd name="T67" fmla="*/ 122 h 166"/>
                <a:gd name="T68" fmla="*/ 121 w 155"/>
                <a:gd name="T69" fmla="*/ 123 h 166"/>
                <a:gd name="T70" fmla="*/ 121 w 155"/>
                <a:gd name="T71" fmla="*/ 124 h 166"/>
                <a:gd name="T72" fmla="*/ 122 w 155"/>
                <a:gd name="T73" fmla="*/ 124 h 166"/>
                <a:gd name="T74" fmla="*/ 125 w 155"/>
                <a:gd name="T75" fmla="*/ 131 h 166"/>
                <a:gd name="T76" fmla="*/ 155 w 155"/>
                <a:gd name="T77" fmla="*/ 73 h 166"/>
                <a:gd name="T78" fmla="*/ 82 w 155"/>
                <a:gd name="T7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5" h="166">
                  <a:moveTo>
                    <a:pt x="1" y="52"/>
                  </a:moveTo>
                  <a:cubicBezTo>
                    <a:pt x="3" y="44"/>
                    <a:pt x="15" y="35"/>
                    <a:pt x="24" y="33"/>
                  </a:cubicBezTo>
                  <a:cubicBezTo>
                    <a:pt x="33" y="32"/>
                    <a:pt x="48" y="53"/>
                    <a:pt x="45" y="63"/>
                  </a:cubicBezTo>
                  <a:cubicBezTo>
                    <a:pt x="42" y="73"/>
                    <a:pt x="33" y="76"/>
                    <a:pt x="34" y="82"/>
                  </a:cubicBezTo>
                  <a:cubicBezTo>
                    <a:pt x="50" y="109"/>
                    <a:pt x="58" y="116"/>
                    <a:pt x="68" y="123"/>
                  </a:cubicBezTo>
                  <a:cubicBezTo>
                    <a:pt x="76" y="126"/>
                    <a:pt x="79" y="120"/>
                    <a:pt x="87" y="114"/>
                  </a:cubicBezTo>
                  <a:cubicBezTo>
                    <a:pt x="95" y="109"/>
                    <a:pt x="108" y="121"/>
                    <a:pt x="115" y="129"/>
                  </a:cubicBezTo>
                  <a:cubicBezTo>
                    <a:pt x="120" y="137"/>
                    <a:pt x="119" y="145"/>
                    <a:pt x="100" y="158"/>
                  </a:cubicBezTo>
                  <a:cubicBezTo>
                    <a:pt x="68" y="166"/>
                    <a:pt x="34" y="125"/>
                    <a:pt x="34" y="125"/>
                  </a:cubicBezTo>
                  <a:cubicBezTo>
                    <a:pt x="2" y="88"/>
                    <a:pt x="0" y="60"/>
                    <a:pt x="1" y="52"/>
                  </a:cubicBezTo>
                  <a:close/>
                  <a:moveTo>
                    <a:pt x="111" y="68"/>
                  </a:moveTo>
                  <a:cubicBezTo>
                    <a:pt x="87" y="68"/>
                    <a:pt x="87" y="68"/>
                    <a:pt x="87" y="68"/>
                  </a:cubicBezTo>
                  <a:cubicBezTo>
                    <a:pt x="87" y="41"/>
                    <a:pt x="87" y="41"/>
                    <a:pt x="87" y="41"/>
                  </a:cubicBezTo>
                  <a:cubicBezTo>
                    <a:pt x="87" y="38"/>
                    <a:pt x="85" y="35"/>
                    <a:pt x="82" y="35"/>
                  </a:cubicBezTo>
                  <a:cubicBezTo>
                    <a:pt x="79" y="35"/>
                    <a:pt x="77" y="38"/>
                    <a:pt x="77" y="41"/>
                  </a:cubicBezTo>
                  <a:cubicBezTo>
                    <a:pt x="77" y="73"/>
                    <a:pt x="77" y="73"/>
                    <a:pt x="77" y="73"/>
                  </a:cubicBezTo>
                  <a:cubicBezTo>
                    <a:pt x="77" y="75"/>
                    <a:pt x="79" y="78"/>
                    <a:pt x="82" y="78"/>
                  </a:cubicBezTo>
                  <a:cubicBezTo>
                    <a:pt x="111" y="78"/>
                    <a:pt x="111" y="78"/>
                    <a:pt x="111" y="78"/>
                  </a:cubicBezTo>
                  <a:cubicBezTo>
                    <a:pt x="113" y="78"/>
                    <a:pt x="116" y="75"/>
                    <a:pt x="116" y="73"/>
                  </a:cubicBezTo>
                  <a:cubicBezTo>
                    <a:pt x="116" y="70"/>
                    <a:pt x="113" y="68"/>
                    <a:pt x="111" y="68"/>
                  </a:cubicBezTo>
                  <a:close/>
                  <a:moveTo>
                    <a:pt x="82" y="0"/>
                  </a:moveTo>
                  <a:cubicBezTo>
                    <a:pt x="60" y="0"/>
                    <a:pt x="41" y="9"/>
                    <a:pt x="28" y="24"/>
                  </a:cubicBezTo>
                  <a:cubicBezTo>
                    <a:pt x="31" y="25"/>
                    <a:pt x="34" y="27"/>
                    <a:pt x="37" y="29"/>
                  </a:cubicBezTo>
                  <a:cubicBezTo>
                    <a:pt x="47" y="19"/>
                    <a:pt x="61" y="11"/>
                    <a:pt x="77" y="10"/>
                  </a:cubicBezTo>
                  <a:cubicBezTo>
                    <a:pt x="77" y="19"/>
                    <a:pt x="77" y="19"/>
                    <a:pt x="77" y="19"/>
                  </a:cubicBezTo>
                  <a:cubicBezTo>
                    <a:pt x="77" y="22"/>
                    <a:pt x="79" y="24"/>
                    <a:pt x="82" y="24"/>
                  </a:cubicBezTo>
                  <a:cubicBezTo>
                    <a:pt x="85" y="24"/>
                    <a:pt x="87" y="22"/>
                    <a:pt x="87" y="19"/>
                  </a:cubicBezTo>
                  <a:cubicBezTo>
                    <a:pt x="87" y="10"/>
                    <a:pt x="87" y="10"/>
                    <a:pt x="87" y="10"/>
                  </a:cubicBezTo>
                  <a:cubicBezTo>
                    <a:pt x="118" y="13"/>
                    <a:pt x="142" y="37"/>
                    <a:pt x="145" y="68"/>
                  </a:cubicBezTo>
                  <a:cubicBezTo>
                    <a:pt x="135" y="68"/>
                    <a:pt x="135" y="68"/>
                    <a:pt x="135" y="68"/>
                  </a:cubicBezTo>
                  <a:cubicBezTo>
                    <a:pt x="133" y="68"/>
                    <a:pt x="130" y="70"/>
                    <a:pt x="130" y="73"/>
                  </a:cubicBezTo>
                  <a:cubicBezTo>
                    <a:pt x="130" y="75"/>
                    <a:pt x="133" y="78"/>
                    <a:pt x="135" y="78"/>
                  </a:cubicBezTo>
                  <a:cubicBezTo>
                    <a:pt x="145" y="78"/>
                    <a:pt x="145" y="78"/>
                    <a:pt x="145" y="78"/>
                  </a:cubicBezTo>
                  <a:cubicBezTo>
                    <a:pt x="143" y="96"/>
                    <a:pt x="134" y="112"/>
                    <a:pt x="120" y="122"/>
                  </a:cubicBezTo>
                  <a:cubicBezTo>
                    <a:pt x="121" y="123"/>
                    <a:pt x="121" y="123"/>
                    <a:pt x="121" y="123"/>
                  </a:cubicBezTo>
                  <a:cubicBezTo>
                    <a:pt x="121" y="124"/>
                    <a:pt x="121" y="124"/>
                    <a:pt x="121" y="124"/>
                  </a:cubicBezTo>
                  <a:cubicBezTo>
                    <a:pt x="122" y="124"/>
                    <a:pt x="122" y="124"/>
                    <a:pt x="122" y="124"/>
                  </a:cubicBezTo>
                  <a:cubicBezTo>
                    <a:pt x="123" y="127"/>
                    <a:pt x="124" y="129"/>
                    <a:pt x="125" y="131"/>
                  </a:cubicBezTo>
                  <a:cubicBezTo>
                    <a:pt x="143" y="118"/>
                    <a:pt x="155" y="97"/>
                    <a:pt x="155" y="73"/>
                  </a:cubicBezTo>
                  <a:cubicBezTo>
                    <a:pt x="155" y="32"/>
                    <a:pt x="122" y="0"/>
                    <a:pt x="82"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4" name="Freeform 12">
              <a:extLst>
                <a:ext uri="{FF2B5EF4-FFF2-40B4-BE49-F238E27FC236}">
                  <a16:creationId xmlns:a16="http://schemas.microsoft.com/office/drawing/2014/main" id="{34810877-1B5C-45D6-8746-8EC4D9E46CA3}"/>
                </a:ext>
              </a:extLst>
            </p:cNvPr>
            <p:cNvSpPr>
              <a:spLocks noEditPoints="1"/>
            </p:cNvSpPr>
            <p:nvPr/>
          </p:nvSpPr>
          <p:spPr bwMode="auto">
            <a:xfrm>
              <a:off x="4985278" y="2426880"/>
              <a:ext cx="236742" cy="315656"/>
            </a:xfrm>
            <a:custGeom>
              <a:avLst/>
              <a:gdLst>
                <a:gd name="T0" fmla="*/ 60 w 120"/>
                <a:gd name="T1" fmla="*/ 36 h 160"/>
                <a:gd name="T2" fmla="*/ 36 w 120"/>
                <a:gd name="T3" fmla="*/ 27 h 160"/>
                <a:gd name="T4" fmla="*/ 60 w 120"/>
                <a:gd name="T5" fmla="*/ 0 h 160"/>
                <a:gd name="T6" fmla="*/ 84 w 120"/>
                <a:gd name="T7" fmla="*/ 27 h 160"/>
                <a:gd name="T8" fmla="*/ 60 w 120"/>
                <a:gd name="T9" fmla="*/ 36 h 160"/>
                <a:gd name="T10" fmla="*/ 86 w 120"/>
                <a:gd name="T11" fmla="*/ 120 h 160"/>
                <a:gd name="T12" fmla="*/ 33 w 120"/>
                <a:gd name="T13" fmla="*/ 120 h 160"/>
                <a:gd name="T14" fmla="*/ 39 w 120"/>
                <a:gd name="T15" fmla="*/ 132 h 160"/>
                <a:gd name="T16" fmla="*/ 81 w 120"/>
                <a:gd name="T17" fmla="*/ 132 h 160"/>
                <a:gd name="T18" fmla="*/ 86 w 120"/>
                <a:gd name="T19" fmla="*/ 120 h 160"/>
                <a:gd name="T20" fmla="*/ 45 w 120"/>
                <a:gd name="T21" fmla="*/ 137 h 160"/>
                <a:gd name="T22" fmla="*/ 45 w 120"/>
                <a:gd name="T23" fmla="*/ 138 h 160"/>
                <a:gd name="T24" fmla="*/ 60 w 120"/>
                <a:gd name="T25" fmla="*/ 160 h 160"/>
                <a:gd name="T26" fmla="*/ 75 w 120"/>
                <a:gd name="T27" fmla="*/ 138 h 160"/>
                <a:gd name="T28" fmla="*/ 75 w 120"/>
                <a:gd name="T29" fmla="*/ 137 h 160"/>
                <a:gd name="T30" fmla="*/ 45 w 120"/>
                <a:gd name="T31" fmla="*/ 137 h 160"/>
                <a:gd name="T32" fmla="*/ 60 w 120"/>
                <a:gd name="T33" fmla="*/ 63 h 160"/>
                <a:gd name="T34" fmla="*/ 50 w 120"/>
                <a:gd name="T35" fmla="*/ 73 h 160"/>
                <a:gd name="T36" fmla="*/ 60 w 120"/>
                <a:gd name="T37" fmla="*/ 82 h 160"/>
                <a:gd name="T38" fmla="*/ 69 w 120"/>
                <a:gd name="T39" fmla="*/ 73 h 160"/>
                <a:gd name="T40" fmla="*/ 60 w 120"/>
                <a:gd name="T41" fmla="*/ 63 h 160"/>
                <a:gd name="T42" fmla="*/ 96 w 120"/>
                <a:gd name="T43" fmla="*/ 62 h 160"/>
                <a:gd name="T44" fmla="*/ 89 w 120"/>
                <a:gd name="T45" fmla="*/ 115 h 160"/>
                <a:gd name="T46" fmla="*/ 31 w 120"/>
                <a:gd name="T47" fmla="*/ 115 h 160"/>
                <a:gd name="T48" fmla="*/ 24 w 120"/>
                <a:gd name="T49" fmla="*/ 62 h 160"/>
                <a:gd name="T50" fmla="*/ 32 w 120"/>
                <a:gd name="T51" fmla="*/ 32 h 160"/>
                <a:gd name="T52" fmla="*/ 60 w 120"/>
                <a:gd name="T53" fmla="*/ 42 h 160"/>
                <a:gd name="T54" fmla="*/ 88 w 120"/>
                <a:gd name="T55" fmla="*/ 32 h 160"/>
                <a:gd name="T56" fmla="*/ 96 w 120"/>
                <a:gd name="T57" fmla="*/ 62 h 160"/>
                <a:gd name="T58" fmla="*/ 77 w 120"/>
                <a:gd name="T59" fmla="*/ 73 h 160"/>
                <a:gd name="T60" fmla="*/ 60 w 120"/>
                <a:gd name="T61" fmla="*/ 55 h 160"/>
                <a:gd name="T62" fmla="*/ 43 w 120"/>
                <a:gd name="T63" fmla="*/ 73 h 160"/>
                <a:gd name="T64" fmla="*/ 60 w 120"/>
                <a:gd name="T65" fmla="*/ 90 h 160"/>
                <a:gd name="T66" fmla="*/ 77 w 120"/>
                <a:gd name="T67" fmla="*/ 73 h 160"/>
                <a:gd name="T68" fmla="*/ 19 w 120"/>
                <a:gd name="T69" fmla="*/ 88 h 160"/>
                <a:gd name="T70" fmla="*/ 0 w 120"/>
                <a:gd name="T71" fmla="*/ 129 h 160"/>
                <a:gd name="T72" fmla="*/ 25 w 120"/>
                <a:gd name="T73" fmla="*/ 115 h 160"/>
                <a:gd name="T74" fmla="*/ 19 w 120"/>
                <a:gd name="T75" fmla="*/ 88 h 160"/>
                <a:gd name="T76" fmla="*/ 95 w 120"/>
                <a:gd name="T77" fmla="*/ 115 h 160"/>
                <a:gd name="T78" fmla="*/ 120 w 120"/>
                <a:gd name="T79" fmla="*/ 129 h 160"/>
                <a:gd name="T80" fmla="*/ 101 w 120"/>
                <a:gd name="T81" fmla="*/ 88 h 160"/>
                <a:gd name="T82" fmla="*/ 95 w 120"/>
                <a:gd name="T83" fmla="*/ 11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60">
                  <a:moveTo>
                    <a:pt x="60" y="36"/>
                  </a:moveTo>
                  <a:cubicBezTo>
                    <a:pt x="51" y="36"/>
                    <a:pt x="42" y="32"/>
                    <a:pt x="36" y="27"/>
                  </a:cubicBezTo>
                  <a:cubicBezTo>
                    <a:pt x="47" y="10"/>
                    <a:pt x="60" y="0"/>
                    <a:pt x="60" y="0"/>
                  </a:cubicBezTo>
                  <a:cubicBezTo>
                    <a:pt x="60" y="0"/>
                    <a:pt x="73" y="10"/>
                    <a:pt x="84" y="27"/>
                  </a:cubicBezTo>
                  <a:cubicBezTo>
                    <a:pt x="77" y="32"/>
                    <a:pt x="69" y="36"/>
                    <a:pt x="60" y="36"/>
                  </a:cubicBezTo>
                  <a:close/>
                  <a:moveTo>
                    <a:pt x="86" y="120"/>
                  </a:moveTo>
                  <a:cubicBezTo>
                    <a:pt x="33" y="120"/>
                    <a:pt x="33" y="120"/>
                    <a:pt x="33" y="120"/>
                  </a:cubicBezTo>
                  <a:cubicBezTo>
                    <a:pt x="39" y="132"/>
                    <a:pt x="39" y="132"/>
                    <a:pt x="39" y="132"/>
                  </a:cubicBezTo>
                  <a:cubicBezTo>
                    <a:pt x="81" y="132"/>
                    <a:pt x="81" y="132"/>
                    <a:pt x="81" y="132"/>
                  </a:cubicBezTo>
                  <a:lnTo>
                    <a:pt x="86" y="120"/>
                  </a:lnTo>
                  <a:close/>
                  <a:moveTo>
                    <a:pt x="45" y="137"/>
                  </a:moveTo>
                  <a:cubicBezTo>
                    <a:pt x="45" y="138"/>
                    <a:pt x="45" y="138"/>
                    <a:pt x="45" y="138"/>
                  </a:cubicBezTo>
                  <a:cubicBezTo>
                    <a:pt x="45" y="151"/>
                    <a:pt x="60" y="160"/>
                    <a:pt x="60" y="160"/>
                  </a:cubicBezTo>
                  <a:cubicBezTo>
                    <a:pt x="60" y="160"/>
                    <a:pt x="75" y="151"/>
                    <a:pt x="75" y="138"/>
                  </a:cubicBezTo>
                  <a:cubicBezTo>
                    <a:pt x="75" y="138"/>
                    <a:pt x="75" y="138"/>
                    <a:pt x="75" y="137"/>
                  </a:cubicBezTo>
                  <a:lnTo>
                    <a:pt x="45" y="137"/>
                  </a:lnTo>
                  <a:close/>
                  <a:moveTo>
                    <a:pt x="60" y="63"/>
                  </a:moveTo>
                  <a:cubicBezTo>
                    <a:pt x="55" y="63"/>
                    <a:pt x="50" y="67"/>
                    <a:pt x="50" y="73"/>
                  </a:cubicBezTo>
                  <a:cubicBezTo>
                    <a:pt x="50" y="78"/>
                    <a:pt x="55" y="82"/>
                    <a:pt x="60" y="82"/>
                  </a:cubicBezTo>
                  <a:cubicBezTo>
                    <a:pt x="65" y="82"/>
                    <a:pt x="69" y="78"/>
                    <a:pt x="69" y="73"/>
                  </a:cubicBezTo>
                  <a:cubicBezTo>
                    <a:pt x="69" y="67"/>
                    <a:pt x="65" y="63"/>
                    <a:pt x="60" y="63"/>
                  </a:cubicBezTo>
                  <a:close/>
                  <a:moveTo>
                    <a:pt x="96" y="62"/>
                  </a:moveTo>
                  <a:cubicBezTo>
                    <a:pt x="96" y="77"/>
                    <a:pt x="93" y="104"/>
                    <a:pt x="89" y="115"/>
                  </a:cubicBezTo>
                  <a:cubicBezTo>
                    <a:pt x="31" y="115"/>
                    <a:pt x="31" y="115"/>
                    <a:pt x="31" y="115"/>
                  </a:cubicBezTo>
                  <a:cubicBezTo>
                    <a:pt x="27" y="104"/>
                    <a:pt x="24" y="77"/>
                    <a:pt x="24" y="62"/>
                  </a:cubicBezTo>
                  <a:cubicBezTo>
                    <a:pt x="24" y="51"/>
                    <a:pt x="27" y="41"/>
                    <a:pt x="32" y="32"/>
                  </a:cubicBezTo>
                  <a:cubicBezTo>
                    <a:pt x="40" y="38"/>
                    <a:pt x="49" y="42"/>
                    <a:pt x="60" y="42"/>
                  </a:cubicBezTo>
                  <a:cubicBezTo>
                    <a:pt x="71" y="42"/>
                    <a:pt x="80" y="38"/>
                    <a:pt x="88" y="32"/>
                  </a:cubicBezTo>
                  <a:cubicBezTo>
                    <a:pt x="93" y="41"/>
                    <a:pt x="96" y="51"/>
                    <a:pt x="96" y="62"/>
                  </a:cubicBezTo>
                  <a:close/>
                  <a:moveTo>
                    <a:pt x="77" y="73"/>
                  </a:moveTo>
                  <a:cubicBezTo>
                    <a:pt x="77" y="63"/>
                    <a:pt x="69" y="55"/>
                    <a:pt x="60" y="55"/>
                  </a:cubicBezTo>
                  <a:cubicBezTo>
                    <a:pt x="50" y="55"/>
                    <a:pt x="43" y="63"/>
                    <a:pt x="43" y="73"/>
                  </a:cubicBezTo>
                  <a:cubicBezTo>
                    <a:pt x="43" y="82"/>
                    <a:pt x="50" y="90"/>
                    <a:pt x="60" y="90"/>
                  </a:cubicBezTo>
                  <a:cubicBezTo>
                    <a:pt x="69" y="90"/>
                    <a:pt x="77" y="82"/>
                    <a:pt x="77" y="73"/>
                  </a:cubicBezTo>
                  <a:close/>
                  <a:moveTo>
                    <a:pt x="19" y="88"/>
                  </a:moveTo>
                  <a:cubicBezTo>
                    <a:pt x="11" y="94"/>
                    <a:pt x="2" y="113"/>
                    <a:pt x="0" y="129"/>
                  </a:cubicBezTo>
                  <a:cubicBezTo>
                    <a:pt x="25" y="115"/>
                    <a:pt x="25" y="115"/>
                    <a:pt x="25" y="115"/>
                  </a:cubicBezTo>
                  <a:cubicBezTo>
                    <a:pt x="22" y="107"/>
                    <a:pt x="20" y="97"/>
                    <a:pt x="19" y="88"/>
                  </a:cubicBezTo>
                  <a:close/>
                  <a:moveTo>
                    <a:pt x="95" y="115"/>
                  </a:moveTo>
                  <a:cubicBezTo>
                    <a:pt x="120" y="129"/>
                    <a:pt x="120" y="129"/>
                    <a:pt x="120" y="129"/>
                  </a:cubicBezTo>
                  <a:cubicBezTo>
                    <a:pt x="118" y="113"/>
                    <a:pt x="109" y="94"/>
                    <a:pt x="101" y="88"/>
                  </a:cubicBezTo>
                  <a:cubicBezTo>
                    <a:pt x="100" y="97"/>
                    <a:pt x="98" y="107"/>
                    <a:pt x="95" y="11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5" name="Freeform 13">
              <a:extLst>
                <a:ext uri="{FF2B5EF4-FFF2-40B4-BE49-F238E27FC236}">
                  <a16:creationId xmlns:a16="http://schemas.microsoft.com/office/drawing/2014/main" id="{855588BA-CC4B-4D87-B830-1BAC59148DE1}"/>
                </a:ext>
              </a:extLst>
            </p:cNvPr>
            <p:cNvSpPr>
              <a:spLocks noEditPoints="1"/>
            </p:cNvSpPr>
            <p:nvPr/>
          </p:nvSpPr>
          <p:spPr bwMode="auto">
            <a:xfrm>
              <a:off x="6979379" y="2451214"/>
              <a:ext cx="204684" cy="295928"/>
            </a:xfrm>
            <a:custGeom>
              <a:avLst/>
              <a:gdLst>
                <a:gd name="T0" fmla="*/ 48 w 104"/>
                <a:gd name="T1" fmla="*/ 74 h 150"/>
                <a:gd name="T2" fmla="*/ 57 w 104"/>
                <a:gd name="T3" fmla="*/ 74 h 150"/>
                <a:gd name="T4" fmla="*/ 57 w 104"/>
                <a:gd name="T5" fmla="*/ 119 h 150"/>
                <a:gd name="T6" fmla="*/ 48 w 104"/>
                <a:gd name="T7" fmla="*/ 119 h 150"/>
                <a:gd name="T8" fmla="*/ 48 w 104"/>
                <a:gd name="T9" fmla="*/ 74 h 150"/>
                <a:gd name="T10" fmla="*/ 52 w 104"/>
                <a:gd name="T11" fmla="*/ 0 h 150"/>
                <a:gd name="T12" fmla="*/ 0 w 104"/>
                <a:gd name="T13" fmla="*/ 52 h 150"/>
                <a:gd name="T14" fmla="*/ 11 w 104"/>
                <a:gd name="T15" fmla="*/ 84 h 150"/>
                <a:gd name="T16" fmla="*/ 23 w 104"/>
                <a:gd name="T17" fmla="*/ 108 h 150"/>
                <a:gd name="T18" fmla="*/ 33 w 104"/>
                <a:gd name="T19" fmla="*/ 119 h 150"/>
                <a:gd name="T20" fmla="*/ 40 w 104"/>
                <a:gd name="T21" fmla="*/ 119 h 150"/>
                <a:gd name="T22" fmla="*/ 40 w 104"/>
                <a:gd name="T23" fmla="*/ 74 h 150"/>
                <a:gd name="T24" fmla="*/ 32 w 104"/>
                <a:gd name="T25" fmla="*/ 74 h 150"/>
                <a:gd name="T26" fmla="*/ 17 w 104"/>
                <a:gd name="T27" fmla="*/ 58 h 150"/>
                <a:gd name="T28" fmla="*/ 32 w 104"/>
                <a:gd name="T29" fmla="*/ 43 h 150"/>
                <a:gd name="T30" fmla="*/ 47 w 104"/>
                <a:gd name="T31" fmla="*/ 58 h 150"/>
                <a:gd name="T32" fmla="*/ 45 w 104"/>
                <a:gd name="T33" fmla="*/ 66 h 150"/>
                <a:gd name="T34" fmla="*/ 59 w 104"/>
                <a:gd name="T35" fmla="*/ 66 h 150"/>
                <a:gd name="T36" fmla="*/ 57 w 104"/>
                <a:gd name="T37" fmla="*/ 58 h 150"/>
                <a:gd name="T38" fmla="*/ 73 w 104"/>
                <a:gd name="T39" fmla="*/ 43 h 150"/>
                <a:gd name="T40" fmla="*/ 88 w 104"/>
                <a:gd name="T41" fmla="*/ 58 h 150"/>
                <a:gd name="T42" fmla="*/ 73 w 104"/>
                <a:gd name="T43" fmla="*/ 74 h 150"/>
                <a:gd name="T44" fmla="*/ 65 w 104"/>
                <a:gd name="T45" fmla="*/ 74 h 150"/>
                <a:gd name="T46" fmla="*/ 65 w 104"/>
                <a:gd name="T47" fmla="*/ 119 h 150"/>
                <a:gd name="T48" fmla="*/ 71 w 104"/>
                <a:gd name="T49" fmla="*/ 119 h 150"/>
                <a:gd name="T50" fmla="*/ 82 w 104"/>
                <a:gd name="T51" fmla="*/ 108 h 150"/>
                <a:gd name="T52" fmla="*/ 94 w 104"/>
                <a:gd name="T53" fmla="*/ 84 h 150"/>
                <a:gd name="T54" fmla="*/ 104 w 104"/>
                <a:gd name="T55" fmla="*/ 52 h 150"/>
                <a:gd name="T56" fmla="*/ 52 w 104"/>
                <a:gd name="T57" fmla="*/ 0 h 150"/>
                <a:gd name="T58" fmla="*/ 25 w 104"/>
                <a:gd name="T59" fmla="*/ 58 h 150"/>
                <a:gd name="T60" fmla="*/ 32 w 104"/>
                <a:gd name="T61" fmla="*/ 66 h 150"/>
                <a:gd name="T62" fmla="*/ 39 w 104"/>
                <a:gd name="T63" fmla="*/ 58 h 150"/>
                <a:gd name="T64" fmla="*/ 32 w 104"/>
                <a:gd name="T65" fmla="*/ 51 h 150"/>
                <a:gd name="T66" fmla="*/ 25 w 104"/>
                <a:gd name="T67" fmla="*/ 58 h 150"/>
                <a:gd name="T68" fmla="*/ 80 w 104"/>
                <a:gd name="T69" fmla="*/ 58 h 150"/>
                <a:gd name="T70" fmla="*/ 73 w 104"/>
                <a:gd name="T71" fmla="*/ 51 h 150"/>
                <a:gd name="T72" fmla="*/ 66 w 104"/>
                <a:gd name="T73" fmla="*/ 58 h 150"/>
                <a:gd name="T74" fmla="*/ 73 w 104"/>
                <a:gd name="T75" fmla="*/ 66 h 150"/>
                <a:gd name="T76" fmla="*/ 80 w 104"/>
                <a:gd name="T77" fmla="*/ 58 h 150"/>
                <a:gd name="T78" fmla="*/ 77 w 104"/>
                <a:gd name="T79" fmla="*/ 131 h 150"/>
                <a:gd name="T80" fmla="*/ 73 w 104"/>
                <a:gd name="T81" fmla="*/ 127 h 150"/>
                <a:gd name="T82" fmla="*/ 32 w 104"/>
                <a:gd name="T83" fmla="*/ 127 h 150"/>
                <a:gd name="T84" fmla="*/ 28 w 104"/>
                <a:gd name="T85" fmla="*/ 131 h 150"/>
                <a:gd name="T86" fmla="*/ 32 w 104"/>
                <a:gd name="T87" fmla="*/ 136 h 150"/>
                <a:gd name="T88" fmla="*/ 73 w 104"/>
                <a:gd name="T89" fmla="*/ 136 h 150"/>
                <a:gd name="T90" fmla="*/ 77 w 104"/>
                <a:gd name="T91" fmla="*/ 131 h 150"/>
                <a:gd name="T92" fmla="*/ 72 w 104"/>
                <a:gd name="T93" fmla="*/ 146 h 150"/>
                <a:gd name="T94" fmla="*/ 68 w 104"/>
                <a:gd name="T95" fmla="*/ 142 h 150"/>
                <a:gd name="T96" fmla="*/ 37 w 104"/>
                <a:gd name="T97" fmla="*/ 142 h 150"/>
                <a:gd name="T98" fmla="*/ 33 w 104"/>
                <a:gd name="T99" fmla="*/ 146 h 150"/>
                <a:gd name="T100" fmla="*/ 37 w 104"/>
                <a:gd name="T101" fmla="*/ 150 h 150"/>
                <a:gd name="T102" fmla="*/ 68 w 104"/>
                <a:gd name="T103" fmla="*/ 150 h 150"/>
                <a:gd name="T104" fmla="*/ 72 w 104"/>
                <a:gd name="T105" fmla="*/ 1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150">
                  <a:moveTo>
                    <a:pt x="48" y="74"/>
                  </a:moveTo>
                  <a:cubicBezTo>
                    <a:pt x="57" y="74"/>
                    <a:pt x="57" y="74"/>
                    <a:pt x="57" y="74"/>
                  </a:cubicBezTo>
                  <a:cubicBezTo>
                    <a:pt x="57" y="119"/>
                    <a:pt x="57" y="119"/>
                    <a:pt x="57" y="119"/>
                  </a:cubicBezTo>
                  <a:cubicBezTo>
                    <a:pt x="48" y="119"/>
                    <a:pt x="48" y="119"/>
                    <a:pt x="48" y="119"/>
                  </a:cubicBezTo>
                  <a:lnTo>
                    <a:pt x="48" y="74"/>
                  </a:lnTo>
                  <a:close/>
                  <a:moveTo>
                    <a:pt x="52" y="0"/>
                  </a:moveTo>
                  <a:cubicBezTo>
                    <a:pt x="23" y="0"/>
                    <a:pt x="0" y="23"/>
                    <a:pt x="0" y="52"/>
                  </a:cubicBezTo>
                  <a:cubicBezTo>
                    <a:pt x="0" y="64"/>
                    <a:pt x="4" y="75"/>
                    <a:pt x="11" y="84"/>
                  </a:cubicBezTo>
                  <a:cubicBezTo>
                    <a:pt x="20" y="97"/>
                    <a:pt x="23" y="102"/>
                    <a:pt x="23" y="108"/>
                  </a:cubicBezTo>
                  <a:cubicBezTo>
                    <a:pt x="23" y="114"/>
                    <a:pt x="28" y="119"/>
                    <a:pt x="33" y="119"/>
                  </a:cubicBezTo>
                  <a:cubicBezTo>
                    <a:pt x="40" y="119"/>
                    <a:pt x="40" y="119"/>
                    <a:pt x="40" y="119"/>
                  </a:cubicBezTo>
                  <a:cubicBezTo>
                    <a:pt x="40" y="74"/>
                    <a:pt x="40" y="74"/>
                    <a:pt x="40" y="74"/>
                  </a:cubicBezTo>
                  <a:cubicBezTo>
                    <a:pt x="32" y="74"/>
                    <a:pt x="32" y="74"/>
                    <a:pt x="32" y="74"/>
                  </a:cubicBezTo>
                  <a:cubicBezTo>
                    <a:pt x="23" y="74"/>
                    <a:pt x="17" y="67"/>
                    <a:pt x="17" y="58"/>
                  </a:cubicBezTo>
                  <a:cubicBezTo>
                    <a:pt x="17" y="50"/>
                    <a:pt x="23" y="43"/>
                    <a:pt x="32" y="43"/>
                  </a:cubicBezTo>
                  <a:cubicBezTo>
                    <a:pt x="40" y="43"/>
                    <a:pt x="47" y="50"/>
                    <a:pt x="47" y="58"/>
                  </a:cubicBezTo>
                  <a:cubicBezTo>
                    <a:pt x="47" y="61"/>
                    <a:pt x="46" y="63"/>
                    <a:pt x="45" y="66"/>
                  </a:cubicBezTo>
                  <a:cubicBezTo>
                    <a:pt x="59" y="66"/>
                    <a:pt x="59" y="66"/>
                    <a:pt x="59" y="66"/>
                  </a:cubicBezTo>
                  <a:cubicBezTo>
                    <a:pt x="58" y="63"/>
                    <a:pt x="57" y="61"/>
                    <a:pt x="57" y="58"/>
                  </a:cubicBezTo>
                  <a:cubicBezTo>
                    <a:pt x="57" y="50"/>
                    <a:pt x="64" y="43"/>
                    <a:pt x="73" y="43"/>
                  </a:cubicBezTo>
                  <a:cubicBezTo>
                    <a:pt x="81" y="43"/>
                    <a:pt x="88" y="50"/>
                    <a:pt x="88" y="58"/>
                  </a:cubicBezTo>
                  <a:cubicBezTo>
                    <a:pt x="88" y="67"/>
                    <a:pt x="81" y="74"/>
                    <a:pt x="73" y="74"/>
                  </a:cubicBezTo>
                  <a:cubicBezTo>
                    <a:pt x="65" y="74"/>
                    <a:pt x="65" y="74"/>
                    <a:pt x="65" y="74"/>
                  </a:cubicBezTo>
                  <a:cubicBezTo>
                    <a:pt x="65" y="119"/>
                    <a:pt x="65" y="119"/>
                    <a:pt x="65" y="119"/>
                  </a:cubicBezTo>
                  <a:cubicBezTo>
                    <a:pt x="71" y="119"/>
                    <a:pt x="71" y="119"/>
                    <a:pt x="71" y="119"/>
                  </a:cubicBezTo>
                  <a:cubicBezTo>
                    <a:pt x="77" y="119"/>
                    <a:pt x="82" y="114"/>
                    <a:pt x="82" y="108"/>
                  </a:cubicBezTo>
                  <a:cubicBezTo>
                    <a:pt x="82" y="102"/>
                    <a:pt x="84" y="97"/>
                    <a:pt x="94" y="84"/>
                  </a:cubicBezTo>
                  <a:cubicBezTo>
                    <a:pt x="100" y="75"/>
                    <a:pt x="104" y="64"/>
                    <a:pt x="104" y="52"/>
                  </a:cubicBezTo>
                  <a:cubicBezTo>
                    <a:pt x="104" y="23"/>
                    <a:pt x="81" y="0"/>
                    <a:pt x="52" y="0"/>
                  </a:cubicBezTo>
                  <a:close/>
                  <a:moveTo>
                    <a:pt x="25" y="58"/>
                  </a:moveTo>
                  <a:cubicBezTo>
                    <a:pt x="25" y="62"/>
                    <a:pt x="28" y="66"/>
                    <a:pt x="32" y="66"/>
                  </a:cubicBezTo>
                  <a:cubicBezTo>
                    <a:pt x="36" y="66"/>
                    <a:pt x="39" y="62"/>
                    <a:pt x="39" y="58"/>
                  </a:cubicBezTo>
                  <a:cubicBezTo>
                    <a:pt x="39" y="55"/>
                    <a:pt x="36" y="51"/>
                    <a:pt x="32" y="51"/>
                  </a:cubicBezTo>
                  <a:cubicBezTo>
                    <a:pt x="28" y="51"/>
                    <a:pt x="25" y="55"/>
                    <a:pt x="25" y="58"/>
                  </a:cubicBezTo>
                  <a:close/>
                  <a:moveTo>
                    <a:pt x="80" y="58"/>
                  </a:moveTo>
                  <a:cubicBezTo>
                    <a:pt x="80" y="55"/>
                    <a:pt x="77" y="51"/>
                    <a:pt x="73" y="51"/>
                  </a:cubicBezTo>
                  <a:cubicBezTo>
                    <a:pt x="69" y="51"/>
                    <a:pt x="66" y="55"/>
                    <a:pt x="66" y="58"/>
                  </a:cubicBezTo>
                  <a:cubicBezTo>
                    <a:pt x="66" y="62"/>
                    <a:pt x="69" y="66"/>
                    <a:pt x="73" y="66"/>
                  </a:cubicBezTo>
                  <a:cubicBezTo>
                    <a:pt x="77" y="66"/>
                    <a:pt x="80" y="62"/>
                    <a:pt x="80" y="58"/>
                  </a:cubicBezTo>
                  <a:close/>
                  <a:moveTo>
                    <a:pt x="77" y="131"/>
                  </a:moveTo>
                  <a:cubicBezTo>
                    <a:pt x="77" y="129"/>
                    <a:pt x="75" y="127"/>
                    <a:pt x="73" y="127"/>
                  </a:cubicBezTo>
                  <a:cubicBezTo>
                    <a:pt x="32" y="127"/>
                    <a:pt x="32" y="127"/>
                    <a:pt x="32" y="127"/>
                  </a:cubicBezTo>
                  <a:cubicBezTo>
                    <a:pt x="30" y="127"/>
                    <a:pt x="28" y="129"/>
                    <a:pt x="28" y="131"/>
                  </a:cubicBezTo>
                  <a:cubicBezTo>
                    <a:pt x="28" y="134"/>
                    <a:pt x="30" y="136"/>
                    <a:pt x="32" y="136"/>
                  </a:cubicBezTo>
                  <a:cubicBezTo>
                    <a:pt x="73" y="136"/>
                    <a:pt x="73" y="136"/>
                    <a:pt x="73" y="136"/>
                  </a:cubicBezTo>
                  <a:cubicBezTo>
                    <a:pt x="75" y="136"/>
                    <a:pt x="77" y="134"/>
                    <a:pt x="77" y="131"/>
                  </a:cubicBezTo>
                  <a:close/>
                  <a:moveTo>
                    <a:pt x="72" y="146"/>
                  </a:moveTo>
                  <a:cubicBezTo>
                    <a:pt x="72" y="144"/>
                    <a:pt x="70" y="142"/>
                    <a:pt x="68" y="142"/>
                  </a:cubicBezTo>
                  <a:cubicBezTo>
                    <a:pt x="37" y="142"/>
                    <a:pt x="37" y="142"/>
                    <a:pt x="37" y="142"/>
                  </a:cubicBezTo>
                  <a:cubicBezTo>
                    <a:pt x="35" y="142"/>
                    <a:pt x="33" y="144"/>
                    <a:pt x="33" y="146"/>
                  </a:cubicBezTo>
                  <a:cubicBezTo>
                    <a:pt x="33" y="149"/>
                    <a:pt x="35" y="150"/>
                    <a:pt x="37" y="150"/>
                  </a:cubicBezTo>
                  <a:cubicBezTo>
                    <a:pt x="68" y="150"/>
                    <a:pt x="68" y="150"/>
                    <a:pt x="68" y="150"/>
                  </a:cubicBezTo>
                  <a:cubicBezTo>
                    <a:pt x="70" y="150"/>
                    <a:pt x="72" y="149"/>
                    <a:pt x="72" y="14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6" name="Freeform 5">
              <a:extLst>
                <a:ext uri="{FF2B5EF4-FFF2-40B4-BE49-F238E27FC236}">
                  <a16:creationId xmlns:a16="http://schemas.microsoft.com/office/drawing/2014/main" id="{84C5D7F9-AC29-4505-8069-464ADE0A5142}"/>
                </a:ext>
              </a:extLst>
            </p:cNvPr>
            <p:cNvSpPr>
              <a:spLocks noEditPoints="1"/>
            </p:cNvSpPr>
            <p:nvPr/>
          </p:nvSpPr>
          <p:spPr bwMode="auto">
            <a:xfrm>
              <a:off x="3273425" y="5122863"/>
              <a:ext cx="1255713" cy="273050"/>
            </a:xfrm>
            <a:custGeom>
              <a:avLst/>
              <a:gdLst>
                <a:gd name="T0" fmla="*/ 327 w 333"/>
                <a:gd name="T1" fmla="*/ 7 h 72"/>
                <a:gd name="T2" fmla="*/ 326 w 333"/>
                <a:gd name="T3" fmla="*/ 3 h 72"/>
                <a:gd name="T4" fmla="*/ 332 w 333"/>
                <a:gd name="T5" fmla="*/ 2 h 72"/>
                <a:gd name="T6" fmla="*/ 333 w 333"/>
                <a:gd name="T7" fmla="*/ 6 h 72"/>
                <a:gd name="T8" fmla="*/ 329 w 333"/>
                <a:gd name="T9" fmla="*/ 8 h 72"/>
                <a:gd name="T10" fmla="*/ 232 w 333"/>
                <a:gd name="T11" fmla="*/ 68 h 72"/>
                <a:gd name="T12" fmla="*/ 228 w 333"/>
                <a:gd name="T13" fmla="*/ 64 h 72"/>
                <a:gd name="T14" fmla="*/ 203 w 333"/>
                <a:gd name="T15" fmla="*/ 72 h 72"/>
                <a:gd name="T16" fmla="*/ 207 w 333"/>
                <a:gd name="T17" fmla="*/ 68 h 72"/>
                <a:gd name="T18" fmla="*/ 199 w 333"/>
                <a:gd name="T19" fmla="*/ 68 h 72"/>
                <a:gd name="T20" fmla="*/ 178 w 333"/>
                <a:gd name="T21" fmla="*/ 72 h 72"/>
                <a:gd name="T22" fmla="*/ 178 w 333"/>
                <a:gd name="T23" fmla="*/ 64 h 72"/>
                <a:gd name="T24" fmla="*/ 178 w 333"/>
                <a:gd name="T25" fmla="*/ 72 h 72"/>
                <a:gd name="T26" fmla="*/ 157 w 333"/>
                <a:gd name="T27" fmla="*/ 68 h 72"/>
                <a:gd name="T28" fmla="*/ 153 w 333"/>
                <a:gd name="T29" fmla="*/ 64 h 72"/>
                <a:gd name="T30" fmla="*/ 128 w 333"/>
                <a:gd name="T31" fmla="*/ 72 h 72"/>
                <a:gd name="T32" fmla="*/ 132 w 333"/>
                <a:gd name="T33" fmla="*/ 68 h 72"/>
                <a:gd name="T34" fmla="*/ 124 w 333"/>
                <a:gd name="T35" fmla="*/ 68 h 72"/>
                <a:gd name="T36" fmla="*/ 103 w 333"/>
                <a:gd name="T37" fmla="*/ 72 h 72"/>
                <a:gd name="T38" fmla="*/ 103 w 333"/>
                <a:gd name="T39" fmla="*/ 64 h 72"/>
                <a:gd name="T40" fmla="*/ 103 w 333"/>
                <a:gd name="T41" fmla="*/ 72 h 72"/>
                <a:gd name="T42" fmla="*/ 83 w 333"/>
                <a:gd name="T43" fmla="*/ 68 h 72"/>
                <a:gd name="T44" fmla="*/ 79 w 333"/>
                <a:gd name="T45" fmla="*/ 64 h 72"/>
                <a:gd name="T46" fmla="*/ 54 w 333"/>
                <a:gd name="T47" fmla="*/ 72 h 72"/>
                <a:gd name="T48" fmla="*/ 58 w 333"/>
                <a:gd name="T49" fmla="*/ 68 h 72"/>
                <a:gd name="T50" fmla="*/ 50 w 333"/>
                <a:gd name="T51" fmla="*/ 68 h 72"/>
                <a:gd name="T52" fmla="*/ 29 w 333"/>
                <a:gd name="T53" fmla="*/ 72 h 72"/>
                <a:gd name="T54" fmla="*/ 29 w 333"/>
                <a:gd name="T55" fmla="*/ 64 h 72"/>
                <a:gd name="T56" fmla="*/ 29 w 333"/>
                <a:gd name="T57" fmla="*/ 72 h 72"/>
                <a:gd name="T58" fmla="*/ 254 w 333"/>
                <a:gd name="T59" fmla="*/ 70 h 72"/>
                <a:gd name="T60" fmla="*/ 255 w 333"/>
                <a:gd name="T61" fmla="*/ 64 h 72"/>
                <a:gd name="T62" fmla="*/ 249 w 333"/>
                <a:gd name="T63" fmla="*/ 69 h 72"/>
                <a:gd name="T64" fmla="*/ 271 w 333"/>
                <a:gd name="T65" fmla="*/ 55 h 72"/>
                <a:gd name="T66" fmla="*/ 274 w 333"/>
                <a:gd name="T67" fmla="*/ 48 h 72"/>
                <a:gd name="T68" fmla="*/ 269 w 333"/>
                <a:gd name="T69" fmla="*/ 48 h 72"/>
                <a:gd name="T70" fmla="*/ 291 w 333"/>
                <a:gd name="T71" fmla="*/ 39 h 72"/>
                <a:gd name="T72" fmla="*/ 293 w 333"/>
                <a:gd name="T73" fmla="*/ 38 h 72"/>
                <a:gd name="T74" fmla="*/ 288 w 333"/>
                <a:gd name="T75" fmla="*/ 32 h 72"/>
                <a:gd name="T76" fmla="*/ 291 w 333"/>
                <a:gd name="T77" fmla="*/ 39 h 72"/>
                <a:gd name="T78" fmla="*/ 312 w 333"/>
                <a:gd name="T79" fmla="*/ 23 h 72"/>
                <a:gd name="T80" fmla="*/ 313 w 333"/>
                <a:gd name="T81" fmla="*/ 17 h 72"/>
                <a:gd name="T82" fmla="*/ 307 w 333"/>
                <a:gd name="T83" fmla="*/ 22 h 72"/>
                <a:gd name="T84" fmla="*/ 8 w 333"/>
                <a:gd name="T85" fmla="*/ 70 h 72"/>
                <a:gd name="T86" fmla="*/ 1 w 333"/>
                <a:gd name="T87" fmla="*/ 66 h 72"/>
                <a:gd name="T88" fmla="*/ 1 w 333"/>
                <a:gd name="T89" fmla="*/ 7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3" h="72">
                  <a:moveTo>
                    <a:pt x="329" y="8"/>
                  </a:moveTo>
                  <a:cubicBezTo>
                    <a:pt x="329" y="8"/>
                    <a:pt x="328" y="8"/>
                    <a:pt x="328" y="8"/>
                  </a:cubicBezTo>
                  <a:cubicBezTo>
                    <a:pt x="327" y="8"/>
                    <a:pt x="327" y="8"/>
                    <a:pt x="327" y="7"/>
                  </a:cubicBezTo>
                  <a:cubicBezTo>
                    <a:pt x="326" y="7"/>
                    <a:pt x="326" y="6"/>
                    <a:pt x="326" y="6"/>
                  </a:cubicBezTo>
                  <a:cubicBezTo>
                    <a:pt x="325" y="5"/>
                    <a:pt x="325" y="5"/>
                    <a:pt x="325" y="4"/>
                  </a:cubicBezTo>
                  <a:cubicBezTo>
                    <a:pt x="325" y="4"/>
                    <a:pt x="325" y="3"/>
                    <a:pt x="326" y="3"/>
                  </a:cubicBezTo>
                  <a:cubicBezTo>
                    <a:pt x="326" y="2"/>
                    <a:pt x="326" y="2"/>
                    <a:pt x="327" y="2"/>
                  </a:cubicBezTo>
                  <a:cubicBezTo>
                    <a:pt x="328" y="0"/>
                    <a:pt x="329" y="0"/>
                    <a:pt x="331" y="1"/>
                  </a:cubicBezTo>
                  <a:cubicBezTo>
                    <a:pt x="331" y="1"/>
                    <a:pt x="332" y="1"/>
                    <a:pt x="332" y="2"/>
                  </a:cubicBezTo>
                  <a:cubicBezTo>
                    <a:pt x="333" y="2"/>
                    <a:pt x="333" y="2"/>
                    <a:pt x="333" y="3"/>
                  </a:cubicBezTo>
                  <a:cubicBezTo>
                    <a:pt x="333" y="3"/>
                    <a:pt x="333" y="4"/>
                    <a:pt x="333" y="4"/>
                  </a:cubicBezTo>
                  <a:cubicBezTo>
                    <a:pt x="333" y="5"/>
                    <a:pt x="333" y="5"/>
                    <a:pt x="333" y="6"/>
                  </a:cubicBezTo>
                  <a:cubicBezTo>
                    <a:pt x="333" y="6"/>
                    <a:pt x="333" y="7"/>
                    <a:pt x="332" y="7"/>
                  </a:cubicBezTo>
                  <a:cubicBezTo>
                    <a:pt x="332" y="8"/>
                    <a:pt x="331" y="8"/>
                    <a:pt x="331" y="8"/>
                  </a:cubicBezTo>
                  <a:cubicBezTo>
                    <a:pt x="330" y="8"/>
                    <a:pt x="330" y="8"/>
                    <a:pt x="329" y="8"/>
                  </a:cubicBezTo>
                  <a:close/>
                  <a:moveTo>
                    <a:pt x="228" y="72"/>
                  </a:moveTo>
                  <a:cubicBezTo>
                    <a:pt x="228" y="72"/>
                    <a:pt x="228" y="72"/>
                    <a:pt x="228" y="72"/>
                  </a:cubicBezTo>
                  <a:cubicBezTo>
                    <a:pt x="230" y="72"/>
                    <a:pt x="232" y="71"/>
                    <a:pt x="232" y="68"/>
                  </a:cubicBezTo>
                  <a:cubicBezTo>
                    <a:pt x="232" y="68"/>
                    <a:pt x="232" y="68"/>
                    <a:pt x="232" y="68"/>
                  </a:cubicBezTo>
                  <a:cubicBezTo>
                    <a:pt x="232" y="66"/>
                    <a:pt x="230" y="64"/>
                    <a:pt x="228" y="64"/>
                  </a:cubicBezTo>
                  <a:cubicBezTo>
                    <a:pt x="228" y="64"/>
                    <a:pt x="228" y="64"/>
                    <a:pt x="228" y="64"/>
                  </a:cubicBezTo>
                  <a:cubicBezTo>
                    <a:pt x="225" y="64"/>
                    <a:pt x="224" y="66"/>
                    <a:pt x="224" y="68"/>
                  </a:cubicBezTo>
                  <a:cubicBezTo>
                    <a:pt x="224" y="71"/>
                    <a:pt x="225" y="72"/>
                    <a:pt x="228" y="72"/>
                  </a:cubicBezTo>
                  <a:close/>
                  <a:moveTo>
                    <a:pt x="203" y="72"/>
                  </a:moveTo>
                  <a:cubicBezTo>
                    <a:pt x="203" y="72"/>
                    <a:pt x="203" y="72"/>
                    <a:pt x="203" y="72"/>
                  </a:cubicBezTo>
                  <a:cubicBezTo>
                    <a:pt x="205" y="72"/>
                    <a:pt x="207" y="71"/>
                    <a:pt x="207" y="68"/>
                  </a:cubicBezTo>
                  <a:cubicBezTo>
                    <a:pt x="207" y="68"/>
                    <a:pt x="207" y="68"/>
                    <a:pt x="207" y="68"/>
                  </a:cubicBezTo>
                  <a:cubicBezTo>
                    <a:pt x="207" y="66"/>
                    <a:pt x="205" y="64"/>
                    <a:pt x="203" y="64"/>
                  </a:cubicBezTo>
                  <a:cubicBezTo>
                    <a:pt x="203" y="64"/>
                    <a:pt x="203" y="64"/>
                    <a:pt x="203" y="64"/>
                  </a:cubicBezTo>
                  <a:cubicBezTo>
                    <a:pt x="201" y="64"/>
                    <a:pt x="199" y="66"/>
                    <a:pt x="199" y="68"/>
                  </a:cubicBezTo>
                  <a:cubicBezTo>
                    <a:pt x="199" y="71"/>
                    <a:pt x="201" y="72"/>
                    <a:pt x="203" y="72"/>
                  </a:cubicBezTo>
                  <a:close/>
                  <a:moveTo>
                    <a:pt x="178" y="72"/>
                  </a:moveTo>
                  <a:cubicBezTo>
                    <a:pt x="178" y="72"/>
                    <a:pt x="178" y="72"/>
                    <a:pt x="178" y="72"/>
                  </a:cubicBezTo>
                  <a:cubicBezTo>
                    <a:pt x="180" y="72"/>
                    <a:pt x="182" y="71"/>
                    <a:pt x="182" y="68"/>
                  </a:cubicBezTo>
                  <a:cubicBezTo>
                    <a:pt x="182" y="68"/>
                    <a:pt x="182" y="68"/>
                    <a:pt x="182" y="68"/>
                  </a:cubicBezTo>
                  <a:cubicBezTo>
                    <a:pt x="182" y="66"/>
                    <a:pt x="180" y="64"/>
                    <a:pt x="178" y="64"/>
                  </a:cubicBezTo>
                  <a:cubicBezTo>
                    <a:pt x="178" y="64"/>
                    <a:pt x="178" y="64"/>
                    <a:pt x="178" y="64"/>
                  </a:cubicBezTo>
                  <a:cubicBezTo>
                    <a:pt x="176" y="64"/>
                    <a:pt x="174" y="66"/>
                    <a:pt x="174" y="68"/>
                  </a:cubicBezTo>
                  <a:cubicBezTo>
                    <a:pt x="174" y="71"/>
                    <a:pt x="176" y="72"/>
                    <a:pt x="178" y="72"/>
                  </a:cubicBezTo>
                  <a:close/>
                  <a:moveTo>
                    <a:pt x="153" y="72"/>
                  </a:moveTo>
                  <a:cubicBezTo>
                    <a:pt x="153" y="72"/>
                    <a:pt x="153" y="72"/>
                    <a:pt x="153" y="72"/>
                  </a:cubicBezTo>
                  <a:cubicBezTo>
                    <a:pt x="155" y="72"/>
                    <a:pt x="157" y="71"/>
                    <a:pt x="157" y="68"/>
                  </a:cubicBezTo>
                  <a:cubicBezTo>
                    <a:pt x="157" y="68"/>
                    <a:pt x="157" y="68"/>
                    <a:pt x="157" y="68"/>
                  </a:cubicBezTo>
                  <a:cubicBezTo>
                    <a:pt x="157" y="66"/>
                    <a:pt x="155" y="64"/>
                    <a:pt x="153" y="64"/>
                  </a:cubicBezTo>
                  <a:cubicBezTo>
                    <a:pt x="153" y="64"/>
                    <a:pt x="153" y="64"/>
                    <a:pt x="153" y="64"/>
                  </a:cubicBezTo>
                  <a:cubicBezTo>
                    <a:pt x="151" y="64"/>
                    <a:pt x="149" y="66"/>
                    <a:pt x="149" y="68"/>
                  </a:cubicBezTo>
                  <a:cubicBezTo>
                    <a:pt x="149" y="71"/>
                    <a:pt x="151" y="72"/>
                    <a:pt x="153" y="72"/>
                  </a:cubicBezTo>
                  <a:close/>
                  <a:moveTo>
                    <a:pt x="128" y="72"/>
                  </a:moveTo>
                  <a:cubicBezTo>
                    <a:pt x="128" y="72"/>
                    <a:pt x="128" y="72"/>
                    <a:pt x="128" y="72"/>
                  </a:cubicBezTo>
                  <a:cubicBezTo>
                    <a:pt x="130" y="72"/>
                    <a:pt x="132" y="71"/>
                    <a:pt x="132" y="68"/>
                  </a:cubicBezTo>
                  <a:cubicBezTo>
                    <a:pt x="132" y="68"/>
                    <a:pt x="132" y="68"/>
                    <a:pt x="132" y="68"/>
                  </a:cubicBezTo>
                  <a:cubicBezTo>
                    <a:pt x="132" y="66"/>
                    <a:pt x="130" y="64"/>
                    <a:pt x="128" y="64"/>
                  </a:cubicBezTo>
                  <a:cubicBezTo>
                    <a:pt x="128" y="64"/>
                    <a:pt x="128" y="64"/>
                    <a:pt x="128" y="64"/>
                  </a:cubicBezTo>
                  <a:cubicBezTo>
                    <a:pt x="126" y="64"/>
                    <a:pt x="124" y="66"/>
                    <a:pt x="124" y="68"/>
                  </a:cubicBezTo>
                  <a:cubicBezTo>
                    <a:pt x="124" y="71"/>
                    <a:pt x="126" y="72"/>
                    <a:pt x="128" y="72"/>
                  </a:cubicBezTo>
                  <a:close/>
                  <a:moveTo>
                    <a:pt x="103" y="72"/>
                  </a:moveTo>
                  <a:cubicBezTo>
                    <a:pt x="103" y="72"/>
                    <a:pt x="103" y="72"/>
                    <a:pt x="103" y="72"/>
                  </a:cubicBezTo>
                  <a:cubicBezTo>
                    <a:pt x="106" y="72"/>
                    <a:pt x="107" y="71"/>
                    <a:pt x="107" y="68"/>
                  </a:cubicBezTo>
                  <a:cubicBezTo>
                    <a:pt x="107" y="68"/>
                    <a:pt x="107" y="68"/>
                    <a:pt x="107" y="68"/>
                  </a:cubicBezTo>
                  <a:cubicBezTo>
                    <a:pt x="107" y="66"/>
                    <a:pt x="106" y="64"/>
                    <a:pt x="103" y="64"/>
                  </a:cubicBezTo>
                  <a:cubicBezTo>
                    <a:pt x="103" y="64"/>
                    <a:pt x="103" y="64"/>
                    <a:pt x="103" y="64"/>
                  </a:cubicBezTo>
                  <a:cubicBezTo>
                    <a:pt x="101" y="64"/>
                    <a:pt x="99" y="66"/>
                    <a:pt x="99" y="68"/>
                  </a:cubicBezTo>
                  <a:cubicBezTo>
                    <a:pt x="99" y="71"/>
                    <a:pt x="101" y="72"/>
                    <a:pt x="103" y="72"/>
                  </a:cubicBezTo>
                  <a:close/>
                  <a:moveTo>
                    <a:pt x="79" y="72"/>
                  </a:moveTo>
                  <a:cubicBezTo>
                    <a:pt x="79" y="72"/>
                    <a:pt x="79" y="72"/>
                    <a:pt x="79" y="72"/>
                  </a:cubicBezTo>
                  <a:cubicBezTo>
                    <a:pt x="81" y="72"/>
                    <a:pt x="83" y="71"/>
                    <a:pt x="83" y="68"/>
                  </a:cubicBezTo>
                  <a:cubicBezTo>
                    <a:pt x="83" y="68"/>
                    <a:pt x="83" y="68"/>
                    <a:pt x="83" y="68"/>
                  </a:cubicBezTo>
                  <a:cubicBezTo>
                    <a:pt x="83" y="66"/>
                    <a:pt x="81" y="64"/>
                    <a:pt x="79" y="64"/>
                  </a:cubicBezTo>
                  <a:cubicBezTo>
                    <a:pt x="79" y="64"/>
                    <a:pt x="79" y="64"/>
                    <a:pt x="79" y="64"/>
                  </a:cubicBezTo>
                  <a:cubicBezTo>
                    <a:pt x="76" y="64"/>
                    <a:pt x="75" y="66"/>
                    <a:pt x="75" y="68"/>
                  </a:cubicBezTo>
                  <a:cubicBezTo>
                    <a:pt x="75" y="71"/>
                    <a:pt x="76" y="72"/>
                    <a:pt x="79" y="72"/>
                  </a:cubicBezTo>
                  <a:close/>
                  <a:moveTo>
                    <a:pt x="54" y="72"/>
                  </a:moveTo>
                  <a:cubicBezTo>
                    <a:pt x="54" y="72"/>
                    <a:pt x="54" y="72"/>
                    <a:pt x="54" y="72"/>
                  </a:cubicBezTo>
                  <a:cubicBezTo>
                    <a:pt x="56" y="72"/>
                    <a:pt x="58" y="71"/>
                    <a:pt x="58" y="68"/>
                  </a:cubicBezTo>
                  <a:cubicBezTo>
                    <a:pt x="58" y="68"/>
                    <a:pt x="58" y="68"/>
                    <a:pt x="58" y="68"/>
                  </a:cubicBezTo>
                  <a:cubicBezTo>
                    <a:pt x="58" y="66"/>
                    <a:pt x="56" y="64"/>
                    <a:pt x="54" y="64"/>
                  </a:cubicBezTo>
                  <a:cubicBezTo>
                    <a:pt x="54" y="64"/>
                    <a:pt x="54" y="64"/>
                    <a:pt x="54" y="64"/>
                  </a:cubicBezTo>
                  <a:cubicBezTo>
                    <a:pt x="51" y="64"/>
                    <a:pt x="50" y="66"/>
                    <a:pt x="50" y="68"/>
                  </a:cubicBezTo>
                  <a:cubicBezTo>
                    <a:pt x="50" y="71"/>
                    <a:pt x="51" y="72"/>
                    <a:pt x="54" y="72"/>
                  </a:cubicBezTo>
                  <a:close/>
                  <a:moveTo>
                    <a:pt x="29" y="72"/>
                  </a:moveTo>
                  <a:cubicBezTo>
                    <a:pt x="29" y="72"/>
                    <a:pt x="29" y="72"/>
                    <a:pt x="29" y="72"/>
                  </a:cubicBezTo>
                  <a:cubicBezTo>
                    <a:pt x="31" y="72"/>
                    <a:pt x="33" y="71"/>
                    <a:pt x="33" y="68"/>
                  </a:cubicBezTo>
                  <a:cubicBezTo>
                    <a:pt x="33" y="68"/>
                    <a:pt x="33" y="68"/>
                    <a:pt x="33" y="68"/>
                  </a:cubicBezTo>
                  <a:cubicBezTo>
                    <a:pt x="33" y="66"/>
                    <a:pt x="31" y="64"/>
                    <a:pt x="29" y="64"/>
                  </a:cubicBezTo>
                  <a:cubicBezTo>
                    <a:pt x="29" y="64"/>
                    <a:pt x="29" y="64"/>
                    <a:pt x="29" y="64"/>
                  </a:cubicBezTo>
                  <a:cubicBezTo>
                    <a:pt x="27" y="64"/>
                    <a:pt x="25" y="66"/>
                    <a:pt x="25" y="68"/>
                  </a:cubicBezTo>
                  <a:cubicBezTo>
                    <a:pt x="25" y="71"/>
                    <a:pt x="27" y="72"/>
                    <a:pt x="29" y="72"/>
                  </a:cubicBezTo>
                  <a:close/>
                  <a:moveTo>
                    <a:pt x="252" y="70"/>
                  </a:moveTo>
                  <a:cubicBezTo>
                    <a:pt x="252" y="70"/>
                    <a:pt x="252" y="70"/>
                    <a:pt x="252" y="70"/>
                  </a:cubicBezTo>
                  <a:cubicBezTo>
                    <a:pt x="253" y="70"/>
                    <a:pt x="254" y="70"/>
                    <a:pt x="254" y="70"/>
                  </a:cubicBezTo>
                  <a:cubicBezTo>
                    <a:pt x="254" y="70"/>
                    <a:pt x="254" y="70"/>
                    <a:pt x="254" y="70"/>
                  </a:cubicBezTo>
                  <a:cubicBezTo>
                    <a:pt x="256" y="68"/>
                    <a:pt x="256" y="66"/>
                    <a:pt x="255" y="64"/>
                  </a:cubicBezTo>
                  <a:cubicBezTo>
                    <a:pt x="255" y="64"/>
                    <a:pt x="255" y="64"/>
                    <a:pt x="255" y="64"/>
                  </a:cubicBezTo>
                  <a:cubicBezTo>
                    <a:pt x="253" y="62"/>
                    <a:pt x="251" y="62"/>
                    <a:pt x="249" y="63"/>
                  </a:cubicBezTo>
                  <a:cubicBezTo>
                    <a:pt x="249" y="63"/>
                    <a:pt x="249" y="63"/>
                    <a:pt x="249" y="63"/>
                  </a:cubicBezTo>
                  <a:cubicBezTo>
                    <a:pt x="248" y="65"/>
                    <a:pt x="247" y="67"/>
                    <a:pt x="249" y="69"/>
                  </a:cubicBezTo>
                  <a:cubicBezTo>
                    <a:pt x="249" y="70"/>
                    <a:pt x="251" y="70"/>
                    <a:pt x="252" y="70"/>
                  </a:cubicBezTo>
                  <a:close/>
                  <a:moveTo>
                    <a:pt x="271" y="55"/>
                  </a:moveTo>
                  <a:cubicBezTo>
                    <a:pt x="271" y="55"/>
                    <a:pt x="271" y="55"/>
                    <a:pt x="271" y="55"/>
                  </a:cubicBezTo>
                  <a:cubicBezTo>
                    <a:pt x="272" y="55"/>
                    <a:pt x="273" y="55"/>
                    <a:pt x="274" y="54"/>
                  </a:cubicBezTo>
                  <a:cubicBezTo>
                    <a:pt x="274" y="54"/>
                    <a:pt x="274" y="54"/>
                    <a:pt x="274" y="54"/>
                  </a:cubicBezTo>
                  <a:cubicBezTo>
                    <a:pt x="275" y="53"/>
                    <a:pt x="276" y="50"/>
                    <a:pt x="274" y="48"/>
                  </a:cubicBezTo>
                  <a:cubicBezTo>
                    <a:pt x="274" y="48"/>
                    <a:pt x="274" y="48"/>
                    <a:pt x="274" y="48"/>
                  </a:cubicBezTo>
                  <a:cubicBezTo>
                    <a:pt x="273" y="47"/>
                    <a:pt x="270" y="46"/>
                    <a:pt x="269" y="48"/>
                  </a:cubicBezTo>
                  <a:cubicBezTo>
                    <a:pt x="269" y="48"/>
                    <a:pt x="269" y="48"/>
                    <a:pt x="269" y="48"/>
                  </a:cubicBezTo>
                  <a:cubicBezTo>
                    <a:pt x="267" y="49"/>
                    <a:pt x="267" y="52"/>
                    <a:pt x="268" y="53"/>
                  </a:cubicBezTo>
                  <a:cubicBezTo>
                    <a:pt x="269" y="54"/>
                    <a:pt x="270" y="55"/>
                    <a:pt x="271" y="55"/>
                  </a:cubicBezTo>
                  <a:close/>
                  <a:moveTo>
                    <a:pt x="291" y="39"/>
                  </a:moveTo>
                  <a:cubicBezTo>
                    <a:pt x="291" y="39"/>
                    <a:pt x="291" y="39"/>
                    <a:pt x="291" y="39"/>
                  </a:cubicBezTo>
                  <a:cubicBezTo>
                    <a:pt x="291" y="39"/>
                    <a:pt x="292" y="39"/>
                    <a:pt x="293" y="38"/>
                  </a:cubicBezTo>
                  <a:cubicBezTo>
                    <a:pt x="293" y="38"/>
                    <a:pt x="293" y="38"/>
                    <a:pt x="293" y="38"/>
                  </a:cubicBezTo>
                  <a:cubicBezTo>
                    <a:pt x="295" y="37"/>
                    <a:pt x="295" y="35"/>
                    <a:pt x="294" y="33"/>
                  </a:cubicBezTo>
                  <a:cubicBezTo>
                    <a:pt x="294" y="33"/>
                    <a:pt x="294" y="33"/>
                    <a:pt x="294" y="33"/>
                  </a:cubicBezTo>
                  <a:cubicBezTo>
                    <a:pt x="292" y="31"/>
                    <a:pt x="290" y="31"/>
                    <a:pt x="288" y="32"/>
                  </a:cubicBezTo>
                  <a:cubicBezTo>
                    <a:pt x="288" y="32"/>
                    <a:pt x="288" y="32"/>
                    <a:pt x="288" y="32"/>
                  </a:cubicBezTo>
                  <a:cubicBezTo>
                    <a:pt x="286" y="34"/>
                    <a:pt x="286" y="36"/>
                    <a:pt x="287" y="38"/>
                  </a:cubicBezTo>
                  <a:cubicBezTo>
                    <a:pt x="288" y="39"/>
                    <a:pt x="289" y="39"/>
                    <a:pt x="291" y="39"/>
                  </a:cubicBezTo>
                  <a:close/>
                  <a:moveTo>
                    <a:pt x="310" y="24"/>
                  </a:moveTo>
                  <a:cubicBezTo>
                    <a:pt x="310" y="24"/>
                    <a:pt x="310" y="24"/>
                    <a:pt x="310" y="24"/>
                  </a:cubicBezTo>
                  <a:cubicBezTo>
                    <a:pt x="311" y="24"/>
                    <a:pt x="312" y="24"/>
                    <a:pt x="312" y="23"/>
                  </a:cubicBezTo>
                  <a:cubicBezTo>
                    <a:pt x="312" y="23"/>
                    <a:pt x="312" y="23"/>
                    <a:pt x="312" y="23"/>
                  </a:cubicBezTo>
                  <a:cubicBezTo>
                    <a:pt x="314" y="22"/>
                    <a:pt x="314" y="19"/>
                    <a:pt x="313" y="17"/>
                  </a:cubicBezTo>
                  <a:cubicBezTo>
                    <a:pt x="313" y="17"/>
                    <a:pt x="313" y="17"/>
                    <a:pt x="313" y="17"/>
                  </a:cubicBezTo>
                  <a:cubicBezTo>
                    <a:pt x="312" y="16"/>
                    <a:pt x="309" y="15"/>
                    <a:pt x="307" y="17"/>
                  </a:cubicBezTo>
                  <a:cubicBezTo>
                    <a:pt x="307" y="17"/>
                    <a:pt x="307" y="17"/>
                    <a:pt x="307" y="17"/>
                  </a:cubicBezTo>
                  <a:cubicBezTo>
                    <a:pt x="306" y="18"/>
                    <a:pt x="305" y="21"/>
                    <a:pt x="307" y="22"/>
                  </a:cubicBezTo>
                  <a:cubicBezTo>
                    <a:pt x="308" y="23"/>
                    <a:pt x="309" y="24"/>
                    <a:pt x="310" y="24"/>
                  </a:cubicBezTo>
                  <a:close/>
                  <a:moveTo>
                    <a:pt x="7" y="71"/>
                  </a:moveTo>
                  <a:cubicBezTo>
                    <a:pt x="7" y="71"/>
                    <a:pt x="7" y="70"/>
                    <a:pt x="8" y="70"/>
                  </a:cubicBezTo>
                  <a:cubicBezTo>
                    <a:pt x="8" y="69"/>
                    <a:pt x="8" y="69"/>
                    <a:pt x="8" y="68"/>
                  </a:cubicBezTo>
                  <a:cubicBezTo>
                    <a:pt x="8" y="67"/>
                    <a:pt x="8" y="66"/>
                    <a:pt x="7" y="66"/>
                  </a:cubicBezTo>
                  <a:cubicBezTo>
                    <a:pt x="5" y="64"/>
                    <a:pt x="3" y="64"/>
                    <a:pt x="1" y="66"/>
                  </a:cubicBezTo>
                  <a:cubicBezTo>
                    <a:pt x="0" y="66"/>
                    <a:pt x="0" y="67"/>
                    <a:pt x="0" y="68"/>
                  </a:cubicBezTo>
                  <a:cubicBezTo>
                    <a:pt x="0" y="69"/>
                    <a:pt x="0" y="69"/>
                    <a:pt x="0" y="70"/>
                  </a:cubicBezTo>
                  <a:cubicBezTo>
                    <a:pt x="1" y="70"/>
                    <a:pt x="1" y="71"/>
                    <a:pt x="1" y="71"/>
                  </a:cubicBezTo>
                  <a:cubicBezTo>
                    <a:pt x="2" y="72"/>
                    <a:pt x="3" y="72"/>
                    <a:pt x="4" y="72"/>
                  </a:cubicBezTo>
                  <a:cubicBezTo>
                    <a:pt x="5" y="72"/>
                    <a:pt x="6" y="72"/>
                    <a:pt x="7" y="71"/>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sp>
          <p:nvSpPr>
            <p:cNvPr id="17" name="Freeform 6">
              <a:extLst>
                <a:ext uri="{FF2B5EF4-FFF2-40B4-BE49-F238E27FC236}">
                  <a16:creationId xmlns:a16="http://schemas.microsoft.com/office/drawing/2014/main" id="{40969C48-4C91-471A-9794-02F3C311DCC9}"/>
                </a:ext>
              </a:extLst>
            </p:cNvPr>
            <p:cNvSpPr>
              <a:spLocks noEditPoints="1"/>
            </p:cNvSpPr>
            <p:nvPr/>
          </p:nvSpPr>
          <p:spPr bwMode="auto">
            <a:xfrm>
              <a:off x="7666038" y="5122863"/>
              <a:ext cx="1255713" cy="273050"/>
            </a:xfrm>
            <a:custGeom>
              <a:avLst/>
              <a:gdLst>
                <a:gd name="T0" fmla="*/ 1 w 333"/>
                <a:gd name="T1" fmla="*/ 7 h 72"/>
                <a:gd name="T2" fmla="*/ 0 w 333"/>
                <a:gd name="T3" fmla="*/ 3 h 72"/>
                <a:gd name="T4" fmla="*/ 7 w 333"/>
                <a:gd name="T5" fmla="*/ 3 h 72"/>
                <a:gd name="T6" fmla="*/ 6 w 333"/>
                <a:gd name="T7" fmla="*/ 7 h 72"/>
                <a:gd name="T8" fmla="*/ 304 w 333"/>
                <a:gd name="T9" fmla="*/ 72 h 72"/>
                <a:gd name="T10" fmla="*/ 308 w 333"/>
                <a:gd name="T11" fmla="*/ 68 h 72"/>
                <a:gd name="T12" fmla="*/ 300 w 333"/>
                <a:gd name="T13" fmla="*/ 68 h 72"/>
                <a:gd name="T14" fmla="*/ 279 w 333"/>
                <a:gd name="T15" fmla="*/ 72 h 72"/>
                <a:gd name="T16" fmla="*/ 279 w 333"/>
                <a:gd name="T17" fmla="*/ 64 h 72"/>
                <a:gd name="T18" fmla="*/ 279 w 333"/>
                <a:gd name="T19" fmla="*/ 72 h 72"/>
                <a:gd name="T20" fmla="*/ 258 w 333"/>
                <a:gd name="T21" fmla="*/ 68 h 72"/>
                <a:gd name="T22" fmla="*/ 254 w 333"/>
                <a:gd name="T23" fmla="*/ 64 h 72"/>
                <a:gd name="T24" fmla="*/ 230 w 333"/>
                <a:gd name="T25" fmla="*/ 72 h 72"/>
                <a:gd name="T26" fmla="*/ 234 w 333"/>
                <a:gd name="T27" fmla="*/ 68 h 72"/>
                <a:gd name="T28" fmla="*/ 226 w 333"/>
                <a:gd name="T29" fmla="*/ 68 h 72"/>
                <a:gd name="T30" fmla="*/ 205 w 333"/>
                <a:gd name="T31" fmla="*/ 72 h 72"/>
                <a:gd name="T32" fmla="*/ 205 w 333"/>
                <a:gd name="T33" fmla="*/ 64 h 72"/>
                <a:gd name="T34" fmla="*/ 205 w 333"/>
                <a:gd name="T35" fmla="*/ 72 h 72"/>
                <a:gd name="T36" fmla="*/ 184 w 333"/>
                <a:gd name="T37" fmla="*/ 68 h 72"/>
                <a:gd name="T38" fmla="*/ 180 w 333"/>
                <a:gd name="T39" fmla="*/ 64 h 72"/>
                <a:gd name="T40" fmla="*/ 155 w 333"/>
                <a:gd name="T41" fmla="*/ 72 h 72"/>
                <a:gd name="T42" fmla="*/ 159 w 333"/>
                <a:gd name="T43" fmla="*/ 68 h 72"/>
                <a:gd name="T44" fmla="*/ 151 w 333"/>
                <a:gd name="T45" fmla="*/ 68 h 72"/>
                <a:gd name="T46" fmla="*/ 130 w 333"/>
                <a:gd name="T47" fmla="*/ 72 h 72"/>
                <a:gd name="T48" fmla="*/ 130 w 333"/>
                <a:gd name="T49" fmla="*/ 64 h 72"/>
                <a:gd name="T50" fmla="*/ 130 w 333"/>
                <a:gd name="T51" fmla="*/ 72 h 72"/>
                <a:gd name="T52" fmla="*/ 109 w 333"/>
                <a:gd name="T53" fmla="*/ 68 h 72"/>
                <a:gd name="T54" fmla="*/ 105 w 333"/>
                <a:gd name="T55" fmla="*/ 64 h 72"/>
                <a:gd name="T56" fmla="*/ 81 w 333"/>
                <a:gd name="T57" fmla="*/ 70 h 72"/>
                <a:gd name="T58" fmla="*/ 84 w 333"/>
                <a:gd name="T59" fmla="*/ 69 h 72"/>
                <a:gd name="T60" fmla="*/ 78 w 333"/>
                <a:gd name="T61" fmla="*/ 64 h 72"/>
                <a:gd name="T62" fmla="*/ 81 w 333"/>
                <a:gd name="T63" fmla="*/ 70 h 72"/>
                <a:gd name="T64" fmla="*/ 65 w 333"/>
                <a:gd name="T65" fmla="*/ 53 h 72"/>
                <a:gd name="T66" fmla="*/ 64 w 333"/>
                <a:gd name="T67" fmla="*/ 48 h 72"/>
                <a:gd name="T68" fmla="*/ 59 w 333"/>
                <a:gd name="T69" fmla="*/ 54 h 72"/>
                <a:gd name="T70" fmla="*/ 42 w 333"/>
                <a:gd name="T71" fmla="*/ 39 h 72"/>
                <a:gd name="T72" fmla="*/ 45 w 333"/>
                <a:gd name="T73" fmla="*/ 32 h 72"/>
                <a:gd name="T74" fmla="*/ 39 w 333"/>
                <a:gd name="T75" fmla="*/ 33 h 72"/>
                <a:gd name="T76" fmla="*/ 23 w 333"/>
                <a:gd name="T77" fmla="*/ 24 h 72"/>
                <a:gd name="T78" fmla="*/ 26 w 333"/>
                <a:gd name="T79" fmla="*/ 22 h 72"/>
                <a:gd name="T80" fmla="*/ 20 w 333"/>
                <a:gd name="T81" fmla="*/ 17 h 72"/>
                <a:gd name="T82" fmla="*/ 23 w 333"/>
                <a:gd name="T83" fmla="*/ 24 h 72"/>
                <a:gd name="T84" fmla="*/ 333 w 333"/>
                <a:gd name="T85" fmla="*/ 68 h 72"/>
                <a:gd name="T86" fmla="*/ 332 w 333"/>
                <a:gd name="T87" fmla="*/ 66 h 72"/>
                <a:gd name="T88" fmla="*/ 327 w 333"/>
                <a:gd name="T89" fmla="*/ 65 h 72"/>
                <a:gd name="T90" fmla="*/ 326 w 333"/>
                <a:gd name="T91" fmla="*/ 66 h 72"/>
                <a:gd name="T92" fmla="*/ 325 w 333"/>
                <a:gd name="T93" fmla="*/ 68 h 72"/>
                <a:gd name="T94" fmla="*/ 329 w 333"/>
                <a:gd name="T9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3" h="72">
                  <a:moveTo>
                    <a:pt x="4" y="8"/>
                  </a:moveTo>
                  <a:cubicBezTo>
                    <a:pt x="3" y="8"/>
                    <a:pt x="3" y="8"/>
                    <a:pt x="2" y="8"/>
                  </a:cubicBezTo>
                  <a:cubicBezTo>
                    <a:pt x="2" y="8"/>
                    <a:pt x="1" y="8"/>
                    <a:pt x="1" y="7"/>
                  </a:cubicBezTo>
                  <a:cubicBezTo>
                    <a:pt x="0" y="7"/>
                    <a:pt x="0" y="6"/>
                    <a:pt x="0" y="6"/>
                  </a:cubicBezTo>
                  <a:cubicBezTo>
                    <a:pt x="0" y="5"/>
                    <a:pt x="0" y="5"/>
                    <a:pt x="0" y="4"/>
                  </a:cubicBezTo>
                  <a:cubicBezTo>
                    <a:pt x="0" y="4"/>
                    <a:pt x="0" y="3"/>
                    <a:pt x="0" y="3"/>
                  </a:cubicBezTo>
                  <a:cubicBezTo>
                    <a:pt x="0" y="2"/>
                    <a:pt x="0" y="2"/>
                    <a:pt x="1" y="2"/>
                  </a:cubicBezTo>
                  <a:cubicBezTo>
                    <a:pt x="2" y="0"/>
                    <a:pt x="5" y="0"/>
                    <a:pt x="6" y="2"/>
                  </a:cubicBezTo>
                  <a:cubicBezTo>
                    <a:pt x="7" y="2"/>
                    <a:pt x="7" y="2"/>
                    <a:pt x="7" y="3"/>
                  </a:cubicBezTo>
                  <a:cubicBezTo>
                    <a:pt x="8" y="3"/>
                    <a:pt x="8" y="4"/>
                    <a:pt x="8" y="4"/>
                  </a:cubicBezTo>
                  <a:cubicBezTo>
                    <a:pt x="8" y="5"/>
                    <a:pt x="8" y="5"/>
                    <a:pt x="7" y="6"/>
                  </a:cubicBezTo>
                  <a:cubicBezTo>
                    <a:pt x="7" y="6"/>
                    <a:pt x="7" y="7"/>
                    <a:pt x="6" y="7"/>
                  </a:cubicBezTo>
                  <a:cubicBezTo>
                    <a:pt x="6" y="8"/>
                    <a:pt x="6" y="8"/>
                    <a:pt x="5" y="8"/>
                  </a:cubicBezTo>
                  <a:cubicBezTo>
                    <a:pt x="5" y="8"/>
                    <a:pt x="4" y="8"/>
                    <a:pt x="4" y="8"/>
                  </a:cubicBezTo>
                  <a:close/>
                  <a:moveTo>
                    <a:pt x="304" y="72"/>
                  </a:moveTo>
                  <a:cubicBezTo>
                    <a:pt x="304" y="72"/>
                    <a:pt x="304" y="72"/>
                    <a:pt x="304" y="72"/>
                  </a:cubicBezTo>
                  <a:cubicBezTo>
                    <a:pt x="306" y="72"/>
                    <a:pt x="308" y="71"/>
                    <a:pt x="308" y="68"/>
                  </a:cubicBezTo>
                  <a:cubicBezTo>
                    <a:pt x="308" y="68"/>
                    <a:pt x="308" y="68"/>
                    <a:pt x="308" y="68"/>
                  </a:cubicBezTo>
                  <a:cubicBezTo>
                    <a:pt x="308" y="66"/>
                    <a:pt x="306" y="64"/>
                    <a:pt x="304" y="64"/>
                  </a:cubicBezTo>
                  <a:cubicBezTo>
                    <a:pt x="304" y="64"/>
                    <a:pt x="304" y="64"/>
                    <a:pt x="304" y="64"/>
                  </a:cubicBezTo>
                  <a:cubicBezTo>
                    <a:pt x="302" y="64"/>
                    <a:pt x="300" y="66"/>
                    <a:pt x="300" y="68"/>
                  </a:cubicBezTo>
                  <a:cubicBezTo>
                    <a:pt x="300" y="71"/>
                    <a:pt x="302" y="72"/>
                    <a:pt x="304" y="72"/>
                  </a:cubicBezTo>
                  <a:close/>
                  <a:moveTo>
                    <a:pt x="279" y="72"/>
                  </a:moveTo>
                  <a:cubicBezTo>
                    <a:pt x="279" y="72"/>
                    <a:pt x="279" y="72"/>
                    <a:pt x="279" y="72"/>
                  </a:cubicBezTo>
                  <a:cubicBezTo>
                    <a:pt x="281" y="72"/>
                    <a:pt x="283" y="71"/>
                    <a:pt x="283" y="68"/>
                  </a:cubicBezTo>
                  <a:cubicBezTo>
                    <a:pt x="283" y="68"/>
                    <a:pt x="283" y="68"/>
                    <a:pt x="283" y="68"/>
                  </a:cubicBezTo>
                  <a:cubicBezTo>
                    <a:pt x="283" y="66"/>
                    <a:pt x="281" y="64"/>
                    <a:pt x="279" y="64"/>
                  </a:cubicBezTo>
                  <a:cubicBezTo>
                    <a:pt x="279" y="64"/>
                    <a:pt x="279" y="64"/>
                    <a:pt x="279" y="64"/>
                  </a:cubicBezTo>
                  <a:cubicBezTo>
                    <a:pt x="277" y="64"/>
                    <a:pt x="275" y="66"/>
                    <a:pt x="275" y="68"/>
                  </a:cubicBezTo>
                  <a:cubicBezTo>
                    <a:pt x="275" y="71"/>
                    <a:pt x="277" y="72"/>
                    <a:pt x="279" y="72"/>
                  </a:cubicBezTo>
                  <a:close/>
                  <a:moveTo>
                    <a:pt x="254" y="72"/>
                  </a:moveTo>
                  <a:cubicBezTo>
                    <a:pt x="254" y="72"/>
                    <a:pt x="254" y="72"/>
                    <a:pt x="254" y="72"/>
                  </a:cubicBezTo>
                  <a:cubicBezTo>
                    <a:pt x="257" y="72"/>
                    <a:pt x="258" y="71"/>
                    <a:pt x="258" y="68"/>
                  </a:cubicBezTo>
                  <a:cubicBezTo>
                    <a:pt x="258" y="68"/>
                    <a:pt x="258" y="68"/>
                    <a:pt x="258" y="68"/>
                  </a:cubicBezTo>
                  <a:cubicBezTo>
                    <a:pt x="258" y="66"/>
                    <a:pt x="257" y="64"/>
                    <a:pt x="254" y="64"/>
                  </a:cubicBezTo>
                  <a:cubicBezTo>
                    <a:pt x="254" y="64"/>
                    <a:pt x="254" y="64"/>
                    <a:pt x="254" y="64"/>
                  </a:cubicBezTo>
                  <a:cubicBezTo>
                    <a:pt x="252" y="64"/>
                    <a:pt x="250" y="66"/>
                    <a:pt x="250" y="68"/>
                  </a:cubicBezTo>
                  <a:cubicBezTo>
                    <a:pt x="250" y="71"/>
                    <a:pt x="252" y="72"/>
                    <a:pt x="254" y="72"/>
                  </a:cubicBezTo>
                  <a:close/>
                  <a:moveTo>
                    <a:pt x="230" y="72"/>
                  </a:moveTo>
                  <a:cubicBezTo>
                    <a:pt x="230" y="72"/>
                    <a:pt x="230" y="72"/>
                    <a:pt x="230" y="72"/>
                  </a:cubicBezTo>
                  <a:cubicBezTo>
                    <a:pt x="232" y="72"/>
                    <a:pt x="234" y="71"/>
                    <a:pt x="234" y="68"/>
                  </a:cubicBezTo>
                  <a:cubicBezTo>
                    <a:pt x="234" y="68"/>
                    <a:pt x="234" y="68"/>
                    <a:pt x="234" y="68"/>
                  </a:cubicBezTo>
                  <a:cubicBezTo>
                    <a:pt x="234" y="66"/>
                    <a:pt x="232" y="64"/>
                    <a:pt x="230" y="64"/>
                  </a:cubicBezTo>
                  <a:cubicBezTo>
                    <a:pt x="230" y="64"/>
                    <a:pt x="230" y="64"/>
                    <a:pt x="230" y="64"/>
                  </a:cubicBezTo>
                  <a:cubicBezTo>
                    <a:pt x="227" y="64"/>
                    <a:pt x="226" y="66"/>
                    <a:pt x="226" y="68"/>
                  </a:cubicBezTo>
                  <a:cubicBezTo>
                    <a:pt x="226" y="71"/>
                    <a:pt x="227" y="72"/>
                    <a:pt x="230" y="72"/>
                  </a:cubicBezTo>
                  <a:close/>
                  <a:moveTo>
                    <a:pt x="205" y="72"/>
                  </a:moveTo>
                  <a:cubicBezTo>
                    <a:pt x="205" y="72"/>
                    <a:pt x="205" y="72"/>
                    <a:pt x="205" y="72"/>
                  </a:cubicBezTo>
                  <a:cubicBezTo>
                    <a:pt x="207" y="72"/>
                    <a:pt x="209" y="71"/>
                    <a:pt x="209" y="68"/>
                  </a:cubicBezTo>
                  <a:cubicBezTo>
                    <a:pt x="209" y="68"/>
                    <a:pt x="209" y="68"/>
                    <a:pt x="209" y="68"/>
                  </a:cubicBezTo>
                  <a:cubicBezTo>
                    <a:pt x="209" y="66"/>
                    <a:pt x="207" y="64"/>
                    <a:pt x="205" y="64"/>
                  </a:cubicBezTo>
                  <a:cubicBezTo>
                    <a:pt x="205" y="64"/>
                    <a:pt x="205" y="64"/>
                    <a:pt x="205" y="64"/>
                  </a:cubicBezTo>
                  <a:cubicBezTo>
                    <a:pt x="203" y="64"/>
                    <a:pt x="201" y="66"/>
                    <a:pt x="201" y="68"/>
                  </a:cubicBezTo>
                  <a:cubicBezTo>
                    <a:pt x="201" y="71"/>
                    <a:pt x="203" y="72"/>
                    <a:pt x="205" y="72"/>
                  </a:cubicBezTo>
                  <a:close/>
                  <a:moveTo>
                    <a:pt x="180" y="72"/>
                  </a:moveTo>
                  <a:cubicBezTo>
                    <a:pt x="180" y="72"/>
                    <a:pt x="180" y="72"/>
                    <a:pt x="180" y="72"/>
                  </a:cubicBezTo>
                  <a:cubicBezTo>
                    <a:pt x="182" y="72"/>
                    <a:pt x="184" y="71"/>
                    <a:pt x="184" y="68"/>
                  </a:cubicBezTo>
                  <a:cubicBezTo>
                    <a:pt x="184" y="68"/>
                    <a:pt x="184" y="68"/>
                    <a:pt x="184" y="68"/>
                  </a:cubicBezTo>
                  <a:cubicBezTo>
                    <a:pt x="184" y="66"/>
                    <a:pt x="182" y="64"/>
                    <a:pt x="180" y="64"/>
                  </a:cubicBezTo>
                  <a:cubicBezTo>
                    <a:pt x="180" y="64"/>
                    <a:pt x="180" y="64"/>
                    <a:pt x="180" y="64"/>
                  </a:cubicBezTo>
                  <a:cubicBezTo>
                    <a:pt x="178" y="64"/>
                    <a:pt x="176" y="66"/>
                    <a:pt x="176" y="68"/>
                  </a:cubicBezTo>
                  <a:cubicBezTo>
                    <a:pt x="176" y="71"/>
                    <a:pt x="178" y="72"/>
                    <a:pt x="180" y="72"/>
                  </a:cubicBezTo>
                  <a:close/>
                  <a:moveTo>
                    <a:pt x="155" y="72"/>
                  </a:moveTo>
                  <a:cubicBezTo>
                    <a:pt x="155" y="72"/>
                    <a:pt x="155" y="72"/>
                    <a:pt x="155" y="72"/>
                  </a:cubicBezTo>
                  <a:cubicBezTo>
                    <a:pt x="157" y="72"/>
                    <a:pt x="159" y="71"/>
                    <a:pt x="159" y="68"/>
                  </a:cubicBezTo>
                  <a:cubicBezTo>
                    <a:pt x="159" y="68"/>
                    <a:pt x="159" y="68"/>
                    <a:pt x="159" y="68"/>
                  </a:cubicBezTo>
                  <a:cubicBezTo>
                    <a:pt x="159" y="66"/>
                    <a:pt x="157" y="64"/>
                    <a:pt x="155" y="64"/>
                  </a:cubicBezTo>
                  <a:cubicBezTo>
                    <a:pt x="155" y="64"/>
                    <a:pt x="155" y="64"/>
                    <a:pt x="155" y="64"/>
                  </a:cubicBezTo>
                  <a:cubicBezTo>
                    <a:pt x="153" y="64"/>
                    <a:pt x="151" y="66"/>
                    <a:pt x="151" y="68"/>
                  </a:cubicBezTo>
                  <a:cubicBezTo>
                    <a:pt x="151" y="71"/>
                    <a:pt x="153" y="72"/>
                    <a:pt x="155" y="72"/>
                  </a:cubicBezTo>
                  <a:close/>
                  <a:moveTo>
                    <a:pt x="130" y="72"/>
                  </a:moveTo>
                  <a:cubicBezTo>
                    <a:pt x="130" y="72"/>
                    <a:pt x="130" y="72"/>
                    <a:pt x="130" y="72"/>
                  </a:cubicBezTo>
                  <a:cubicBezTo>
                    <a:pt x="132" y="72"/>
                    <a:pt x="134" y="71"/>
                    <a:pt x="134" y="68"/>
                  </a:cubicBezTo>
                  <a:cubicBezTo>
                    <a:pt x="134" y="68"/>
                    <a:pt x="134" y="68"/>
                    <a:pt x="134" y="68"/>
                  </a:cubicBezTo>
                  <a:cubicBezTo>
                    <a:pt x="134" y="66"/>
                    <a:pt x="132" y="64"/>
                    <a:pt x="130" y="64"/>
                  </a:cubicBezTo>
                  <a:cubicBezTo>
                    <a:pt x="130" y="64"/>
                    <a:pt x="130" y="64"/>
                    <a:pt x="130" y="64"/>
                  </a:cubicBezTo>
                  <a:cubicBezTo>
                    <a:pt x="128" y="64"/>
                    <a:pt x="126" y="66"/>
                    <a:pt x="126" y="68"/>
                  </a:cubicBezTo>
                  <a:cubicBezTo>
                    <a:pt x="126" y="71"/>
                    <a:pt x="128" y="72"/>
                    <a:pt x="130" y="72"/>
                  </a:cubicBezTo>
                  <a:close/>
                  <a:moveTo>
                    <a:pt x="105" y="72"/>
                  </a:moveTo>
                  <a:cubicBezTo>
                    <a:pt x="105" y="72"/>
                    <a:pt x="105" y="72"/>
                    <a:pt x="105" y="72"/>
                  </a:cubicBezTo>
                  <a:cubicBezTo>
                    <a:pt x="108" y="72"/>
                    <a:pt x="109" y="71"/>
                    <a:pt x="109" y="68"/>
                  </a:cubicBezTo>
                  <a:cubicBezTo>
                    <a:pt x="109" y="68"/>
                    <a:pt x="109" y="68"/>
                    <a:pt x="109" y="68"/>
                  </a:cubicBezTo>
                  <a:cubicBezTo>
                    <a:pt x="109" y="66"/>
                    <a:pt x="108" y="64"/>
                    <a:pt x="105" y="64"/>
                  </a:cubicBezTo>
                  <a:cubicBezTo>
                    <a:pt x="105" y="64"/>
                    <a:pt x="105" y="64"/>
                    <a:pt x="105" y="64"/>
                  </a:cubicBezTo>
                  <a:cubicBezTo>
                    <a:pt x="103" y="64"/>
                    <a:pt x="101" y="66"/>
                    <a:pt x="101" y="68"/>
                  </a:cubicBezTo>
                  <a:cubicBezTo>
                    <a:pt x="101" y="71"/>
                    <a:pt x="103" y="72"/>
                    <a:pt x="105" y="72"/>
                  </a:cubicBezTo>
                  <a:close/>
                  <a:moveTo>
                    <a:pt x="81" y="70"/>
                  </a:moveTo>
                  <a:cubicBezTo>
                    <a:pt x="81" y="70"/>
                    <a:pt x="81" y="70"/>
                    <a:pt x="81" y="70"/>
                  </a:cubicBezTo>
                  <a:cubicBezTo>
                    <a:pt x="82" y="70"/>
                    <a:pt x="84" y="70"/>
                    <a:pt x="84" y="69"/>
                  </a:cubicBezTo>
                  <a:cubicBezTo>
                    <a:pt x="84" y="69"/>
                    <a:pt x="84" y="69"/>
                    <a:pt x="84" y="69"/>
                  </a:cubicBezTo>
                  <a:cubicBezTo>
                    <a:pt x="86" y="67"/>
                    <a:pt x="85" y="65"/>
                    <a:pt x="84" y="63"/>
                  </a:cubicBezTo>
                  <a:cubicBezTo>
                    <a:pt x="84" y="63"/>
                    <a:pt x="84" y="63"/>
                    <a:pt x="84" y="63"/>
                  </a:cubicBezTo>
                  <a:cubicBezTo>
                    <a:pt x="82" y="62"/>
                    <a:pt x="79" y="62"/>
                    <a:pt x="78" y="64"/>
                  </a:cubicBezTo>
                  <a:cubicBezTo>
                    <a:pt x="78" y="64"/>
                    <a:pt x="78" y="64"/>
                    <a:pt x="78" y="64"/>
                  </a:cubicBezTo>
                  <a:cubicBezTo>
                    <a:pt x="77" y="66"/>
                    <a:pt x="77" y="68"/>
                    <a:pt x="79" y="70"/>
                  </a:cubicBezTo>
                  <a:cubicBezTo>
                    <a:pt x="79" y="70"/>
                    <a:pt x="80" y="70"/>
                    <a:pt x="81" y="70"/>
                  </a:cubicBezTo>
                  <a:close/>
                  <a:moveTo>
                    <a:pt x="62" y="55"/>
                  </a:moveTo>
                  <a:cubicBezTo>
                    <a:pt x="62" y="55"/>
                    <a:pt x="62" y="55"/>
                    <a:pt x="62" y="55"/>
                  </a:cubicBezTo>
                  <a:cubicBezTo>
                    <a:pt x="63" y="55"/>
                    <a:pt x="64" y="54"/>
                    <a:pt x="65" y="53"/>
                  </a:cubicBezTo>
                  <a:cubicBezTo>
                    <a:pt x="65" y="53"/>
                    <a:pt x="65" y="53"/>
                    <a:pt x="65" y="53"/>
                  </a:cubicBezTo>
                  <a:cubicBezTo>
                    <a:pt x="66" y="52"/>
                    <a:pt x="66" y="49"/>
                    <a:pt x="64" y="48"/>
                  </a:cubicBezTo>
                  <a:cubicBezTo>
                    <a:pt x="64" y="48"/>
                    <a:pt x="64" y="48"/>
                    <a:pt x="64" y="48"/>
                  </a:cubicBezTo>
                  <a:cubicBezTo>
                    <a:pt x="63" y="46"/>
                    <a:pt x="60" y="47"/>
                    <a:pt x="59" y="48"/>
                  </a:cubicBezTo>
                  <a:cubicBezTo>
                    <a:pt x="59" y="48"/>
                    <a:pt x="59" y="48"/>
                    <a:pt x="59" y="48"/>
                  </a:cubicBezTo>
                  <a:cubicBezTo>
                    <a:pt x="57" y="50"/>
                    <a:pt x="58" y="53"/>
                    <a:pt x="59" y="54"/>
                  </a:cubicBezTo>
                  <a:cubicBezTo>
                    <a:pt x="60" y="55"/>
                    <a:pt x="61" y="55"/>
                    <a:pt x="62" y="55"/>
                  </a:cubicBezTo>
                  <a:close/>
                  <a:moveTo>
                    <a:pt x="42" y="39"/>
                  </a:moveTo>
                  <a:cubicBezTo>
                    <a:pt x="42" y="39"/>
                    <a:pt x="42" y="39"/>
                    <a:pt x="42" y="39"/>
                  </a:cubicBezTo>
                  <a:cubicBezTo>
                    <a:pt x="44" y="39"/>
                    <a:pt x="45" y="39"/>
                    <a:pt x="46" y="38"/>
                  </a:cubicBezTo>
                  <a:cubicBezTo>
                    <a:pt x="46" y="38"/>
                    <a:pt x="46" y="38"/>
                    <a:pt x="46" y="38"/>
                  </a:cubicBezTo>
                  <a:cubicBezTo>
                    <a:pt x="47" y="36"/>
                    <a:pt x="47" y="34"/>
                    <a:pt x="45" y="32"/>
                  </a:cubicBezTo>
                  <a:cubicBezTo>
                    <a:pt x="45" y="32"/>
                    <a:pt x="45" y="32"/>
                    <a:pt x="45" y="32"/>
                  </a:cubicBezTo>
                  <a:cubicBezTo>
                    <a:pt x="43" y="31"/>
                    <a:pt x="41" y="31"/>
                    <a:pt x="39" y="33"/>
                  </a:cubicBezTo>
                  <a:cubicBezTo>
                    <a:pt x="39" y="33"/>
                    <a:pt x="39" y="33"/>
                    <a:pt x="39" y="33"/>
                  </a:cubicBezTo>
                  <a:cubicBezTo>
                    <a:pt x="38" y="35"/>
                    <a:pt x="38" y="37"/>
                    <a:pt x="40" y="38"/>
                  </a:cubicBezTo>
                  <a:cubicBezTo>
                    <a:pt x="41" y="39"/>
                    <a:pt x="42" y="39"/>
                    <a:pt x="42" y="39"/>
                  </a:cubicBezTo>
                  <a:close/>
                  <a:moveTo>
                    <a:pt x="23" y="24"/>
                  </a:moveTo>
                  <a:cubicBezTo>
                    <a:pt x="23" y="24"/>
                    <a:pt x="23" y="24"/>
                    <a:pt x="23" y="24"/>
                  </a:cubicBezTo>
                  <a:cubicBezTo>
                    <a:pt x="24" y="24"/>
                    <a:pt x="25" y="23"/>
                    <a:pt x="26" y="22"/>
                  </a:cubicBezTo>
                  <a:cubicBezTo>
                    <a:pt x="26" y="22"/>
                    <a:pt x="26" y="22"/>
                    <a:pt x="26" y="22"/>
                  </a:cubicBezTo>
                  <a:cubicBezTo>
                    <a:pt x="28" y="21"/>
                    <a:pt x="27" y="18"/>
                    <a:pt x="26" y="17"/>
                  </a:cubicBezTo>
                  <a:cubicBezTo>
                    <a:pt x="26" y="17"/>
                    <a:pt x="26" y="17"/>
                    <a:pt x="26" y="17"/>
                  </a:cubicBezTo>
                  <a:cubicBezTo>
                    <a:pt x="24" y="15"/>
                    <a:pt x="21" y="16"/>
                    <a:pt x="20" y="17"/>
                  </a:cubicBezTo>
                  <a:cubicBezTo>
                    <a:pt x="20" y="17"/>
                    <a:pt x="20" y="17"/>
                    <a:pt x="20" y="17"/>
                  </a:cubicBezTo>
                  <a:cubicBezTo>
                    <a:pt x="19" y="19"/>
                    <a:pt x="19" y="22"/>
                    <a:pt x="21" y="23"/>
                  </a:cubicBezTo>
                  <a:cubicBezTo>
                    <a:pt x="21" y="24"/>
                    <a:pt x="22" y="24"/>
                    <a:pt x="23" y="24"/>
                  </a:cubicBezTo>
                  <a:close/>
                  <a:moveTo>
                    <a:pt x="332" y="71"/>
                  </a:moveTo>
                  <a:cubicBezTo>
                    <a:pt x="332" y="71"/>
                    <a:pt x="332" y="70"/>
                    <a:pt x="333" y="70"/>
                  </a:cubicBezTo>
                  <a:cubicBezTo>
                    <a:pt x="333" y="69"/>
                    <a:pt x="333" y="69"/>
                    <a:pt x="333" y="68"/>
                  </a:cubicBezTo>
                  <a:cubicBezTo>
                    <a:pt x="333" y="68"/>
                    <a:pt x="333" y="68"/>
                    <a:pt x="333" y="68"/>
                  </a:cubicBezTo>
                  <a:cubicBezTo>
                    <a:pt x="333" y="67"/>
                    <a:pt x="333" y="67"/>
                    <a:pt x="333" y="67"/>
                  </a:cubicBezTo>
                  <a:cubicBezTo>
                    <a:pt x="333" y="67"/>
                    <a:pt x="332" y="66"/>
                    <a:pt x="332" y="66"/>
                  </a:cubicBezTo>
                  <a:cubicBezTo>
                    <a:pt x="332" y="66"/>
                    <a:pt x="332" y="66"/>
                    <a:pt x="332" y="66"/>
                  </a:cubicBezTo>
                  <a:cubicBezTo>
                    <a:pt x="331" y="65"/>
                    <a:pt x="329" y="64"/>
                    <a:pt x="328" y="64"/>
                  </a:cubicBezTo>
                  <a:cubicBezTo>
                    <a:pt x="328" y="64"/>
                    <a:pt x="328" y="65"/>
                    <a:pt x="327" y="65"/>
                  </a:cubicBezTo>
                  <a:cubicBezTo>
                    <a:pt x="327" y="65"/>
                    <a:pt x="327" y="65"/>
                    <a:pt x="327" y="65"/>
                  </a:cubicBezTo>
                  <a:cubicBezTo>
                    <a:pt x="327" y="65"/>
                    <a:pt x="326" y="65"/>
                    <a:pt x="326" y="66"/>
                  </a:cubicBezTo>
                  <a:cubicBezTo>
                    <a:pt x="326" y="66"/>
                    <a:pt x="326" y="66"/>
                    <a:pt x="326" y="66"/>
                  </a:cubicBezTo>
                  <a:cubicBezTo>
                    <a:pt x="325" y="66"/>
                    <a:pt x="325" y="67"/>
                    <a:pt x="325" y="67"/>
                  </a:cubicBezTo>
                  <a:cubicBezTo>
                    <a:pt x="325" y="67"/>
                    <a:pt x="325" y="67"/>
                    <a:pt x="325" y="68"/>
                  </a:cubicBezTo>
                  <a:cubicBezTo>
                    <a:pt x="325" y="68"/>
                    <a:pt x="325" y="68"/>
                    <a:pt x="325" y="68"/>
                  </a:cubicBezTo>
                  <a:cubicBezTo>
                    <a:pt x="325" y="69"/>
                    <a:pt x="325" y="70"/>
                    <a:pt x="326" y="71"/>
                  </a:cubicBezTo>
                  <a:cubicBezTo>
                    <a:pt x="327" y="72"/>
                    <a:pt x="327" y="72"/>
                    <a:pt x="327" y="72"/>
                  </a:cubicBezTo>
                  <a:cubicBezTo>
                    <a:pt x="328" y="72"/>
                    <a:pt x="328" y="72"/>
                    <a:pt x="329" y="72"/>
                  </a:cubicBezTo>
                  <a:cubicBezTo>
                    <a:pt x="330" y="72"/>
                    <a:pt x="331" y="72"/>
                    <a:pt x="332" y="71"/>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sp>
          <p:nvSpPr>
            <p:cNvPr id="18" name="Freeform 7">
              <a:extLst>
                <a:ext uri="{FF2B5EF4-FFF2-40B4-BE49-F238E27FC236}">
                  <a16:creationId xmlns:a16="http://schemas.microsoft.com/office/drawing/2014/main" id="{EE874B1A-378B-425E-8D0E-F0C5A08D870B}"/>
                </a:ext>
              </a:extLst>
            </p:cNvPr>
            <p:cNvSpPr>
              <a:spLocks noEditPoints="1"/>
            </p:cNvSpPr>
            <p:nvPr/>
          </p:nvSpPr>
          <p:spPr bwMode="auto">
            <a:xfrm>
              <a:off x="3273425" y="1462088"/>
              <a:ext cx="1255713" cy="271463"/>
            </a:xfrm>
            <a:custGeom>
              <a:avLst/>
              <a:gdLst>
                <a:gd name="T0" fmla="*/ 326 w 333"/>
                <a:gd name="T1" fmla="*/ 69 h 72"/>
                <a:gd name="T2" fmla="*/ 332 w 333"/>
                <a:gd name="T3" fmla="*/ 65 h 72"/>
                <a:gd name="T4" fmla="*/ 332 w 333"/>
                <a:gd name="T5" fmla="*/ 70 h 72"/>
                <a:gd name="T6" fmla="*/ 310 w 333"/>
                <a:gd name="T7" fmla="*/ 56 h 72"/>
                <a:gd name="T8" fmla="*/ 312 w 333"/>
                <a:gd name="T9" fmla="*/ 49 h 72"/>
                <a:gd name="T10" fmla="*/ 307 w 333"/>
                <a:gd name="T11" fmla="*/ 50 h 72"/>
                <a:gd name="T12" fmla="*/ 291 w 333"/>
                <a:gd name="T13" fmla="*/ 41 h 72"/>
                <a:gd name="T14" fmla="*/ 294 w 333"/>
                <a:gd name="T15" fmla="*/ 39 h 72"/>
                <a:gd name="T16" fmla="*/ 287 w 333"/>
                <a:gd name="T17" fmla="*/ 34 h 72"/>
                <a:gd name="T18" fmla="*/ 291 w 333"/>
                <a:gd name="T19" fmla="*/ 41 h 72"/>
                <a:gd name="T20" fmla="*/ 274 w 333"/>
                <a:gd name="T21" fmla="*/ 24 h 72"/>
                <a:gd name="T22" fmla="*/ 274 w 333"/>
                <a:gd name="T23" fmla="*/ 18 h 72"/>
                <a:gd name="T24" fmla="*/ 269 w 333"/>
                <a:gd name="T25" fmla="*/ 24 h 72"/>
                <a:gd name="T26" fmla="*/ 252 w 333"/>
                <a:gd name="T27" fmla="*/ 10 h 72"/>
                <a:gd name="T28" fmla="*/ 254 w 333"/>
                <a:gd name="T29" fmla="*/ 2 h 72"/>
                <a:gd name="T30" fmla="*/ 249 w 333"/>
                <a:gd name="T31" fmla="*/ 3 h 72"/>
                <a:gd name="T32" fmla="*/ 228 w 333"/>
                <a:gd name="T33" fmla="*/ 8 h 72"/>
                <a:gd name="T34" fmla="*/ 232 w 333"/>
                <a:gd name="T35" fmla="*/ 4 h 72"/>
                <a:gd name="T36" fmla="*/ 224 w 333"/>
                <a:gd name="T37" fmla="*/ 4 h 72"/>
                <a:gd name="T38" fmla="*/ 203 w 333"/>
                <a:gd name="T39" fmla="*/ 8 h 72"/>
                <a:gd name="T40" fmla="*/ 203 w 333"/>
                <a:gd name="T41" fmla="*/ 0 h 72"/>
                <a:gd name="T42" fmla="*/ 203 w 333"/>
                <a:gd name="T43" fmla="*/ 8 h 72"/>
                <a:gd name="T44" fmla="*/ 182 w 333"/>
                <a:gd name="T45" fmla="*/ 4 h 72"/>
                <a:gd name="T46" fmla="*/ 178 w 333"/>
                <a:gd name="T47" fmla="*/ 0 h 72"/>
                <a:gd name="T48" fmla="*/ 153 w 333"/>
                <a:gd name="T49" fmla="*/ 8 h 72"/>
                <a:gd name="T50" fmla="*/ 157 w 333"/>
                <a:gd name="T51" fmla="*/ 4 h 72"/>
                <a:gd name="T52" fmla="*/ 149 w 333"/>
                <a:gd name="T53" fmla="*/ 4 h 72"/>
                <a:gd name="T54" fmla="*/ 128 w 333"/>
                <a:gd name="T55" fmla="*/ 8 h 72"/>
                <a:gd name="T56" fmla="*/ 128 w 333"/>
                <a:gd name="T57" fmla="*/ 0 h 72"/>
                <a:gd name="T58" fmla="*/ 128 w 333"/>
                <a:gd name="T59" fmla="*/ 8 h 72"/>
                <a:gd name="T60" fmla="*/ 107 w 333"/>
                <a:gd name="T61" fmla="*/ 4 h 72"/>
                <a:gd name="T62" fmla="*/ 103 w 333"/>
                <a:gd name="T63" fmla="*/ 0 h 72"/>
                <a:gd name="T64" fmla="*/ 79 w 333"/>
                <a:gd name="T65" fmla="*/ 8 h 72"/>
                <a:gd name="T66" fmla="*/ 83 w 333"/>
                <a:gd name="T67" fmla="*/ 4 h 72"/>
                <a:gd name="T68" fmla="*/ 75 w 333"/>
                <a:gd name="T69" fmla="*/ 4 h 72"/>
                <a:gd name="T70" fmla="*/ 54 w 333"/>
                <a:gd name="T71" fmla="*/ 8 h 72"/>
                <a:gd name="T72" fmla="*/ 54 w 333"/>
                <a:gd name="T73" fmla="*/ 0 h 72"/>
                <a:gd name="T74" fmla="*/ 54 w 333"/>
                <a:gd name="T75" fmla="*/ 8 h 72"/>
                <a:gd name="T76" fmla="*/ 33 w 333"/>
                <a:gd name="T77" fmla="*/ 4 h 72"/>
                <a:gd name="T78" fmla="*/ 29 w 333"/>
                <a:gd name="T79" fmla="*/ 0 h 72"/>
                <a:gd name="T80" fmla="*/ 7 w 333"/>
                <a:gd name="T81" fmla="*/ 6 h 72"/>
                <a:gd name="T82" fmla="*/ 7 w 333"/>
                <a:gd name="T83" fmla="*/ 1 h 72"/>
                <a:gd name="T84" fmla="*/ 2 w 333"/>
                <a:gd name="T85" fmla="*/ 0 h 72"/>
                <a:gd name="T86" fmla="*/ 0 w 333"/>
                <a:gd name="T87" fmla="*/ 2 h 72"/>
                <a:gd name="T88" fmla="*/ 2 w 333"/>
                <a:gd name="T89" fmla="*/ 7 h 72"/>
                <a:gd name="T90" fmla="*/ 4 w 333"/>
                <a:gd name="T91"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3" h="72">
                  <a:moveTo>
                    <a:pt x="329" y="72"/>
                  </a:moveTo>
                  <a:cubicBezTo>
                    <a:pt x="328" y="72"/>
                    <a:pt x="327" y="71"/>
                    <a:pt x="327" y="70"/>
                  </a:cubicBezTo>
                  <a:cubicBezTo>
                    <a:pt x="326" y="70"/>
                    <a:pt x="326" y="70"/>
                    <a:pt x="326" y="69"/>
                  </a:cubicBezTo>
                  <a:cubicBezTo>
                    <a:pt x="325" y="69"/>
                    <a:pt x="325" y="68"/>
                    <a:pt x="325" y="68"/>
                  </a:cubicBezTo>
                  <a:cubicBezTo>
                    <a:pt x="325" y="67"/>
                    <a:pt x="326" y="66"/>
                    <a:pt x="327" y="65"/>
                  </a:cubicBezTo>
                  <a:cubicBezTo>
                    <a:pt x="328" y="63"/>
                    <a:pt x="331" y="63"/>
                    <a:pt x="332" y="65"/>
                  </a:cubicBezTo>
                  <a:cubicBezTo>
                    <a:pt x="333" y="66"/>
                    <a:pt x="333" y="67"/>
                    <a:pt x="333" y="68"/>
                  </a:cubicBezTo>
                  <a:cubicBezTo>
                    <a:pt x="333" y="68"/>
                    <a:pt x="333" y="69"/>
                    <a:pt x="333" y="69"/>
                  </a:cubicBezTo>
                  <a:cubicBezTo>
                    <a:pt x="333" y="70"/>
                    <a:pt x="333" y="70"/>
                    <a:pt x="332" y="70"/>
                  </a:cubicBezTo>
                  <a:cubicBezTo>
                    <a:pt x="331" y="71"/>
                    <a:pt x="330" y="72"/>
                    <a:pt x="329" y="72"/>
                  </a:cubicBezTo>
                  <a:close/>
                  <a:moveTo>
                    <a:pt x="310" y="56"/>
                  </a:moveTo>
                  <a:cubicBezTo>
                    <a:pt x="310" y="56"/>
                    <a:pt x="310" y="56"/>
                    <a:pt x="310" y="56"/>
                  </a:cubicBezTo>
                  <a:cubicBezTo>
                    <a:pt x="311" y="56"/>
                    <a:pt x="312" y="56"/>
                    <a:pt x="313" y="55"/>
                  </a:cubicBezTo>
                  <a:cubicBezTo>
                    <a:pt x="313" y="55"/>
                    <a:pt x="313" y="55"/>
                    <a:pt x="313" y="55"/>
                  </a:cubicBezTo>
                  <a:cubicBezTo>
                    <a:pt x="314" y="53"/>
                    <a:pt x="314" y="50"/>
                    <a:pt x="312" y="49"/>
                  </a:cubicBezTo>
                  <a:cubicBezTo>
                    <a:pt x="312" y="49"/>
                    <a:pt x="312" y="49"/>
                    <a:pt x="312" y="49"/>
                  </a:cubicBezTo>
                  <a:cubicBezTo>
                    <a:pt x="311" y="48"/>
                    <a:pt x="308" y="48"/>
                    <a:pt x="307" y="50"/>
                  </a:cubicBezTo>
                  <a:cubicBezTo>
                    <a:pt x="307" y="50"/>
                    <a:pt x="307" y="50"/>
                    <a:pt x="307" y="50"/>
                  </a:cubicBezTo>
                  <a:cubicBezTo>
                    <a:pt x="305" y="51"/>
                    <a:pt x="306" y="54"/>
                    <a:pt x="307" y="55"/>
                  </a:cubicBezTo>
                  <a:cubicBezTo>
                    <a:pt x="308" y="56"/>
                    <a:pt x="309" y="56"/>
                    <a:pt x="310" y="56"/>
                  </a:cubicBezTo>
                  <a:close/>
                  <a:moveTo>
                    <a:pt x="291" y="41"/>
                  </a:moveTo>
                  <a:cubicBezTo>
                    <a:pt x="291" y="41"/>
                    <a:pt x="291" y="41"/>
                    <a:pt x="291" y="41"/>
                  </a:cubicBezTo>
                  <a:cubicBezTo>
                    <a:pt x="292" y="41"/>
                    <a:pt x="293" y="40"/>
                    <a:pt x="294" y="39"/>
                  </a:cubicBezTo>
                  <a:cubicBezTo>
                    <a:pt x="294" y="39"/>
                    <a:pt x="294" y="39"/>
                    <a:pt x="294" y="39"/>
                  </a:cubicBezTo>
                  <a:cubicBezTo>
                    <a:pt x="295" y="37"/>
                    <a:pt x="295" y="35"/>
                    <a:pt x="293" y="34"/>
                  </a:cubicBezTo>
                  <a:cubicBezTo>
                    <a:pt x="293" y="34"/>
                    <a:pt x="293" y="34"/>
                    <a:pt x="293" y="34"/>
                  </a:cubicBezTo>
                  <a:cubicBezTo>
                    <a:pt x="291" y="32"/>
                    <a:pt x="289" y="32"/>
                    <a:pt x="287" y="34"/>
                  </a:cubicBezTo>
                  <a:cubicBezTo>
                    <a:pt x="287" y="34"/>
                    <a:pt x="287" y="34"/>
                    <a:pt x="287" y="34"/>
                  </a:cubicBezTo>
                  <a:cubicBezTo>
                    <a:pt x="286" y="36"/>
                    <a:pt x="286" y="38"/>
                    <a:pt x="288" y="40"/>
                  </a:cubicBezTo>
                  <a:cubicBezTo>
                    <a:pt x="289" y="40"/>
                    <a:pt x="290" y="41"/>
                    <a:pt x="291" y="41"/>
                  </a:cubicBezTo>
                  <a:close/>
                  <a:moveTo>
                    <a:pt x="271" y="25"/>
                  </a:moveTo>
                  <a:cubicBezTo>
                    <a:pt x="271" y="25"/>
                    <a:pt x="271" y="25"/>
                    <a:pt x="271" y="25"/>
                  </a:cubicBezTo>
                  <a:cubicBezTo>
                    <a:pt x="272" y="25"/>
                    <a:pt x="273" y="25"/>
                    <a:pt x="274" y="24"/>
                  </a:cubicBezTo>
                  <a:cubicBezTo>
                    <a:pt x="274" y="24"/>
                    <a:pt x="274" y="24"/>
                    <a:pt x="274" y="24"/>
                  </a:cubicBezTo>
                  <a:cubicBezTo>
                    <a:pt x="276" y="22"/>
                    <a:pt x="275" y="19"/>
                    <a:pt x="274" y="18"/>
                  </a:cubicBezTo>
                  <a:cubicBezTo>
                    <a:pt x="274" y="18"/>
                    <a:pt x="274" y="18"/>
                    <a:pt x="274" y="18"/>
                  </a:cubicBezTo>
                  <a:cubicBezTo>
                    <a:pt x="272" y="17"/>
                    <a:pt x="269" y="17"/>
                    <a:pt x="268" y="19"/>
                  </a:cubicBezTo>
                  <a:cubicBezTo>
                    <a:pt x="268" y="19"/>
                    <a:pt x="268" y="19"/>
                    <a:pt x="268" y="19"/>
                  </a:cubicBezTo>
                  <a:cubicBezTo>
                    <a:pt x="267" y="20"/>
                    <a:pt x="267" y="23"/>
                    <a:pt x="269" y="24"/>
                  </a:cubicBezTo>
                  <a:cubicBezTo>
                    <a:pt x="269" y="25"/>
                    <a:pt x="270" y="25"/>
                    <a:pt x="271" y="25"/>
                  </a:cubicBezTo>
                  <a:close/>
                  <a:moveTo>
                    <a:pt x="252" y="10"/>
                  </a:moveTo>
                  <a:cubicBezTo>
                    <a:pt x="252" y="10"/>
                    <a:pt x="252" y="10"/>
                    <a:pt x="252" y="10"/>
                  </a:cubicBezTo>
                  <a:cubicBezTo>
                    <a:pt x="253" y="10"/>
                    <a:pt x="254" y="9"/>
                    <a:pt x="255" y="8"/>
                  </a:cubicBezTo>
                  <a:cubicBezTo>
                    <a:pt x="255" y="8"/>
                    <a:pt x="255" y="8"/>
                    <a:pt x="255" y="8"/>
                  </a:cubicBezTo>
                  <a:cubicBezTo>
                    <a:pt x="256" y="6"/>
                    <a:pt x="256" y="4"/>
                    <a:pt x="254" y="2"/>
                  </a:cubicBezTo>
                  <a:cubicBezTo>
                    <a:pt x="254" y="2"/>
                    <a:pt x="254" y="2"/>
                    <a:pt x="254" y="2"/>
                  </a:cubicBezTo>
                  <a:cubicBezTo>
                    <a:pt x="253" y="1"/>
                    <a:pt x="250" y="1"/>
                    <a:pt x="249" y="3"/>
                  </a:cubicBezTo>
                  <a:cubicBezTo>
                    <a:pt x="249" y="3"/>
                    <a:pt x="249" y="3"/>
                    <a:pt x="249" y="3"/>
                  </a:cubicBezTo>
                  <a:cubicBezTo>
                    <a:pt x="247" y="5"/>
                    <a:pt x="248" y="7"/>
                    <a:pt x="249" y="9"/>
                  </a:cubicBezTo>
                  <a:cubicBezTo>
                    <a:pt x="250" y="9"/>
                    <a:pt x="251" y="10"/>
                    <a:pt x="252" y="10"/>
                  </a:cubicBezTo>
                  <a:close/>
                  <a:moveTo>
                    <a:pt x="228" y="8"/>
                  </a:moveTo>
                  <a:cubicBezTo>
                    <a:pt x="228" y="8"/>
                    <a:pt x="228" y="8"/>
                    <a:pt x="228" y="8"/>
                  </a:cubicBezTo>
                  <a:cubicBezTo>
                    <a:pt x="230" y="8"/>
                    <a:pt x="232" y="6"/>
                    <a:pt x="232" y="4"/>
                  </a:cubicBezTo>
                  <a:cubicBezTo>
                    <a:pt x="232" y="4"/>
                    <a:pt x="232" y="4"/>
                    <a:pt x="232" y="4"/>
                  </a:cubicBezTo>
                  <a:cubicBezTo>
                    <a:pt x="232" y="1"/>
                    <a:pt x="230" y="0"/>
                    <a:pt x="228" y="0"/>
                  </a:cubicBezTo>
                  <a:cubicBezTo>
                    <a:pt x="228" y="0"/>
                    <a:pt x="228" y="0"/>
                    <a:pt x="228" y="0"/>
                  </a:cubicBezTo>
                  <a:cubicBezTo>
                    <a:pt x="225" y="0"/>
                    <a:pt x="224" y="1"/>
                    <a:pt x="224" y="4"/>
                  </a:cubicBezTo>
                  <a:cubicBezTo>
                    <a:pt x="224" y="6"/>
                    <a:pt x="225" y="8"/>
                    <a:pt x="228" y="8"/>
                  </a:cubicBezTo>
                  <a:close/>
                  <a:moveTo>
                    <a:pt x="203" y="8"/>
                  </a:moveTo>
                  <a:cubicBezTo>
                    <a:pt x="203" y="8"/>
                    <a:pt x="203" y="8"/>
                    <a:pt x="203" y="8"/>
                  </a:cubicBezTo>
                  <a:cubicBezTo>
                    <a:pt x="205" y="8"/>
                    <a:pt x="207" y="6"/>
                    <a:pt x="207" y="4"/>
                  </a:cubicBezTo>
                  <a:cubicBezTo>
                    <a:pt x="207" y="4"/>
                    <a:pt x="207" y="4"/>
                    <a:pt x="207" y="4"/>
                  </a:cubicBezTo>
                  <a:cubicBezTo>
                    <a:pt x="207" y="1"/>
                    <a:pt x="205" y="0"/>
                    <a:pt x="203" y="0"/>
                  </a:cubicBezTo>
                  <a:cubicBezTo>
                    <a:pt x="203" y="0"/>
                    <a:pt x="203" y="0"/>
                    <a:pt x="203" y="0"/>
                  </a:cubicBezTo>
                  <a:cubicBezTo>
                    <a:pt x="201" y="0"/>
                    <a:pt x="199" y="1"/>
                    <a:pt x="199" y="4"/>
                  </a:cubicBezTo>
                  <a:cubicBezTo>
                    <a:pt x="199" y="6"/>
                    <a:pt x="201" y="8"/>
                    <a:pt x="203" y="8"/>
                  </a:cubicBezTo>
                  <a:close/>
                  <a:moveTo>
                    <a:pt x="178" y="8"/>
                  </a:moveTo>
                  <a:cubicBezTo>
                    <a:pt x="178" y="8"/>
                    <a:pt x="178" y="8"/>
                    <a:pt x="178" y="8"/>
                  </a:cubicBezTo>
                  <a:cubicBezTo>
                    <a:pt x="180" y="8"/>
                    <a:pt x="182" y="6"/>
                    <a:pt x="182" y="4"/>
                  </a:cubicBezTo>
                  <a:cubicBezTo>
                    <a:pt x="182" y="4"/>
                    <a:pt x="182" y="4"/>
                    <a:pt x="182" y="4"/>
                  </a:cubicBezTo>
                  <a:cubicBezTo>
                    <a:pt x="182" y="1"/>
                    <a:pt x="180" y="0"/>
                    <a:pt x="178" y="0"/>
                  </a:cubicBezTo>
                  <a:cubicBezTo>
                    <a:pt x="178" y="0"/>
                    <a:pt x="178" y="0"/>
                    <a:pt x="178" y="0"/>
                  </a:cubicBezTo>
                  <a:cubicBezTo>
                    <a:pt x="176" y="0"/>
                    <a:pt x="174" y="1"/>
                    <a:pt x="174" y="4"/>
                  </a:cubicBezTo>
                  <a:cubicBezTo>
                    <a:pt x="174" y="6"/>
                    <a:pt x="176" y="8"/>
                    <a:pt x="178" y="8"/>
                  </a:cubicBezTo>
                  <a:close/>
                  <a:moveTo>
                    <a:pt x="153" y="8"/>
                  </a:moveTo>
                  <a:cubicBezTo>
                    <a:pt x="153" y="8"/>
                    <a:pt x="153" y="8"/>
                    <a:pt x="153" y="8"/>
                  </a:cubicBezTo>
                  <a:cubicBezTo>
                    <a:pt x="155" y="8"/>
                    <a:pt x="157" y="6"/>
                    <a:pt x="157" y="4"/>
                  </a:cubicBezTo>
                  <a:cubicBezTo>
                    <a:pt x="157" y="4"/>
                    <a:pt x="157" y="4"/>
                    <a:pt x="157" y="4"/>
                  </a:cubicBezTo>
                  <a:cubicBezTo>
                    <a:pt x="157" y="1"/>
                    <a:pt x="155" y="0"/>
                    <a:pt x="153" y="0"/>
                  </a:cubicBezTo>
                  <a:cubicBezTo>
                    <a:pt x="153" y="0"/>
                    <a:pt x="153" y="0"/>
                    <a:pt x="153" y="0"/>
                  </a:cubicBezTo>
                  <a:cubicBezTo>
                    <a:pt x="151" y="0"/>
                    <a:pt x="149" y="1"/>
                    <a:pt x="149" y="4"/>
                  </a:cubicBezTo>
                  <a:cubicBezTo>
                    <a:pt x="149" y="6"/>
                    <a:pt x="151" y="8"/>
                    <a:pt x="153" y="8"/>
                  </a:cubicBezTo>
                  <a:close/>
                  <a:moveTo>
                    <a:pt x="128" y="8"/>
                  </a:moveTo>
                  <a:cubicBezTo>
                    <a:pt x="128" y="8"/>
                    <a:pt x="128" y="8"/>
                    <a:pt x="128" y="8"/>
                  </a:cubicBezTo>
                  <a:cubicBezTo>
                    <a:pt x="130" y="8"/>
                    <a:pt x="132" y="6"/>
                    <a:pt x="132" y="4"/>
                  </a:cubicBezTo>
                  <a:cubicBezTo>
                    <a:pt x="132" y="4"/>
                    <a:pt x="132" y="4"/>
                    <a:pt x="132" y="4"/>
                  </a:cubicBezTo>
                  <a:cubicBezTo>
                    <a:pt x="132" y="1"/>
                    <a:pt x="130" y="0"/>
                    <a:pt x="128" y="0"/>
                  </a:cubicBezTo>
                  <a:cubicBezTo>
                    <a:pt x="128" y="0"/>
                    <a:pt x="128" y="0"/>
                    <a:pt x="128" y="0"/>
                  </a:cubicBezTo>
                  <a:cubicBezTo>
                    <a:pt x="126" y="0"/>
                    <a:pt x="124" y="1"/>
                    <a:pt x="124" y="4"/>
                  </a:cubicBezTo>
                  <a:cubicBezTo>
                    <a:pt x="124" y="6"/>
                    <a:pt x="126" y="8"/>
                    <a:pt x="128" y="8"/>
                  </a:cubicBezTo>
                  <a:close/>
                  <a:moveTo>
                    <a:pt x="103" y="8"/>
                  </a:moveTo>
                  <a:cubicBezTo>
                    <a:pt x="103" y="8"/>
                    <a:pt x="103" y="8"/>
                    <a:pt x="103" y="8"/>
                  </a:cubicBezTo>
                  <a:cubicBezTo>
                    <a:pt x="106" y="8"/>
                    <a:pt x="107" y="6"/>
                    <a:pt x="107" y="4"/>
                  </a:cubicBezTo>
                  <a:cubicBezTo>
                    <a:pt x="107" y="4"/>
                    <a:pt x="107" y="4"/>
                    <a:pt x="107" y="4"/>
                  </a:cubicBezTo>
                  <a:cubicBezTo>
                    <a:pt x="107" y="1"/>
                    <a:pt x="106" y="0"/>
                    <a:pt x="103" y="0"/>
                  </a:cubicBezTo>
                  <a:cubicBezTo>
                    <a:pt x="103" y="0"/>
                    <a:pt x="103" y="0"/>
                    <a:pt x="103" y="0"/>
                  </a:cubicBezTo>
                  <a:cubicBezTo>
                    <a:pt x="101" y="0"/>
                    <a:pt x="99" y="1"/>
                    <a:pt x="99" y="4"/>
                  </a:cubicBezTo>
                  <a:cubicBezTo>
                    <a:pt x="99" y="6"/>
                    <a:pt x="101" y="8"/>
                    <a:pt x="103" y="8"/>
                  </a:cubicBezTo>
                  <a:close/>
                  <a:moveTo>
                    <a:pt x="79" y="8"/>
                  </a:moveTo>
                  <a:cubicBezTo>
                    <a:pt x="79" y="8"/>
                    <a:pt x="79" y="8"/>
                    <a:pt x="79" y="8"/>
                  </a:cubicBezTo>
                  <a:cubicBezTo>
                    <a:pt x="81" y="8"/>
                    <a:pt x="83" y="6"/>
                    <a:pt x="83" y="4"/>
                  </a:cubicBezTo>
                  <a:cubicBezTo>
                    <a:pt x="83" y="4"/>
                    <a:pt x="83" y="4"/>
                    <a:pt x="83" y="4"/>
                  </a:cubicBezTo>
                  <a:cubicBezTo>
                    <a:pt x="83" y="1"/>
                    <a:pt x="81" y="0"/>
                    <a:pt x="79" y="0"/>
                  </a:cubicBezTo>
                  <a:cubicBezTo>
                    <a:pt x="79" y="0"/>
                    <a:pt x="79" y="0"/>
                    <a:pt x="79" y="0"/>
                  </a:cubicBezTo>
                  <a:cubicBezTo>
                    <a:pt x="76" y="0"/>
                    <a:pt x="75" y="1"/>
                    <a:pt x="75" y="4"/>
                  </a:cubicBezTo>
                  <a:cubicBezTo>
                    <a:pt x="75" y="6"/>
                    <a:pt x="76" y="8"/>
                    <a:pt x="79" y="8"/>
                  </a:cubicBezTo>
                  <a:close/>
                  <a:moveTo>
                    <a:pt x="54" y="8"/>
                  </a:moveTo>
                  <a:cubicBezTo>
                    <a:pt x="54" y="8"/>
                    <a:pt x="54" y="8"/>
                    <a:pt x="54" y="8"/>
                  </a:cubicBezTo>
                  <a:cubicBezTo>
                    <a:pt x="56" y="8"/>
                    <a:pt x="58" y="6"/>
                    <a:pt x="58" y="4"/>
                  </a:cubicBezTo>
                  <a:cubicBezTo>
                    <a:pt x="58" y="4"/>
                    <a:pt x="58" y="4"/>
                    <a:pt x="58" y="4"/>
                  </a:cubicBezTo>
                  <a:cubicBezTo>
                    <a:pt x="58" y="1"/>
                    <a:pt x="56" y="0"/>
                    <a:pt x="54" y="0"/>
                  </a:cubicBezTo>
                  <a:cubicBezTo>
                    <a:pt x="54" y="0"/>
                    <a:pt x="54" y="0"/>
                    <a:pt x="54" y="0"/>
                  </a:cubicBezTo>
                  <a:cubicBezTo>
                    <a:pt x="51" y="0"/>
                    <a:pt x="50" y="1"/>
                    <a:pt x="50" y="4"/>
                  </a:cubicBezTo>
                  <a:cubicBezTo>
                    <a:pt x="50" y="6"/>
                    <a:pt x="51" y="8"/>
                    <a:pt x="54" y="8"/>
                  </a:cubicBezTo>
                  <a:close/>
                  <a:moveTo>
                    <a:pt x="29" y="8"/>
                  </a:moveTo>
                  <a:cubicBezTo>
                    <a:pt x="29" y="8"/>
                    <a:pt x="29" y="8"/>
                    <a:pt x="29" y="8"/>
                  </a:cubicBezTo>
                  <a:cubicBezTo>
                    <a:pt x="31" y="8"/>
                    <a:pt x="33" y="6"/>
                    <a:pt x="33" y="4"/>
                  </a:cubicBezTo>
                  <a:cubicBezTo>
                    <a:pt x="33" y="4"/>
                    <a:pt x="33" y="4"/>
                    <a:pt x="33" y="4"/>
                  </a:cubicBezTo>
                  <a:cubicBezTo>
                    <a:pt x="33" y="1"/>
                    <a:pt x="31" y="0"/>
                    <a:pt x="29" y="0"/>
                  </a:cubicBezTo>
                  <a:cubicBezTo>
                    <a:pt x="29" y="0"/>
                    <a:pt x="29" y="0"/>
                    <a:pt x="29" y="0"/>
                  </a:cubicBezTo>
                  <a:cubicBezTo>
                    <a:pt x="27" y="0"/>
                    <a:pt x="25" y="1"/>
                    <a:pt x="25" y="4"/>
                  </a:cubicBezTo>
                  <a:cubicBezTo>
                    <a:pt x="25" y="6"/>
                    <a:pt x="27" y="8"/>
                    <a:pt x="29" y="8"/>
                  </a:cubicBezTo>
                  <a:close/>
                  <a:moveTo>
                    <a:pt x="7" y="6"/>
                  </a:moveTo>
                  <a:cubicBezTo>
                    <a:pt x="8" y="6"/>
                    <a:pt x="8" y="5"/>
                    <a:pt x="8" y="4"/>
                  </a:cubicBezTo>
                  <a:cubicBezTo>
                    <a:pt x="8" y="3"/>
                    <a:pt x="8" y="3"/>
                    <a:pt x="8" y="2"/>
                  </a:cubicBezTo>
                  <a:cubicBezTo>
                    <a:pt x="7" y="2"/>
                    <a:pt x="7" y="1"/>
                    <a:pt x="7" y="1"/>
                  </a:cubicBezTo>
                  <a:cubicBezTo>
                    <a:pt x="6" y="0"/>
                    <a:pt x="6" y="0"/>
                    <a:pt x="6" y="0"/>
                  </a:cubicBezTo>
                  <a:cubicBezTo>
                    <a:pt x="5" y="0"/>
                    <a:pt x="4" y="0"/>
                    <a:pt x="3" y="0"/>
                  </a:cubicBezTo>
                  <a:cubicBezTo>
                    <a:pt x="3" y="0"/>
                    <a:pt x="3" y="0"/>
                    <a:pt x="2" y="0"/>
                  </a:cubicBezTo>
                  <a:cubicBezTo>
                    <a:pt x="2" y="0"/>
                    <a:pt x="2" y="0"/>
                    <a:pt x="2" y="0"/>
                  </a:cubicBezTo>
                  <a:cubicBezTo>
                    <a:pt x="2" y="0"/>
                    <a:pt x="1" y="1"/>
                    <a:pt x="1" y="1"/>
                  </a:cubicBezTo>
                  <a:cubicBezTo>
                    <a:pt x="1" y="1"/>
                    <a:pt x="1" y="2"/>
                    <a:pt x="0" y="2"/>
                  </a:cubicBezTo>
                  <a:cubicBezTo>
                    <a:pt x="0" y="3"/>
                    <a:pt x="0" y="3"/>
                    <a:pt x="0" y="4"/>
                  </a:cubicBezTo>
                  <a:cubicBezTo>
                    <a:pt x="0" y="5"/>
                    <a:pt x="0" y="6"/>
                    <a:pt x="1" y="6"/>
                  </a:cubicBezTo>
                  <a:cubicBezTo>
                    <a:pt x="1" y="7"/>
                    <a:pt x="2" y="7"/>
                    <a:pt x="2" y="7"/>
                  </a:cubicBezTo>
                  <a:cubicBezTo>
                    <a:pt x="2" y="7"/>
                    <a:pt x="2" y="7"/>
                    <a:pt x="2" y="7"/>
                  </a:cubicBezTo>
                  <a:cubicBezTo>
                    <a:pt x="3" y="7"/>
                    <a:pt x="3" y="8"/>
                    <a:pt x="3" y="8"/>
                  </a:cubicBezTo>
                  <a:cubicBezTo>
                    <a:pt x="3" y="8"/>
                    <a:pt x="4" y="8"/>
                    <a:pt x="4" y="8"/>
                  </a:cubicBezTo>
                  <a:cubicBezTo>
                    <a:pt x="5" y="8"/>
                    <a:pt x="6" y="7"/>
                    <a:pt x="7" y="6"/>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sp>
          <p:nvSpPr>
            <p:cNvPr id="19" name="Freeform 8">
              <a:extLst>
                <a:ext uri="{FF2B5EF4-FFF2-40B4-BE49-F238E27FC236}">
                  <a16:creationId xmlns:a16="http://schemas.microsoft.com/office/drawing/2014/main" id="{F0CCC854-DB19-4DBD-BB4E-B6384C0EAE99}"/>
                </a:ext>
              </a:extLst>
            </p:cNvPr>
            <p:cNvSpPr>
              <a:spLocks noEditPoints="1"/>
            </p:cNvSpPr>
            <p:nvPr/>
          </p:nvSpPr>
          <p:spPr bwMode="auto">
            <a:xfrm>
              <a:off x="7666038" y="1458913"/>
              <a:ext cx="1255713" cy="274638"/>
            </a:xfrm>
            <a:custGeom>
              <a:avLst/>
              <a:gdLst>
                <a:gd name="T0" fmla="*/ 0 w 333"/>
                <a:gd name="T1" fmla="*/ 70 h 73"/>
                <a:gd name="T2" fmla="*/ 0 w 333"/>
                <a:gd name="T3" fmla="*/ 67 h 73"/>
                <a:gd name="T4" fmla="*/ 6 w 333"/>
                <a:gd name="T5" fmla="*/ 66 h 73"/>
                <a:gd name="T6" fmla="*/ 8 w 333"/>
                <a:gd name="T7" fmla="*/ 68 h 73"/>
                <a:gd name="T8" fmla="*/ 6 w 333"/>
                <a:gd name="T9" fmla="*/ 71 h 73"/>
                <a:gd name="T10" fmla="*/ 23 w 333"/>
                <a:gd name="T11" fmla="*/ 57 h 73"/>
                <a:gd name="T12" fmla="*/ 26 w 333"/>
                <a:gd name="T13" fmla="*/ 51 h 73"/>
                <a:gd name="T14" fmla="*/ 21 w 333"/>
                <a:gd name="T15" fmla="*/ 50 h 73"/>
                <a:gd name="T16" fmla="*/ 42 w 333"/>
                <a:gd name="T17" fmla="*/ 42 h 73"/>
                <a:gd name="T18" fmla="*/ 45 w 333"/>
                <a:gd name="T19" fmla="*/ 41 h 73"/>
                <a:gd name="T20" fmla="*/ 40 w 333"/>
                <a:gd name="T21" fmla="*/ 35 h 73"/>
                <a:gd name="T22" fmla="*/ 42 w 333"/>
                <a:gd name="T23" fmla="*/ 42 h 73"/>
                <a:gd name="T24" fmla="*/ 64 w 333"/>
                <a:gd name="T25" fmla="*/ 25 h 73"/>
                <a:gd name="T26" fmla="*/ 65 w 333"/>
                <a:gd name="T27" fmla="*/ 20 h 73"/>
                <a:gd name="T28" fmla="*/ 59 w 333"/>
                <a:gd name="T29" fmla="*/ 25 h 73"/>
                <a:gd name="T30" fmla="*/ 81 w 333"/>
                <a:gd name="T31" fmla="*/ 11 h 73"/>
                <a:gd name="T32" fmla="*/ 84 w 333"/>
                <a:gd name="T33" fmla="*/ 4 h 73"/>
                <a:gd name="T34" fmla="*/ 79 w 333"/>
                <a:gd name="T35" fmla="*/ 3 h 73"/>
                <a:gd name="T36" fmla="*/ 304 w 333"/>
                <a:gd name="T37" fmla="*/ 9 h 73"/>
                <a:gd name="T38" fmla="*/ 308 w 333"/>
                <a:gd name="T39" fmla="*/ 5 h 73"/>
                <a:gd name="T40" fmla="*/ 300 w 333"/>
                <a:gd name="T41" fmla="*/ 5 h 73"/>
                <a:gd name="T42" fmla="*/ 279 w 333"/>
                <a:gd name="T43" fmla="*/ 9 h 73"/>
                <a:gd name="T44" fmla="*/ 279 w 333"/>
                <a:gd name="T45" fmla="*/ 1 h 73"/>
                <a:gd name="T46" fmla="*/ 279 w 333"/>
                <a:gd name="T47" fmla="*/ 9 h 73"/>
                <a:gd name="T48" fmla="*/ 258 w 333"/>
                <a:gd name="T49" fmla="*/ 5 h 73"/>
                <a:gd name="T50" fmla="*/ 254 w 333"/>
                <a:gd name="T51" fmla="*/ 1 h 73"/>
                <a:gd name="T52" fmla="*/ 230 w 333"/>
                <a:gd name="T53" fmla="*/ 9 h 73"/>
                <a:gd name="T54" fmla="*/ 234 w 333"/>
                <a:gd name="T55" fmla="*/ 5 h 73"/>
                <a:gd name="T56" fmla="*/ 226 w 333"/>
                <a:gd name="T57" fmla="*/ 5 h 73"/>
                <a:gd name="T58" fmla="*/ 205 w 333"/>
                <a:gd name="T59" fmla="*/ 9 h 73"/>
                <a:gd name="T60" fmla="*/ 205 w 333"/>
                <a:gd name="T61" fmla="*/ 1 h 73"/>
                <a:gd name="T62" fmla="*/ 205 w 333"/>
                <a:gd name="T63" fmla="*/ 9 h 73"/>
                <a:gd name="T64" fmla="*/ 184 w 333"/>
                <a:gd name="T65" fmla="*/ 5 h 73"/>
                <a:gd name="T66" fmla="*/ 180 w 333"/>
                <a:gd name="T67" fmla="*/ 1 h 73"/>
                <a:gd name="T68" fmla="*/ 155 w 333"/>
                <a:gd name="T69" fmla="*/ 9 h 73"/>
                <a:gd name="T70" fmla="*/ 159 w 333"/>
                <a:gd name="T71" fmla="*/ 5 h 73"/>
                <a:gd name="T72" fmla="*/ 151 w 333"/>
                <a:gd name="T73" fmla="*/ 5 h 73"/>
                <a:gd name="T74" fmla="*/ 130 w 333"/>
                <a:gd name="T75" fmla="*/ 9 h 73"/>
                <a:gd name="T76" fmla="*/ 130 w 333"/>
                <a:gd name="T77" fmla="*/ 1 h 73"/>
                <a:gd name="T78" fmla="*/ 130 w 333"/>
                <a:gd name="T79" fmla="*/ 9 h 73"/>
                <a:gd name="T80" fmla="*/ 109 w 333"/>
                <a:gd name="T81" fmla="*/ 5 h 73"/>
                <a:gd name="T82" fmla="*/ 105 w 333"/>
                <a:gd name="T83" fmla="*/ 1 h 73"/>
                <a:gd name="T84" fmla="*/ 332 w 333"/>
                <a:gd name="T85" fmla="*/ 7 h 73"/>
                <a:gd name="T86" fmla="*/ 333 w 333"/>
                <a:gd name="T87" fmla="*/ 5 h 73"/>
                <a:gd name="T88" fmla="*/ 333 w 333"/>
                <a:gd name="T89" fmla="*/ 3 h 73"/>
                <a:gd name="T90" fmla="*/ 326 w 333"/>
                <a:gd name="T91" fmla="*/ 2 h 73"/>
                <a:gd name="T92" fmla="*/ 325 w 333"/>
                <a:gd name="T93" fmla="*/ 4 h 73"/>
                <a:gd name="T94" fmla="*/ 325 w 333"/>
                <a:gd name="T95" fmla="*/ 6 h 73"/>
                <a:gd name="T96" fmla="*/ 327 w 333"/>
                <a:gd name="T97" fmla="*/ 8 h 73"/>
                <a:gd name="T98" fmla="*/ 329 w 333"/>
                <a:gd name="T99"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3" h="73">
                  <a:moveTo>
                    <a:pt x="4" y="73"/>
                  </a:moveTo>
                  <a:cubicBezTo>
                    <a:pt x="3" y="73"/>
                    <a:pt x="2" y="72"/>
                    <a:pt x="1" y="71"/>
                  </a:cubicBezTo>
                  <a:cubicBezTo>
                    <a:pt x="0" y="71"/>
                    <a:pt x="0" y="71"/>
                    <a:pt x="0" y="70"/>
                  </a:cubicBezTo>
                  <a:cubicBezTo>
                    <a:pt x="0" y="70"/>
                    <a:pt x="0" y="69"/>
                    <a:pt x="0" y="69"/>
                  </a:cubicBezTo>
                  <a:cubicBezTo>
                    <a:pt x="0" y="68"/>
                    <a:pt x="0" y="68"/>
                    <a:pt x="0" y="68"/>
                  </a:cubicBezTo>
                  <a:cubicBezTo>
                    <a:pt x="0" y="68"/>
                    <a:pt x="0" y="67"/>
                    <a:pt x="0" y="67"/>
                  </a:cubicBezTo>
                  <a:cubicBezTo>
                    <a:pt x="0" y="67"/>
                    <a:pt x="0" y="67"/>
                    <a:pt x="0" y="66"/>
                  </a:cubicBezTo>
                  <a:cubicBezTo>
                    <a:pt x="0" y="66"/>
                    <a:pt x="1" y="66"/>
                    <a:pt x="1" y="66"/>
                  </a:cubicBezTo>
                  <a:cubicBezTo>
                    <a:pt x="2" y="64"/>
                    <a:pt x="5" y="64"/>
                    <a:pt x="6" y="66"/>
                  </a:cubicBezTo>
                  <a:cubicBezTo>
                    <a:pt x="7" y="66"/>
                    <a:pt x="7" y="66"/>
                    <a:pt x="7" y="66"/>
                  </a:cubicBezTo>
                  <a:cubicBezTo>
                    <a:pt x="7" y="67"/>
                    <a:pt x="7" y="67"/>
                    <a:pt x="7" y="67"/>
                  </a:cubicBezTo>
                  <a:cubicBezTo>
                    <a:pt x="7" y="67"/>
                    <a:pt x="7" y="68"/>
                    <a:pt x="8" y="68"/>
                  </a:cubicBezTo>
                  <a:cubicBezTo>
                    <a:pt x="8" y="68"/>
                    <a:pt x="8" y="68"/>
                    <a:pt x="8" y="69"/>
                  </a:cubicBezTo>
                  <a:cubicBezTo>
                    <a:pt x="8" y="69"/>
                    <a:pt x="8" y="70"/>
                    <a:pt x="7" y="70"/>
                  </a:cubicBezTo>
                  <a:cubicBezTo>
                    <a:pt x="7" y="71"/>
                    <a:pt x="7" y="71"/>
                    <a:pt x="6" y="71"/>
                  </a:cubicBezTo>
                  <a:cubicBezTo>
                    <a:pt x="6" y="72"/>
                    <a:pt x="5" y="73"/>
                    <a:pt x="4" y="73"/>
                  </a:cubicBezTo>
                  <a:close/>
                  <a:moveTo>
                    <a:pt x="23" y="57"/>
                  </a:moveTo>
                  <a:cubicBezTo>
                    <a:pt x="23" y="57"/>
                    <a:pt x="23" y="57"/>
                    <a:pt x="23" y="57"/>
                  </a:cubicBezTo>
                  <a:cubicBezTo>
                    <a:pt x="24" y="57"/>
                    <a:pt x="25" y="57"/>
                    <a:pt x="26" y="56"/>
                  </a:cubicBezTo>
                  <a:cubicBezTo>
                    <a:pt x="26" y="56"/>
                    <a:pt x="26" y="56"/>
                    <a:pt x="26" y="56"/>
                  </a:cubicBezTo>
                  <a:cubicBezTo>
                    <a:pt x="27" y="55"/>
                    <a:pt x="28" y="52"/>
                    <a:pt x="26" y="51"/>
                  </a:cubicBezTo>
                  <a:cubicBezTo>
                    <a:pt x="26" y="51"/>
                    <a:pt x="26" y="51"/>
                    <a:pt x="26" y="51"/>
                  </a:cubicBezTo>
                  <a:cubicBezTo>
                    <a:pt x="25" y="49"/>
                    <a:pt x="22" y="49"/>
                    <a:pt x="21" y="50"/>
                  </a:cubicBezTo>
                  <a:cubicBezTo>
                    <a:pt x="21" y="50"/>
                    <a:pt x="21" y="50"/>
                    <a:pt x="21" y="50"/>
                  </a:cubicBezTo>
                  <a:cubicBezTo>
                    <a:pt x="19" y="51"/>
                    <a:pt x="19" y="54"/>
                    <a:pt x="20" y="56"/>
                  </a:cubicBezTo>
                  <a:cubicBezTo>
                    <a:pt x="21" y="57"/>
                    <a:pt x="22" y="57"/>
                    <a:pt x="23" y="57"/>
                  </a:cubicBezTo>
                  <a:close/>
                  <a:moveTo>
                    <a:pt x="42" y="42"/>
                  </a:moveTo>
                  <a:cubicBezTo>
                    <a:pt x="42" y="42"/>
                    <a:pt x="42" y="42"/>
                    <a:pt x="42" y="42"/>
                  </a:cubicBezTo>
                  <a:cubicBezTo>
                    <a:pt x="43" y="42"/>
                    <a:pt x="44" y="41"/>
                    <a:pt x="45" y="41"/>
                  </a:cubicBezTo>
                  <a:cubicBezTo>
                    <a:pt x="45" y="41"/>
                    <a:pt x="45" y="41"/>
                    <a:pt x="45" y="41"/>
                  </a:cubicBezTo>
                  <a:cubicBezTo>
                    <a:pt x="47" y="39"/>
                    <a:pt x="47" y="37"/>
                    <a:pt x="46" y="35"/>
                  </a:cubicBezTo>
                  <a:cubicBezTo>
                    <a:pt x="46" y="35"/>
                    <a:pt x="46" y="35"/>
                    <a:pt x="46" y="35"/>
                  </a:cubicBezTo>
                  <a:cubicBezTo>
                    <a:pt x="44" y="33"/>
                    <a:pt x="42" y="33"/>
                    <a:pt x="40" y="35"/>
                  </a:cubicBezTo>
                  <a:cubicBezTo>
                    <a:pt x="40" y="35"/>
                    <a:pt x="40" y="35"/>
                    <a:pt x="40" y="35"/>
                  </a:cubicBezTo>
                  <a:cubicBezTo>
                    <a:pt x="38" y="36"/>
                    <a:pt x="38" y="38"/>
                    <a:pt x="39" y="40"/>
                  </a:cubicBezTo>
                  <a:cubicBezTo>
                    <a:pt x="40" y="41"/>
                    <a:pt x="41" y="42"/>
                    <a:pt x="42" y="42"/>
                  </a:cubicBezTo>
                  <a:close/>
                  <a:moveTo>
                    <a:pt x="62" y="26"/>
                  </a:moveTo>
                  <a:cubicBezTo>
                    <a:pt x="62" y="26"/>
                    <a:pt x="62" y="26"/>
                    <a:pt x="62" y="26"/>
                  </a:cubicBezTo>
                  <a:cubicBezTo>
                    <a:pt x="63" y="26"/>
                    <a:pt x="64" y="26"/>
                    <a:pt x="64" y="25"/>
                  </a:cubicBezTo>
                  <a:cubicBezTo>
                    <a:pt x="64" y="25"/>
                    <a:pt x="64" y="25"/>
                    <a:pt x="64" y="25"/>
                  </a:cubicBezTo>
                  <a:cubicBezTo>
                    <a:pt x="66" y="24"/>
                    <a:pt x="66" y="21"/>
                    <a:pt x="65" y="20"/>
                  </a:cubicBezTo>
                  <a:cubicBezTo>
                    <a:pt x="65" y="20"/>
                    <a:pt x="65" y="20"/>
                    <a:pt x="65" y="20"/>
                  </a:cubicBezTo>
                  <a:cubicBezTo>
                    <a:pt x="64" y="18"/>
                    <a:pt x="61" y="18"/>
                    <a:pt x="59" y="19"/>
                  </a:cubicBezTo>
                  <a:cubicBezTo>
                    <a:pt x="59" y="19"/>
                    <a:pt x="59" y="19"/>
                    <a:pt x="59" y="19"/>
                  </a:cubicBezTo>
                  <a:cubicBezTo>
                    <a:pt x="58" y="20"/>
                    <a:pt x="57" y="23"/>
                    <a:pt x="59" y="25"/>
                  </a:cubicBezTo>
                  <a:cubicBezTo>
                    <a:pt x="59" y="26"/>
                    <a:pt x="61" y="26"/>
                    <a:pt x="62" y="26"/>
                  </a:cubicBezTo>
                  <a:close/>
                  <a:moveTo>
                    <a:pt x="81" y="11"/>
                  </a:moveTo>
                  <a:cubicBezTo>
                    <a:pt x="81" y="11"/>
                    <a:pt x="81" y="11"/>
                    <a:pt x="81" y="11"/>
                  </a:cubicBezTo>
                  <a:cubicBezTo>
                    <a:pt x="82" y="11"/>
                    <a:pt x="83" y="10"/>
                    <a:pt x="84" y="10"/>
                  </a:cubicBezTo>
                  <a:cubicBezTo>
                    <a:pt x="84" y="10"/>
                    <a:pt x="84" y="10"/>
                    <a:pt x="84" y="10"/>
                  </a:cubicBezTo>
                  <a:cubicBezTo>
                    <a:pt x="85" y="8"/>
                    <a:pt x="86" y="6"/>
                    <a:pt x="84" y="4"/>
                  </a:cubicBezTo>
                  <a:cubicBezTo>
                    <a:pt x="84" y="4"/>
                    <a:pt x="84" y="4"/>
                    <a:pt x="84" y="4"/>
                  </a:cubicBezTo>
                  <a:cubicBezTo>
                    <a:pt x="83" y="2"/>
                    <a:pt x="80" y="2"/>
                    <a:pt x="79" y="3"/>
                  </a:cubicBezTo>
                  <a:cubicBezTo>
                    <a:pt x="79" y="3"/>
                    <a:pt x="79" y="3"/>
                    <a:pt x="79" y="3"/>
                  </a:cubicBezTo>
                  <a:cubicBezTo>
                    <a:pt x="77" y="5"/>
                    <a:pt x="77" y="7"/>
                    <a:pt x="78" y="9"/>
                  </a:cubicBezTo>
                  <a:cubicBezTo>
                    <a:pt x="79" y="10"/>
                    <a:pt x="80" y="11"/>
                    <a:pt x="81" y="11"/>
                  </a:cubicBezTo>
                  <a:close/>
                  <a:moveTo>
                    <a:pt x="304" y="9"/>
                  </a:moveTo>
                  <a:cubicBezTo>
                    <a:pt x="304" y="9"/>
                    <a:pt x="304" y="9"/>
                    <a:pt x="304" y="9"/>
                  </a:cubicBezTo>
                  <a:cubicBezTo>
                    <a:pt x="306" y="9"/>
                    <a:pt x="308" y="7"/>
                    <a:pt x="308" y="5"/>
                  </a:cubicBezTo>
                  <a:cubicBezTo>
                    <a:pt x="308" y="5"/>
                    <a:pt x="308" y="5"/>
                    <a:pt x="308" y="5"/>
                  </a:cubicBezTo>
                  <a:cubicBezTo>
                    <a:pt x="308" y="2"/>
                    <a:pt x="306" y="1"/>
                    <a:pt x="304" y="1"/>
                  </a:cubicBezTo>
                  <a:cubicBezTo>
                    <a:pt x="304" y="1"/>
                    <a:pt x="304" y="1"/>
                    <a:pt x="304" y="1"/>
                  </a:cubicBezTo>
                  <a:cubicBezTo>
                    <a:pt x="302" y="1"/>
                    <a:pt x="300" y="2"/>
                    <a:pt x="300" y="5"/>
                  </a:cubicBezTo>
                  <a:cubicBezTo>
                    <a:pt x="300" y="7"/>
                    <a:pt x="302" y="9"/>
                    <a:pt x="304" y="9"/>
                  </a:cubicBezTo>
                  <a:close/>
                  <a:moveTo>
                    <a:pt x="279" y="9"/>
                  </a:moveTo>
                  <a:cubicBezTo>
                    <a:pt x="279" y="9"/>
                    <a:pt x="279" y="9"/>
                    <a:pt x="279" y="9"/>
                  </a:cubicBezTo>
                  <a:cubicBezTo>
                    <a:pt x="281" y="9"/>
                    <a:pt x="283" y="7"/>
                    <a:pt x="283" y="5"/>
                  </a:cubicBezTo>
                  <a:cubicBezTo>
                    <a:pt x="283" y="5"/>
                    <a:pt x="283" y="5"/>
                    <a:pt x="283" y="5"/>
                  </a:cubicBezTo>
                  <a:cubicBezTo>
                    <a:pt x="283" y="2"/>
                    <a:pt x="281" y="1"/>
                    <a:pt x="279" y="1"/>
                  </a:cubicBezTo>
                  <a:cubicBezTo>
                    <a:pt x="279" y="1"/>
                    <a:pt x="279" y="1"/>
                    <a:pt x="279" y="1"/>
                  </a:cubicBezTo>
                  <a:cubicBezTo>
                    <a:pt x="277" y="1"/>
                    <a:pt x="275" y="2"/>
                    <a:pt x="275" y="5"/>
                  </a:cubicBezTo>
                  <a:cubicBezTo>
                    <a:pt x="275" y="7"/>
                    <a:pt x="277" y="9"/>
                    <a:pt x="279" y="9"/>
                  </a:cubicBezTo>
                  <a:close/>
                  <a:moveTo>
                    <a:pt x="254" y="9"/>
                  </a:moveTo>
                  <a:cubicBezTo>
                    <a:pt x="254" y="9"/>
                    <a:pt x="254" y="9"/>
                    <a:pt x="254" y="9"/>
                  </a:cubicBezTo>
                  <a:cubicBezTo>
                    <a:pt x="257" y="9"/>
                    <a:pt x="258" y="7"/>
                    <a:pt x="258" y="5"/>
                  </a:cubicBezTo>
                  <a:cubicBezTo>
                    <a:pt x="258" y="5"/>
                    <a:pt x="258" y="5"/>
                    <a:pt x="258" y="5"/>
                  </a:cubicBezTo>
                  <a:cubicBezTo>
                    <a:pt x="258" y="2"/>
                    <a:pt x="257" y="1"/>
                    <a:pt x="254" y="1"/>
                  </a:cubicBezTo>
                  <a:cubicBezTo>
                    <a:pt x="254" y="1"/>
                    <a:pt x="254" y="1"/>
                    <a:pt x="254" y="1"/>
                  </a:cubicBezTo>
                  <a:cubicBezTo>
                    <a:pt x="252" y="1"/>
                    <a:pt x="250" y="2"/>
                    <a:pt x="250" y="5"/>
                  </a:cubicBezTo>
                  <a:cubicBezTo>
                    <a:pt x="250" y="7"/>
                    <a:pt x="252" y="9"/>
                    <a:pt x="254" y="9"/>
                  </a:cubicBezTo>
                  <a:close/>
                  <a:moveTo>
                    <a:pt x="230" y="9"/>
                  </a:moveTo>
                  <a:cubicBezTo>
                    <a:pt x="230" y="9"/>
                    <a:pt x="230" y="9"/>
                    <a:pt x="230" y="9"/>
                  </a:cubicBezTo>
                  <a:cubicBezTo>
                    <a:pt x="232" y="9"/>
                    <a:pt x="234" y="7"/>
                    <a:pt x="234" y="5"/>
                  </a:cubicBezTo>
                  <a:cubicBezTo>
                    <a:pt x="234" y="5"/>
                    <a:pt x="234" y="5"/>
                    <a:pt x="234" y="5"/>
                  </a:cubicBezTo>
                  <a:cubicBezTo>
                    <a:pt x="234" y="2"/>
                    <a:pt x="232" y="1"/>
                    <a:pt x="230" y="1"/>
                  </a:cubicBezTo>
                  <a:cubicBezTo>
                    <a:pt x="230" y="1"/>
                    <a:pt x="230" y="1"/>
                    <a:pt x="230" y="1"/>
                  </a:cubicBezTo>
                  <a:cubicBezTo>
                    <a:pt x="227" y="1"/>
                    <a:pt x="226" y="2"/>
                    <a:pt x="226" y="5"/>
                  </a:cubicBezTo>
                  <a:cubicBezTo>
                    <a:pt x="226" y="7"/>
                    <a:pt x="227" y="9"/>
                    <a:pt x="230" y="9"/>
                  </a:cubicBezTo>
                  <a:close/>
                  <a:moveTo>
                    <a:pt x="205" y="9"/>
                  </a:moveTo>
                  <a:cubicBezTo>
                    <a:pt x="205" y="9"/>
                    <a:pt x="205" y="9"/>
                    <a:pt x="205" y="9"/>
                  </a:cubicBezTo>
                  <a:cubicBezTo>
                    <a:pt x="207" y="9"/>
                    <a:pt x="209" y="7"/>
                    <a:pt x="209" y="5"/>
                  </a:cubicBezTo>
                  <a:cubicBezTo>
                    <a:pt x="209" y="5"/>
                    <a:pt x="209" y="5"/>
                    <a:pt x="209" y="5"/>
                  </a:cubicBezTo>
                  <a:cubicBezTo>
                    <a:pt x="209" y="2"/>
                    <a:pt x="207" y="1"/>
                    <a:pt x="205" y="1"/>
                  </a:cubicBezTo>
                  <a:cubicBezTo>
                    <a:pt x="205" y="1"/>
                    <a:pt x="205" y="1"/>
                    <a:pt x="205" y="1"/>
                  </a:cubicBezTo>
                  <a:cubicBezTo>
                    <a:pt x="203" y="1"/>
                    <a:pt x="201" y="2"/>
                    <a:pt x="201" y="5"/>
                  </a:cubicBezTo>
                  <a:cubicBezTo>
                    <a:pt x="201" y="7"/>
                    <a:pt x="203" y="9"/>
                    <a:pt x="205" y="9"/>
                  </a:cubicBezTo>
                  <a:close/>
                  <a:moveTo>
                    <a:pt x="180" y="9"/>
                  </a:moveTo>
                  <a:cubicBezTo>
                    <a:pt x="180" y="9"/>
                    <a:pt x="180" y="9"/>
                    <a:pt x="180" y="9"/>
                  </a:cubicBezTo>
                  <a:cubicBezTo>
                    <a:pt x="182" y="9"/>
                    <a:pt x="184" y="7"/>
                    <a:pt x="184" y="5"/>
                  </a:cubicBezTo>
                  <a:cubicBezTo>
                    <a:pt x="184" y="5"/>
                    <a:pt x="184" y="5"/>
                    <a:pt x="184" y="5"/>
                  </a:cubicBezTo>
                  <a:cubicBezTo>
                    <a:pt x="184" y="2"/>
                    <a:pt x="182" y="1"/>
                    <a:pt x="180" y="1"/>
                  </a:cubicBezTo>
                  <a:cubicBezTo>
                    <a:pt x="180" y="1"/>
                    <a:pt x="180" y="1"/>
                    <a:pt x="180" y="1"/>
                  </a:cubicBezTo>
                  <a:cubicBezTo>
                    <a:pt x="178" y="1"/>
                    <a:pt x="176" y="2"/>
                    <a:pt x="176" y="5"/>
                  </a:cubicBezTo>
                  <a:cubicBezTo>
                    <a:pt x="176" y="7"/>
                    <a:pt x="178" y="9"/>
                    <a:pt x="180" y="9"/>
                  </a:cubicBezTo>
                  <a:close/>
                  <a:moveTo>
                    <a:pt x="155" y="9"/>
                  </a:moveTo>
                  <a:cubicBezTo>
                    <a:pt x="155" y="9"/>
                    <a:pt x="155" y="9"/>
                    <a:pt x="155" y="9"/>
                  </a:cubicBezTo>
                  <a:cubicBezTo>
                    <a:pt x="157" y="9"/>
                    <a:pt x="159" y="7"/>
                    <a:pt x="159" y="5"/>
                  </a:cubicBezTo>
                  <a:cubicBezTo>
                    <a:pt x="159" y="5"/>
                    <a:pt x="159" y="5"/>
                    <a:pt x="159" y="5"/>
                  </a:cubicBezTo>
                  <a:cubicBezTo>
                    <a:pt x="159" y="2"/>
                    <a:pt x="157" y="1"/>
                    <a:pt x="155" y="1"/>
                  </a:cubicBezTo>
                  <a:cubicBezTo>
                    <a:pt x="155" y="1"/>
                    <a:pt x="155" y="1"/>
                    <a:pt x="155" y="1"/>
                  </a:cubicBezTo>
                  <a:cubicBezTo>
                    <a:pt x="153" y="1"/>
                    <a:pt x="151" y="2"/>
                    <a:pt x="151" y="5"/>
                  </a:cubicBezTo>
                  <a:cubicBezTo>
                    <a:pt x="151" y="7"/>
                    <a:pt x="153" y="9"/>
                    <a:pt x="155" y="9"/>
                  </a:cubicBezTo>
                  <a:close/>
                  <a:moveTo>
                    <a:pt x="130" y="9"/>
                  </a:moveTo>
                  <a:cubicBezTo>
                    <a:pt x="130" y="9"/>
                    <a:pt x="130" y="9"/>
                    <a:pt x="130" y="9"/>
                  </a:cubicBezTo>
                  <a:cubicBezTo>
                    <a:pt x="132" y="9"/>
                    <a:pt x="134" y="7"/>
                    <a:pt x="134" y="5"/>
                  </a:cubicBezTo>
                  <a:cubicBezTo>
                    <a:pt x="134" y="5"/>
                    <a:pt x="134" y="5"/>
                    <a:pt x="134" y="5"/>
                  </a:cubicBezTo>
                  <a:cubicBezTo>
                    <a:pt x="134" y="2"/>
                    <a:pt x="132" y="1"/>
                    <a:pt x="130" y="1"/>
                  </a:cubicBezTo>
                  <a:cubicBezTo>
                    <a:pt x="130" y="1"/>
                    <a:pt x="130" y="1"/>
                    <a:pt x="130" y="1"/>
                  </a:cubicBezTo>
                  <a:cubicBezTo>
                    <a:pt x="128" y="1"/>
                    <a:pt x="126" y="2"/>
                    <a:pt x="126" y="5"/>
                  </a:cubicBezTo>
                  <a:cubicBezTo>
                    <a:pt x="126" y="7"/>
                    <a:pt x="128" y="9"/>
                    <a:pt x="130" y="9"/>
                  </a:cubicBezTo>
                  <a:close/>
                  <a:moveTo>
                    <a:pt x="105" y="9"/>
                  </a:moveTo>
                  <a:cubicBezTo>
                    <a:pt x="105" y="9"/>
                    <a:pt x="105" y="9"/>
                    <a:pt x="105" y="9"/>
                  </a:cubicBezTo>
                  <a:cubicBezTo>
                    <a:pt x="108" y="9"/>
                    <a:pt x="109" y="7"/>
                    <a:pt x="109" y="5"/>
                  </a:cubicBezTo>
                  <a:cubicBezTo>
                    <a:pt x="109" y="5"/>
                    <a:pt x="109" y="5"/>
                    <a:pt x="109" y="5"/>
                  </a:cubicBezTo>
                  <a:cubicBezTo>
                    <a:pt x="109" y="2"/>
                    <a:pt x="108" y="1"/>
                    <a:pt x="105" y="1"/>
                  </a:cubicBezTo>
                  <a:cubicBezTo>
                    <a:pt x="105" y="1"/>
                    <a:pt x="105" y="1"/>
                    <a:pt x="105" y="1"/>
                  </a:cubicBezTo>
                  <a:cubicBezTo>
                    <a:pt x="103" y="1"/>
                    <a:pt x="101" y="2"/>
                    <a:pt x="101" y="5"/>
                  </a:cubicBezTo>
                  <a:cubicBezTo>
                    <a:pt x="101" y="7"/>
                    <a:pt x="103" y="9"/>
                    <a:pt x="105" y="9"/>
                  </a:cubicBezTo>
                  <a:close/>
                  <a:moveTo>
                    <a:pt x="332" y="7"/>
                  </a:moveTo>
                  <a:cubicBezTo>
                    <a:pt x="332" y="7"/>
                    <a:pt x="332" y="7"/>
                    <a:pt x="332" y="7"/>
                  </a:cubicBezTo>
                  <a:cubicBezTo>
                    <a:pt x="332" y="7"/>
                    <a:pt x="333" y="6"/>
                    <a:pt x="333" y="6"/>
                  </a:cubicBezTo>
                  <a:cubicBezTo>
                    <a:pt x="333" y="6"/>
                    <a:pt x="333" y="6"/>
                    <a:pt x="333" y="5"/>
                  </a:cubicBezTo>
                  <a:cubicBezTo>
                    <a:pt x="333" y="5"/>
                    <a:pt x="333" y="5"/>
                    <a:pt x="333" y="5"/>
                  </a:cubicBezTo>
                  <a:cubicBezTo>
                    <a:pt x="333" y="4"/>
                    <a:pt x="333" y="4"/>
                    <a:pt x="333" y="4"/>
                  </a:cubicBezTo>
                  <a:cubicBezTo>
                    <a:pt x="333" y="4"/>
                    <a:pt x="333" y="3"/>
                    <a:pt x="333" y="3"/>
                  </a:cubicBezTo>
                  <a:cubicBezTo>
                    <a:pt x="333" y="3"/>
                    <a:pt x="332" y="3"/>
                    <a:pt x="332" y="2"/>
                  </a:cubicBezTo>
                  <a:cubicBezTo>
                    <a:pt x="332" y="2"/>
                    <a:pt x="332" y="2"/>
                    <a:pt x="332" y="2"/>
                  </a:cubicBezTo>
                  <a:cubicBezTo>
                    <a:pt x="330" y="0"/>
                    <a:pt x="328" y="0"/>
                    <a:pt x="326" y="2"/>
                  </a:cubicBezTo>
                  <a:cubicBezTo>
                    <a:pt x="326" y="2"/>
                    <a:pt x="326" y="2"/>
                    <a:pt x="326" y="2"/>
                  </a:cubicBezTo>
                  <a:cubicBezTo>
                    <a:pt x="325" y="3"/>
                    <a:pt x="325" y="3"/>
                    <a:pt x="325" y="3"/>
                  </a:cubicBezTo>
                  <a:cubicBezTo>
                    <a:pt x="325" y="3"/>
                    <a:pt x="325" y="4"/>
                    <a:pt x="325" y="4"/>
                  </a:cubicBezTo>
                  <a:cubicBezTo>
                    <a:pt x="325" y="4"/>
                    <a:pt x="325" y="4"/>
                    <a:pt x="325" y="5"/>
                  </a:cubicBezTo>
                  <a:cubicBezTo>
                    <a:pt x="325" y="5"/>
                    <a:pt x="325" y="5"/>
                    <a:pt x="325" y="5"/>
                  </a:cubicBezTo>
                  <a:cubicBezTo>
                    <a:pt x="325" y="6"/>
                    <a:pt x="325" y="6"/>
                    <a:pt x="325" y="6"/>
                  </a:cubicBezTo>
                  <a:cubicBezTo>
                    <a:pt x="325" y="6"/>
                    <a:pt x="325" y="7"/>
                    <a:pt x="326" y="7"/>
                  </a:cubicBezTo>
                  <a:cubicBezTo>
                    <a:pt x="326" y="7"/>
                    <a:pt x="326" y="7"/>
                    <a:pt x="326" y="7"/>
                  </a:cubicBezTo>
                  <a:cubicBezTo>
                    <a:pt x="326" y="8"/>
                    <a:pt x="327" y="8"/>
                    <a:pt x="327" y="8"/>
                  </a:cubicBezTo>
                  <a:cubicBezTo>
                    <a:pt x="327" y="8"/>
                    <a:pt x="327" y="8"/>
                    <a:pt x="327" y="8"/>
                  </a:cubicBezTo>
                  <a:cubicBezTo>
                    <a:pt x="328" y="8"/>
                    <a:pt x="328" y="9"/>
                    <a:pt x="328" y="9"/>
                  </a:cubicBezTo>
                  <a:cubicBezTo>
                    <a:pt x="328" y="9"/>
                    <a:pt x="329" y="9"/>
                    <a:pt x="329" y="9"/>
                  </a:cubicBezTo>
                  <a:cubicBezTo>
                    <a:pt x="330" y="9"/>
                    <a:pt x="331" y="8"/>
                    <a:pt x="332" y="7"/>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grpSp>
      <p:sp>
        <p:nvSpPr>
          <p:cNvPr id="20" name="مربع نص 19">
            <a:extLst>
              <a:ext uri="{FF2B5EF4-FFF2-40B4-BE49-F238E27FC236}">
                <a16:creationId xmlns:a16="http://schemas.microsoft.com/office/drawing/2014/main" id="{834C2F27-AB8D-483D-B4FD-79E5820438EC}"/>
              </a:ext>
            </a:extLst>
          </p:cNvPr>
          <p:cNvSpPr txBox="1"/>
          <p:nvPr/>
        </p:nvSpPr>
        <p:spPr>
          <a:xfrm>
            <a:off x="5001396" y="2208954"/>
            <a:ext cx="6155266"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تعزيز المركز المالي</a:t>
            </a:r>
            <a:endParaRPr lang="ar-EG" dirty="0"/>
          </a:p>
        </p:txBody>
      </p:sp>
      <p:sp>
        <p:nvSpPr>
          <p:cNvPr id="22" name="مربع نص 21">
            <a:extLst>
              <a:ext uri="{FF2B5EF4-FFF2-40B4-BE49-F238E27FC236}">
                <a16:creationId xmlns:a16="http://schemas.microsoft.com/office/drawing/2014/main" id="{A579C675-287A-491F-B813-F54FC410B0A8}"/>
              </a:ext>
            </a:extLst>
          </p:cNvPr>
          <p:cNvSpPr txBox="1"/>
          <p:nvPr/>
        </p:nvSpPr>
        <p:spPr>
          <a:xfrm>
            <a:off x="5001396" y="4670222"/>
            <a:ext cx="6155266" cy="369332"/>
          </a:xfrm>
          <a:prstGeom prst="rect">
            <a:avLst/>
          </a:prstGeom>
          <a:noFill/>
        </p:spPr>
        <p:txBody>
          <a:bodyPr wrap="square">
            <a:spAutoFit/>
          </a:bodyPr>
          <a:lstStyle/>
          <a:p>
            <a:pPr algn="r"/>
            <a:r>
              <a:rPr lang="ar-SA" sz="1800" dirty="0">
                <a:effectLst/>
                <a:ea typeface="Calibri" panose="020F0502020204030204" pitchFamily="34" charset="0"/>
                <a:cs typeface="Arial" panose="020B0604020202020204" pitchFamily="34" charset="0"/>
              </a:rPr>
              <a:t>مصدر التمويل الداخلي</a:t>
            </a:r>
            <a:endParaRPr lang="ar-EG" dirty="0"/>
          </a:p>
        </p:txBody>
      </p:sp>
      <p:sp>
        <p:nvSpPr>
          <p:cNvPr id="24" name="مربع نص 23">
            <a:extLst>
              <a:ext uri="{FF2B5EF4-FFF2-40B4-BE49-F238E27FC236}">
                <a16:creationId xmlns:a16="http://schemas.microsoft.com/office/drawing/2014/main" id="{691C866C-C04D-4E31-B2F7-628EF7EFEAD2}"/>
              </a:ext>
            </a:extLst>
          </p:cNvPr>
          <p:cNvSpPr txBox="1"/>
          <p:nvPr/>
        </p:nvSpPr>
        <p:spPr>
          <a:xfrm>
            <a:off x="1130300" y="4730358"/>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تعزيز سمعة المؤسسة</a:t>
            </a:r>
            <a:endParaRPr lang="ar-EG" dirty="0"/>
          </a:p>
        </p:txBody>
      </p:sp>
      <p:sp>
        <p:nvSpPr>
          <p:cNvPr id="26" name="مربع نص 25">
            <a:extLst>
              <a:ext uri="{FF2B5EF4-FFF2-40B4-BE49-F238E27FC236}">
                <a16:creationId xmlns:a16="http://schemas.microsoft.com/office/drawing/2014/main" id="{3EF7D70C-E0F0-4C3C-BAE0-0D8D4965EB48}"/>
              </a:ext>
            </a:extLst>
          </p:cNvPr>
          <p:cNvSpPr txBox="1"/>
          <p:nvPr/>
        </p:nvSpPr>
        <p:spPr>
          <a:xfrm>
            <a:off x="651112" y="2247362"/>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الحفاظ على رأس المال العامل سليمًا</a:t>
            </a:r>
            <a:endParaRPr lang="ar-EG" dirty="0"/>
          </a:p>
        </p:txBody>
      </p:sp>
      <p:sp>
        <p:nvSpPr>
          <p:cNvPr id="2" name="مربع نص 1">
            <a:extLst>
              <a:ext uri="{FF2B5EF4-FFF2-40B4-BE49-F238E27FC236}">
                <a16:creationId xmlns:a16="http://schemas.microsoft.com/office/drawing/2014/main" id="{AB503324-6131-D46F-21CC-DEE4668679BE}"/>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2795119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E23596B7-916F-4A95-AE27-907A8E69BBA1}"/>
              </a:ext>
            </a:extLst>
          </p:cNvPr>
          <p:cNvSpPr txBox="1"/>
          <p:nvPr/>
        </p:nvSpPr>
        <p:spPr>
          <a:xfrm>
            <a:off x="2611967" y="352967"/>
            <a:ext cx="6845300" cy="523220"/>
          </a:xfrm>
          <a:prstGeom prst="rect">
            <a:avLst/>
          </a:prstGeom>
          <a:noFill/>
        </p:spPr>
        <p:txBody>
          <a:bodyPr wrap="square">
            <a:spAutoFit/>
          </a:bodyPr>
          <a:lstStyle/>
          <a:p>
            <a:pPr algn="ctr"/>
            <a:r>
              <a:rPr lang="ar-SA" sz="2800" b="1" dirty="0">
                <a:solidFill>
                  <a:srgbClr val="0D0D0D"/>
                </a:solidFill>
                <a:effectLst/>
                <a:ea typeface="Times New Roman" panose="02020603050405020304" pitchFamily="18" charset="0"/>
                <a:cs typeface="Simplified Arabic" panose="02020603050405020304" pitchFamily="18" charset="-78"/>
              </a:rPr>
              <a:t>هناك خمسة مكونات لأنظمة إدارة سلسلة التوريد التقليدية</a:t>
            </a:r>
            <a:endParaRPr lang="ar-EG" sz="2800" b="1" dirty="0"/>
          </a:p>
        </p:txBody>
      </p:sp>
      <p:grpSp>
        <p:nvGrpSpPr>
          <p:cNvPr id="7" name="مجموعة 6">
            <a:extLst>
              <a:ext uri="{FF2B5EF4-FFF2-40B4-BE49-F238E27FC236}">
                <a16:creationId xmlns:a16="http://schemas.microsoft.com/office/drawing/2014/main" id="{6A89D449-D8FC-4CD5-9483-DB33BB5972A1}"/>
              </a:ext>
            </a:extLst>
          </p:cNvPr>
          <p:cNvGrpSpPr/>
          <p:nvPr/>
        </p:nvGrpSpPr>
        <p:grpSpPr>
          <a:xfrm>
            <a:off x="4312908" y="2152051"/>
            <a:ext cx="3426286" cy="3307598"/>
            <a:chOff x="3713162" y="919162"/>
            <a:chExt cx="4773612" cy="4548187"/>
          </a:xfrm>
        </p:grpSpPr>
        <p:sp>
          <p:nvSpPr>
            <p:cNvPr id="8" name="Google Shape;1212;p55">
              <a:extLst>
                <a:ext uri="{FF2B5EF4-FFF2-40B4-BE49-F238E27FC236}">
                  <a16:creationId xmlns:a16="http://schemas.microsoft.com/office/drawing/2014/main" id="{B441E60E-79A8-4B60-AE54-5E7645C82244}"/>
                </a:ext>
              </a:extLst>
            </p:cNvPr>
            <p:cNvSpPr/>
            <p:nvPr/>
          </p:nvSpPr>
          <p:spPr>
            <a:xfrm>
              <a:off x="6567487" y="2446337"/>
              <a:ext cx="1919287" cy="1430337"/>
            </a:xfrm>
            <a:custGeom>
              <a:avLst/>
              <a:gdLst/>
              <a:ahLst/>
              <a:cxnLst/>
              <a:rect l="l" t="t" r="r" b="b"/>
              <a:pathLst>
                <a:path w="483" h="360" extrusionOk="0">
                  <a:moveTo>
                    <a:pt x="483" y="54"/>
                  </a:moveTo>
                  <a:cubicBezTo>
                    <a:pt x="483" y="54"/>
                    <a:pt x="437" y="89"/>
                    <a:pt x="355" y="75"/>
                  </a:cubicBezTo>
                  <a:cubicBezTo>
                    <a:pt x="260" y="60"/>
                    <a:pt x="224" y="0"/>
                    <a:pt x="141" y="20"/>
                  </a:cubicBezTo>
                  <a:cubicBezTo>
                    <a:pt x="62" y="39"/>
                    <a:pt x="18" y="135"/>
                    <a:pt x="0" y="188"/>
                  </a:cubicBezTo>
                  <a:cubicBezTo>
                    <a:pt x="2" y="188"/>
                    <a:pt x="4" y="188"/>
                    <a:pt x="7" y="188"/>
                  </a:cubicBezTo>
                  <a:cubicBezTo>
                    <a:pt x="25" y="187"/>
                    <a:pt x="42" y="189"/>
                    <a:pt x="57" y="191"/>
                  </a:cubicBezTo>
                  <a:cubicBezTo>
                    <a:pt x="73" y="193"/>
                    <a:pt x="88" y="195"/>
                    <a:pt x="102" y="197"/>
                  </a:cubicBezTo>
                  <a:cubicBezTo>
                    <a:pt x="116" y="198"/>
                    <a:pt x="130" y="199"/>
                    <a:pt x="144" y="198"/>
                  </a:cubicBezTo>
                  <a:cubicBezTo>
                    <a:pt x="173" y="197"/>
                    <a:pt x="203" y="190"/>
                    <a:pt x="232" y="181"/>
                  </a:cubicBezTo>
                  <a:cubicBezTo>
                    <a:pt x="261" y="171"/>
                    <a:pt x="289" y="159"/>
                    <a:pt x="317" y="145"/>
                  </a:cubicBezTo>
                  <a:cubicBezTo>
                    <a:pt x="292" y="163"/>
                    <a:pt x="266" y="180"/>
                    <a:pt x="238" y="195"/>
                  </a:cubicBezTo>
                  <a:cubicBezTo>
                    <a:pt x="210" y="210"/>
                    <a:pt x="180" y="223"/>
                    <a:pt x="148" y="230"/>
                  </a:cubicBezTo>
                  <a:cubicBezTo>
                    <a:pt x="131" y="234"/>
                    <a:pt x="114" y="236"/>
                    <a:pt x="98" y="237"/>
                  </a:cubicBezTo>
                  <a:cubicBezTo>
                    <a:pt x="82" y="238"/>
                    <a:pt x="66" y="238"/>
                    <a:pt x="51" y="239"/>
                  </a:cubicBezTo>
                  <a:cubicBezTo>
                    <a:pt x="37" y="240"/>
                    <a:pt x="23" y="241"/>
                    <a:pt x="10" y="244"/>
                  </a:cubicBezTo>
                  <a:cubicBezTo>
                    <a:pt x="53" y="283"/>
                    <a:pt x="152" y="360"/>
                    <a:pt x="247" y="328"/>
                  </a:cubicBezTo>
                  <a:cubicBezTo>
                    <a:pt x="394" y="279"/>
                    <a:pt x="483" y="54"/>
                    <a:pt x="483" y="54"/>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latin typeface="Calibri"/>
                <a:ea typeface="Calibri"/>
                <a:cs typeface="Calibri"/>
                <a:sym typeface="Calibri"/>
              </a:endParaRPr>
            </a:p>
          </p:txBody>
        </p:sp>
        <p:sp>
          <p:nvSpPr>
            <p:cNvPr id="9" name="Google Shape;1213;p55">
              <a:extLst>
                <a:ext uri="{FF2B5EF4-FFF2-40B4-BE49-F238E27FC236}">
                  <a16:creationId xmlns:a16="http://schemas.microsoft.com/office/drawing/2014/main" id="{7CD39571-D114-4364-8D0A-C5C10B611EBC}"/>
                </a:ext>
              </a:extLst>
            </p:cNvPr>
            <p:cNvSpPr/>
            <p:nvPr/>
          </p:nvSpPr>
          <p:spPr>
            <a:xfrm>
              <a:off x="6008687" y="3805237"/>
              <a:ext cx="1563687" cy="1662112"/>
            </a:xfrm>
            <a:custGeom>
              <a:avLst/>
              <a:gdLst/>
              <a:ahLst/>
              <a:cxnLst/>
              <a:rect l="l" t="t" r="r" b="b"/>
              <a:pathLst>
                <a:path w="394" h="418" extrusionOk="0">
                  <a:moveTo>
                    <a:pt x="394" y="418"/>
                  </a:moveTo>
                  <a:cubicBezTo>
                    <a:pt x="394" y="418"/>
                    <a:pt x="346" y="384"/>
                    <a:pt x="333" y="302"/>
                  </a:cubicBezTo>
                  <a:cubicBezTo>
                    <a:pt x="319" y="208"/>
                    <a:pt x="364" y="155"/>
                    <a:pt x="320" y="82"/>
                  </a:cubicBezTo>
                  <a:cubicBezTo>
                    <a:pt x="277" y="13"/>
                    <a:pt x="172" y="1"/>
                    <a:pt x="116" y="0"/>
                  </a:cubicBezTo>
                  <a:cubicBezTo>
                    <a:pt x="117" y="2"/>
                    <a:pt x="118" y="4"/>
                    <a:pt x="119" y="6"/>
                  </a:cubicBezTo>
                  <a:cubicBezTo>
                    <a:pt x="125" y="23"/>
                    <a:pt x="129" y="40"/>
                    <a:pt x="132" y="55"/>
                  </a:cubicBezTo>
                  <a:cubicBezTo>
                    <a:pt x="135" y="70"/>
                    <a:pt x="137" y="85"/>
                    <a:pt x="140" y="99"/>
                  </a:cubicBezTo>
                  <a:cubicBezTo>
                    <a:pt x="143" y="114"/>
                    <a:pt x="146" y="127"/>
                    <a:pt x="151" y="140"/>
                  </a:cubicBezTo>
                  <a:cubicBezTo>
                    <a:pt x="162" y="167"/>
                    <a:pt x="177" y="193"/>
                    <a:pt x="195" y="218"/>
                  </a:cubicBezTo>
                  <a:cubicBezTo>
                    <a:pt x="213" y="242"/>
                    <a:pt x="234" y="266"/>
                    <a:pt x="255" y="288"/>
                  </a:cubicBezTo>
                  <a:cubicBezTo>
                    <a:pt x="231" y="270"/>
                    <a:pt x="206" y="250"/>
                    <a:pt x="183" y="229"/>
                  </a:cubicBezTo>
                  <a:cubicBezTo>
                    <a:pt x="161" y="207"/>
                    <a:pt x="139" y="182"/>
                    <a:pt x="122" y="153"/>
                  </a:cubicBezTo>
                  <a:cubicBezTo>
                    <a:pt x="114" y="139"/>
                    <a:pt x="106" y="123"/>
                    <a:pt x="100" y="108"/>
                  </a:cubicBezTo>
                  <a:cubicBezTo>
                    <a:pt x="94" y="93"/>
                    <a:pt x="89" y="78"/>
                    <a:pt x="84" y="64"/>
                  </a:cubicBezTo>
                  <a:cubicBezTo>
                    <a:pt x="79" y="50"/>
                    <a:pt x="73" y="38"/>
                    <a:pt x="67" y="27"/>
                  </a:cubicBezTo>
                  <a:cubicBezTo>
                    <a:pt x="43" y="79"/>
                    <a:pt x="0" y="197"/>
                    <a:pt x="60" y="278"/>
                  </a:cubicBezTo>
                  <a:cubicBezTo>
                    <a:pt x="152" y="402"/>
                    <a:pt x="394" y="418"/>
                    <a:pt x="394" y="418"/>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latin typeface="Calibri"/>
                <a:ea typeface="Calibri"/>
                <a:cs typeface="Calibri"/>
                <a:sym typeface="Calibri"/>
              </a:endParaRPr>
            </a:p>
          </p:txBody>
        </p:sp>
        <p:sp>
          <p:nvSpPr>
            <p:cNvPr id="10" name="Google Shape;1214;p55">
              <a:extLst>
                <a:ext uri="{FF2B5EF4-FFF2-40B4-BE49-F238E27FC236}">
                  <a16:creationId xmlns:a16="http://schemas.microsoft.com/office/drawing/2014/main" id="{26CDE75E-EEAA-4BFB-8638-7C71D5C2A077}"/>
                </a:ext>
              </a:extLst>
            </p:cNvPr>
            <p:cNvSpPr/>
            <p:nvPr/>
          </p:nvSpPr>
          <p:spPr>
            <a:xfrm>
              <a:off x="4384675" y="3702050"/>
              <a:ext cx="1624012" cy="1760537"/>
            </a:xfrm>
            <a:custGeom>
              <a:avLst/>
              <a:gdLst/>
              <a:ahLst/>
              <a:cxnLst/>
              <a:rect l="l" t="t" r="r" b="b"/>
              <a:pathLst>
                <a:path w="409" h="443" extrusionOk="0">
                  <a:moveTo>
                    <a:pt x="60" y="443"/>
                  </a:moveTo>
                  <a:cubicBezTo>
                    <a:pt x="60" y="443"/>
                    <a:pt x="77" y="387"/>
                    <a:pt x="151" y="350"/>
                  </a:cubicBezTo>
                  <a:cubicBezTo>
                    <a:pt x="237" y="307"/>
                    <a:pt x="301" y="334"/>
                    <a:pt x="356" y="269"/>
                  </a:cubicBezTo>
                  <a:cubicBezTo>
                    <a:pt x="409" y="207"/>
                    <a:pt x="388" y="103"/>
                    <a:pt x="372" y="50"/>
                  </a:cubicBezTo>
                  <a:cubicBezTo>
                    <a:pt x="370" y="51"/>
                    <a:pt x="368" y="53"/>
                    <a:pt x="367" y="54"/>
                  </a:cubicBezTo>
                  <a:cubicBezTo>
                    <a:pt x="352" y="66"/>
                    <a:pt x="338" y="74"/>
                    <a:pt x="324" y="82"/>
                  </a:cubicBezTo>
                  <a:cubicBezTo>
                    <a:pt x="310" y="89"/>
                    <a:pt x="297" y="96"/>
                    <a:pt x="284" y="103"/>
                  </a:cubicBezTo>
                  <a:cubicBezTo>
                    <a:pt x="272" y="110"/>
                    <a:pt x="260" y="117"/>
                    <a:pt x="249" y="127"/>
                  </a:cubicBezTo>
                  <a:cubicBezTo>
                    <a:pt x="227" y="145"/>
                    <a:pt x="207" y="167"/>
                    <a:pt x="189" y="192"/>
                  </a:cubicBezTo>
                  <a:cubicBezTo>
                    <a:pt x="171" y="217"/>
                    <a:pt x="155" y="244"/>
                    <a:pt x="141" y="271"/>
                  </a:cubicBezTo>
                  <a:cubicBezTo>
                    <a:pt x="150" y="242"/>
                    <a:pt x="161" y="213"/>
                    <a:pt x="175" y="184"/>
                  </a:cubicBezTo>
                  <a:cubicBezTo>
                    <a:pt x="189" y="156"/>
                    <a:pt x="206" y="128"/>
                    <a:pt x="228" y="103"/>
                  </a:cubicBezTo>
                  <a:cubicBezTo>
                    <a:pt x="239" y="90"/>
                    <a:pt x="251" y="78"/>
                    <a:pt x="264" y="68"/>
                  </a:cubicBezTo>
                  <a:cubicBezTo>
                    <a:pt x="276" y="58"/>
                    <a:pt x="289" y="48"/>
                    <a:pt x="300" y="39"/>
                  </a:cubicBezTo>
                  <a:cubicBezTo>
                    <a:pt x="312" y="30"/>
                    <a:pt x="322" y="21"/>
                    <a:pt x="331" y="11"/>
                  </a:cubicBezTo>
                  <a:cubicBezTo>
                    <a:pt x="274" y="4"/>
                    <a:pt x="148" y="0"/>
                    <a:pt x="90" y="82"/>
                  </a:cubicBezTo>
                  <a:cubicBezTo>
                    <a:pt x="0" y="208"/>
                    <a:pt x="60" y="443"/>
                    <a:pt x="60" y="443"/>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latin typeface="Calibri"/>
                <a:ea typeface="Calibri"/>
                <a:cs typeface="Calibri"/>
                <a:sym typeface="Calibri"/>
              </a:endParaRPr>
            </a:p>
          </p:txBody>
        </p:sp>
        <p:sp>
          <p:nvSpPr>
            <p:cNvPr id="11" name="Google Shape;1215;p55">
              <a:extLst>
                <a:ext uri="{FF2B5EF4-FFF2-40B4-BE49-F238E27FC236}">
                  <a16:creationId xmlns:a16="http://schemas.microsoft.com/office/drawing/2014/main" id="{9F18F691-4AA8-429F-91F8-49CA27357C57}"/>
                </a:ext>
              </a:extLst>
            </p:cNvPr>
            <p:cNvSpPr/>
            <p:nvPr/>
          </p:nvSpPr>
          <p:spPr>
            <a:xfrm>
              <a:off x="3713162" y="2135187"/>
              <a:ext cx="1965325" cy="1547812"/>
            </a:xfrm>
            <a:custGeom>
              <a:avLst/>
              <a:gdLst/>
              <a:ahLst/>
              <a:cxnLst/>
              <a:rect l="l" t="t" r="r" b="b"/>
              <a:pathLst>
                <a:path w="495" h="389" extrusionOk="0">
                  <a:moveTo>
                    <a:pt x="0" y="130"/>
                  </a:moveTo>
                  <a:cubicBezTo>
                    <a:pt x="0" y="130"/>
                    <a:pt x="59" y="129"/>
                    <a:pt x="117" y="188"/>
                  </a:cubicBezTo>
                  <a:cubicBezTo>
                    <a:pt x="184" y="256"/>
                    <a:pt x="179" y="326"/>
                    <a:pt x="257" y="358"/>
                  </a:cubicBezTo>
                  <a:cubicBezTo>
                    <a:pt x="333" y="389"/>
                    <a:pt x="425" y="337"/>
                    <a:pt x="470" y="306"/>
                  </a:cubicBezTo>
                  <a:cubicBezTo>
                    <a:pt x="468" y="304"/>
                    <a:pt x="467" y="303"/>
                    <a:pt x="465" y="302"/>
                  </a:cubicBezTo>
                  <a:cubicBezTo>
                    <a:pt x="449" y="292"/>
                    <a:pt x="437" y="280"/>
                    <a:pt x="426" y="270"/>
                  </a:cubicBezTo>
                  <a:cubicBezTo>
                    <a:pt x="414" y="259"/>
                    <a:pt x="404" y="248"/>
                    <a:pt x="393" y="238"/>
                  </a:cubicBezTo>
                  <a:cubicBezTo>
                    <a:pt x="382" y="229"/>
                    <a:pt x="372" y="220"/>
                    <a:pt x="359" y="212"/>
                  </a:cubicBezTo>
                  <a:cubicBezTo>
                    <a:pt x="335" y="197"/>
                    <a:pt x="308" y="184"/>
                    <a:pt x="279" y="175"/>
                  </a:cubicBezTo>
                  <a:cubicBezTo>
                    <a:pt x="249" y="166"/>
                    <a:pt x="219" y="159"/>
                    <a:pt x="189" y="154"/>
                  </a:cubicBezTo>
                  <a:cubicBezTo>
                    <a:pt x="219" y="154"/>
                    <a:pt x="250" y="155"/>
                    <a:pt x="282" y="160"/>
                  </a:cubicBezTo>
                  <a:cubicBezTo>
                    <a:pt x="313" y="164"/>
                    <a:pt x="345" y="171"/>
                    <a:pt x="376" y="185"/>
                  </a:cubicBezTo>
                  <a:cubicBezTo>
                    <a:pt x="391" y="191"/>
                    <a:pt x="406" y="199"/>
                    <a:pt x="420" y="208"/>
                  </a:cubicBezTo>
                  <a:cubicBezTo>
                    <a:pt x="433" y="217"/>
                    <a:pt x="446" y="226"/>
                    <a:pt x="459" y="234"/>
                  </a:cubicBezTo>
                  <a:cubicBezTo>
                    <a:pt x="471" y="242"/>
                    <a:pt x="483" y="249"/>
                    <a:pt x="495" y="254"/>
                  </a:cubicBezTo>
                  <a:cubicBezTo>
                    <a:pt x="483" y="198"/>
                    <a:pt x="448" y="77"/>
                    <a:pt x="353" y="47"/>
                  </a:cubicBezTo>
                  <a:cubicBezTo>
                    <a:pt x="205" y="0"/>
                    <a:pt x="0" y="130"/>
                    <a:pt x="0" y="130"/>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latin typeface="Calibri"/>
                <a:ea typeface="Calibri"/>
                <a:cs typeface="Calibri"/>
                <a:sym typeface="Calibri"/>
              </a:endParaRPr>
            </a:p>
          </p:txBody>
        </p:sp>
        <p:sp>
          <p:nvSpPr>
            <p:cNvPr id="12" name="Google Shape;1216;p55">
              <a:extLst>
                <a:ext uri="{FF2B5EF4-FFF2-40B4-BE49-F238E27FC236}">
                  <a16:creationId xmlns:a16="http://schemas.microsoft.com/office/drawing/2014/main" id="{738C8733-C010-49D7-A611-593D3319C3BB}"/>
                </a:ext>
              </a:extLst>
            </p:cNvPr>
            <p:cNvSpPr/>
            <p:nvPr/>
          </p:nvSpPr>
          <p:spPr>
            <a:xfrm>
              <a:off x="5532437" y="919162"/>
              <a:ext cx="1317625" cy="2024062"/>
            </a:xfrm>
            <a:custGeom>
              <a:avLst/>
              <a:gdLst/>
              <a:ahLst/>
              <a:cxnLst/>
              <a:rect l="l" t="t" r="r" b="b"/>
              <a:pathLst>
                <a:path w="332" h="509" extrusionOk="0">
                  <a:moveTo>
                    <a:pt x="144" y="0"/>
                  </a:moveTo>
                  <a:cubicBezTo>
                    <a:pt x="144" y="0"/>
                    <a:pt x="163" y="55"/>
                    <a:pt x="125" y="129"/>
                  </a:cubicBezTo>
                  <a:cubicBezTo>
                    <a:pt x="81" y="214"/>
                    <a:pt x="13" y="230"/>
                    <a:pt x="6" y="315"/>
                  </a:cubicBezTo>
                  <a:cubicBezTo>
                    <a:pt x="0" y="396"/>
                    <a:pt x="78" y="468"/>
                    <a:pt x="122" y="502"/>
                  </a:cubicBezTo>
                  <a:cubicBezTo>
                    <a:pt x="123" y="499"/>
                    <a:pt x="123" y="497"/>
                    <a:pt x="124" y="495"/>
                  </a:cubicBezTo>
                  <a:cubicBezTo>
                    <a:pt x="129" y="477"/>
                    <a:pt x="136" y="462"/>
                    <a:pt x="143" y="448"/>
                  </a:cubicBezTo>
                  <a:cubicBezTo>
                    <a:pt x="149" y="434"/>
                    <a:pt x="156" y="420"/>
                    <a:pt x="162" y="407"/>
                  </a:cubicBezTo>
                  <a:cubicBezTo>
                    <a:pt x="168" y="394"/>
                    <a:pt x="173" y="381"/>
                    <a:pt x="177" y="367"/>
                  </a:cubicBezTo>
                  <a:cubicBezTo>
                    <a:pt x="184" y="340"/>
                    <a:pt x="187" y="309"/>
                    <a:pt x="187" y="279"/>
                  </a:cubicBezTo>
                  <a:cubicBezTo>
                    <a:pt x="187" y="248"/>
                    <a:pt x="184" y="217"/>
                    <a:pt x="180" y="187"/>
                  </a:cubicBezTo>
                  <a:cubicBezTo>
                    <a:pt x="189" y="216"/>
                    <a:pt x="197" y="246"/>
                    <a:pt x="203" y="277"/>
                  </a:cubicBezTo>
                  <a:cubicBezTo>
                    <a:pt x="208" y="308"/>
                    <a:pt x="211" y="341"/>
                    <a:pt x="208" y="374"/>
                  </a:cubicBezTo>
                  <a:cubicBezTo>
                    <a:pt x="207" y="391"/>
                    <a:pt x="203" y="408"/>
                    <a:pt x="199" y="423"/>
                  </a:cubicBezTo>
                  <a:cubicBezTo>
                    <a:pt x="195" y="439"/>
                    <a:pt x="190" y="454"/>
                    <a:pt x="187" y="468"/>
                  </a:cubicBezTo>
                  <a:cubicBezTo>
                    <a:pt x="183" y="483"/>
                    <a:pt x="180" y="496"/>
                    <a:pt x="178" y="509"/>
                  </a:cubicBezTo>
                  <a:cubicBezTo>
                    <a:pt x="228" y="481"/>
                    <a:pt x="332" y="410"/>
                    <a:pt x="332" y="310"/>
                  </a:cubicBezTo>
                  <a:cubicBezTo>
                    <a:pt x="331" y="155"/>
                    <a:pt x="144" y="0"/>
                    <a:pt x="144" y="0"/>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latin typeface="Calibri"/>
                <a:ea typeface="Calibri"/>
                <a:cs typeface="Calibri"/>
                <a:sym typeface="Calibri"/>
              </a:endParaRPr>
            </a:p>
          </p:txBody>
        </p:sp>
      </p:grpSp>
      <p:sp>
        <p:nvSpPr>
          <p:cNvPr id="13" name="مربع نص 12">
            <a:extLst>
              <a:ext uri="{FF2B5EF4-FFF2-40B4-BE49-F238E27FC236}">
                <a16:creationId xmlns:a16="http://schemas.microsoft.com/office/drawing/2014/main" id="{421AF1AB-AD70-45F0-8A36-AA0711ABDDAA}"/>
              </a:ext>
            </a:extLst>
          </p:cNvPr>
          <p:cNvSpPr txBox="1"/>
          <p:nvPr/>
        </p:nvSpPr>
        <p:spPr>
          <a:xfrm>
            <a:off x="4387186" y="1387082"/>
            <a:ext cx="3277731" cy="369332"/>
          </a:xfrm>
          <a:prstGeom prst="rect">
            <a:avLst/>
          </a:prstGeom>
          <a:noFill/>
        </p:spPr>
        <p:txBody>
          <a:bodyPr wrap="square">
            <a:spAutoFit/>
          </a:bodyPr>
          <a:lstStyle/>
          <a:p>
            <a:pPr algn="ctr"/>
            <a:r>
              <a:rPr lang="ar-EG" sz="1800" dirty="0">
                <a:effectLst/>
                <a:ea typeface="Times New Roman" panose="02020603050405020304" pitchFamily="18" charset="0"/>
                <a:cs typeface="Simplified Arabic" panose="02020603050405020304" pitchFamily="18" charset="-78"/>
              </a:rPr>
              <a:t>ال</a:t>
            </a:r>
            <a:r>
              <a:rPr lang="ar-SA" sz="1800" dirty="0">
                <a:effectLst/>
                <a:ea typeface="Times New Roman" panose="02020603050405020304" pitchFamily="18" charset="0"/>
                <a:cs typeface="Simplified Arabic" panose="02020603050405020304" pitchFamily="18" charset="-78"/>
              </a:rPr>
              <a:t>تخطيط</a:t>
            </a:r>
            <a:endParaRPr lang="ar-EG" dirty="0"/>
          </a:p>
        </p:txBody>
      </p:sp>
      <p:sp>
        <p:nvSpPr>
          <p:cNvPr id="15" name="مربع نص 14">
            <a:extLst>
              <a:ext uri="{FF2B5EF4-FFF2-40B4-BE49-F238E27FC236}">
                <a16:creationId xmlns:a16="http://schemas.microsoft.com/office/drawing/2014/main" id="{7BCE34C2-B5CC-4B18-A6C0-C87F97B88103}"/>
              </a:ext>
            </a:extLst>
          </p:cNvPr>
          <p:cNvSpPr txBox="1"/>
          <p:nvPr/>
        </p:nvSpPr>
        <p:spPr>
          <a:xfrm>
            <a:off x="8627533" y="3310902"/>
            <a:ext cx="1500504" cy="400494"/>
          </a:xfrm>
          <a:prstGeom prst="rect">
            <a:avLst/>
          </a:prstGeom>
          <a:noFill/>
        </p:spPr>
        <p:txBody>
          <a:bodyPr wrap="square">
            <a:spAutoFit/>
          </a:bodyPr>
          <a:lstStyle/>
          <a:p>
            <a:pPr lvl="0" algn="r" rtl="1">
              <a:lnSpc>
                <a:spcPct val="115000"/>
              </a:lnSpc>
              <a:spcAft>
                <a:spcPts val="800"/>
              </a:spcAft>
            </a:pPr>
            <a:r>
              <a:rPr lang="ar-SA" sz="1800" dirty="0">
                <a:effectLst/>
                <a:latin typeface="Calibri" panose="020F0502020204030204" pitchFamily="34" charset="0"/>
                <a:ea typeface="Times New Roman" panose="02020603050405020304" pitchFamily="18" charset="0"/>
                <a:cs typeface="Simplified Arabic" panose="02020603050405020304" pitchFamily="18" charset="-78"/>
              </a:rPr>
              <a:t>المصادر</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7" name="مربع نص 16">
            <a:extLst>
              <a:ext uri="{FF2B5EF4-FFF2-40B4-BE49-F238E27FC236}">
                <a16:creationId xmlns:a16="http://schemas.microsoft.com/office/drawing/2014/main" id="{078C6D12-2F2A-44AB-AB0F-0DD88F79F095}"/>
              </a:ext>
            </a:extLst>
          </p:cNvPr>
          <p:cNvSpPr txBox="1"/>
          <p:nvPr/>
        </p:nvSpPr>
        <p:spPr>
          <a:xfrm>
            <a:off x="3972771" y="4816024"/>
            <a:ext cx="6155266" cy="369332"/>
          </a:xfrm>
          <a:prstGeom prst="rect">
            <a:avLst/>
          </a:prstGeom>
          <a:noFill/>
        </p:spPr>
        <p:txBody>
          <a:bodyPr wrap="square">
            <a:spAutoFit/>
          </a:bodyPr>
          <a:lstStyle/>
          <a:p>
            <a:pPr algn="r" rtl="1"/>
            <a:r>
              <a:rPr lang="ar-EG" dirty="0"/>
              <a:t>التصنيع</a:t>
            </a:r>
          </a:p>
        </p:txBody>
      </p:sp>
      <p:sp>
        <p:nvSpPr>
          <p:cNvPr id="19" name="مربع نص 18">
            <a:extLst>
              <a:ext uri="{FF2B5EF4-FFF2-40B4-BE49-F238E27FC236}">
                <a16:creationId xmlns:a16="http://schemas.microsoft.com/office/drawing/2014/main" id="{AB70A337-A30F-44C9-9D3A-021DAB9FA6CE}"/>
              </a:ext>
            </a:extLst>
          </p:cNvPr>
          <p:cNvSpPr txBox="1"/>
          <p:nvPr/>
        </p:nvSpPr>
        <p:spPr>
          <a:xfrm>
            <a:off x="1309553" y="4789241"/>
            <a:ext cx="6155266" cy="369332"/>
          </a:xfrm>
          <a:prstGeom prst="rect">
            <a:avLst/>
          </a:prstGeom>
          <a:noFill/>
        </p:spPr>
        <p:txBody>
          <a:bodyPr wrap="square">
            <a:spAutoFit/>
          </a:bodyPr>
          <a:lstStyle/>
          <a:p>
            <a:r>
              <a:rPr lang="ar-EG" dirty="0"/>
              <a:t>التسليم والخدمات اللوجستية</a:t>
            </a:r>
          </a:p>
        </p:txBody>
      </p:sp>
      <p:sp>
        <p:nvSpPr>
          <p:cNvPr id="21" name="مربع نص 20">
            <a:extLst>
              <a:ext uri="{FF2B5EF4-FFF2-40B4-BE49-F238E27FC236}">
                <a16:creationId xmlns:a16="http://schemas.microsoft.com/office/drawing/2014/main" id="{D6041ECD-BA6F-45B0-B058-620BD0F13BA3}"/>
              </a:ext>
            </a:extLst>
          </p:cNvPr>
          <p:cNvSpPr txBox="1"/>
          <p:nvPr/>
        </p:nvSpPr>
        <p:spPr>
          <a:xfrm>
            <a:off x="1940586" y="3251224"/>
            <a:ext cx="6155266" cy="369332"/>
          </a:xfrm>
          <a:prstGeom prst="rect">
            <a:avLst/>
          </a:prstGeom>
          <a:noFill/>
        </p:spPr>
        <p:txBody>
          <a:bodyPr wrap="square">
            <a:spAutoFit/>
          </a:bodyPr>
          <a:lstStyle/>
          <a:p>
            <a:r>
              <a:rPr lang="ar-SA" sz="1800" dirty="0">
                <a:effectLst/>
                <a:ea typeface="Times New Roman" panose="02020603050405020304" pitchFamily="18" charset="0"/>
                <a:cs typeface="Simplified Arabic" panose="02020603050405020304" pitchFamily="18" charset="-78"/>
              </a:rPr>
              <a:t>الاستعادة</a:t>
            </a:r>
            <a:endParaRPr lang="ar-EG" dirty="0"/>
          </a:p>
        </p:txBody>
      </p:sp>
      <p:sp>
        <p:nvSpPr>
          <p:cNvPr id="2" name="مربع نص 1">
            <a:extLst>
              <a:ext uri="{FF2B5EF4-FFF2-40B4-BE49-F238E27FC236}">
                <a16:creationId xmlns:a16="http://schemas.microsoft.com/office/drawing/2014/main" id="{24BBDF2F-5A56-7BC6-7374-03B583FBE3B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13150328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BE3C5660-DE95-4B88-BE9E-A239BBEE9871}"/>
              </a:ext>
            </a:extLst>
          </p:cNvPr>
          <p:cNvSpPr txBox="1"/>
          <p:nvPr/>
        </p:nvSpPr>
        <p:spPr>
          <a:xfrm>
            <a:off x="3018367" y="452519"/>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Calibri" panose="020F0502020204030204" pitchFamily="34" charset="0"/>
                <a:cs typeface="Arial" panose="020B0604020202020204" pitchFamily="34" charset="0"/>
              </a:rPr>
              <a:t>أساليب الرقابة الحديثة على المخازن والمستودعات</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مجموعة 6">
            <a:extLst>
              <a:ext uri="{FF2B5EF4-FFF2-40B4-BE49-F238E27FC236}">
                <a16:creationId xmlns:a16="http://schemas.microsoft.com/office/drawing/2014/main" id="{1D0A15B0-4AB8-418A-92A4-FF5D3D16ACA6}"/>
              </a:ext>
            </a:extLst>
          </p:cNvPr>
          <p:cNvGrpSpPr/>
          <p:nvPr/>
        </p:nvGrpSpPr>
        <p:grpSpPr>
          <a:xfrm>
            <a:off x="4101922" y="1913467"/>
            <a:ext cx="3988156" cy="3366146"/>
            <a:chOff x="3739175" y="2470943"/>
            <a:chExt cx="4713650" cy="4011405"/>
          </a:xfrm>
        </p:grpSpPr>
        <p:grpSp>
          <p:nvGrpSpPr>
            <p:cNvPr id="8" name="مجموعة 7">
              <a:extLst>
                <a:ext uri="{FF2B5EF4-FFF2-40B4-BE49-F238E27FC236}">
                  <a16:creationId xmlns:a16="http://schemas.microsoft.com/office/drawing/2014/main" id="{9DF48F6F-6A11-4B16-A0F8-9AECE8AF128E}"/>
                </a:ext>
              </a:extLst>
            </p:cNvPr>
            <p:cNvGrpSpPr/>
            <p:nvPr/>
          </p:nvGrpSpPr>
          <p:grpSpPr>
            <a:xfrm>
              <a:off x="3739175" y="2470943"/>
              <a:ext cx="4713650" cy="4011405"/>
              <a:chOff x="3739175" y="2470943"/>
              <a:chExt cx="4713650" cy="4011405"/>
            </a:xfrm>
          </p:grpSpPr>
          <p:grpSp>
            <p:nvGrpSpPr>
              <p:cNvPr id="21" name="Group 1">
                <a:extLst>
                  <a:ext uri="{FF2B5EF4-FFF2-40B4-BE49-F238E27FC236}">
                    <a16:creationId xmlns:a16="http://schemas.microsoft.com/office/drawing/2014/main" id="{07E7FBB3-C7BC-4F9A-A4D9-435A07FFF7A8}"/>
                  </a:ext>
                </a:extLst>
              </p:cNvPr>
              <p:cNvGrpSpPr/>
              <p:nvPr/>
            </p:nvGrpSpPr>
            <p:grpSpPr>
              <a:xfrm>
                <a:off x="5660410" y="2699504"/>
                <a:ext cx="693963" cy="2163045"/>
                <a:chOff x="5660410" y="2699504"/>
                <a:chExt cx="693963" cy="2163045"/>
              </a:xfrm>
            </p:grpSpPr>
            <p:sp>
              <p:nvSpPr>
                <p:cNvPr id="26" name="Freeform 32">
                  <a:extLst>
                    <a:ext uri="{FF2B5EF4-FFF2-40B4-BE49-F238E27FC236}">
                      <a16:creationId xmlns:a16="http://schemas.microsoft.com/office/drawing/2014/main" id="{2B9F6768-E64D-4490-BBA0-CBF88F26B9FE}"/>
                    </a:ext>
                  </a:extLst>
                </p:cNvPr>
                <p:cNvSpPr>
                  <a:spLocks/>
                </p:cNvSpPr>
                <p:nvPr/>
              </p:nvSpPr>
              <p:spPr bwMode="auto">
                <a:xfrm>
                  <a:off x="5990001" y="3721402"/>
                  <a:ext cx="207030" cy="1141147"/>
                </a:xfrm>
                <a:custGeom>
                  <a:avLst/>
                  <a:gdLst>
                    <a:gd name="T0" fmla="*/ 40 w 53"/>
                    <a:gd name="T1" fmla="*/ 276 h 291"/>
                    <a:gd name="T2" fmla="*/ 44 w 53"/>
                    <a:gd name="T3" fmla="*/ 92 h 291"/>
                    <a:gd name="T4" fmla="*/ 52 w 53"/>
                    <a:gd name="T5" fmla="*/ 33 h 291"/>
                    <a:gd name="T6" fmla="*/ 27 w 53"/>
                    <a:gd name="T7" fmla="*/ 0 h 291"/>
                    <a:gd name="T8" fmla="*/ 1 w 53"/>
                    <a:gd name="T9" fmla="*/ 33 h 291"/>
                    <a:gd name="T10" fmla="*/ 9 w 53"/>
                    <a:gd name="T11" fmla="*/ 92 h 291"/>
                    <a:gd name="T12" fmla="*/ 13 w 53"/>
                    <a:gd name="T13" fmla="*/ 276 h 291"/>
                    <a:gd name="T14" fmla="*/ 27 w 53"/>
                    <a:gd name="T15" fmla="*/ 291 h 291"/>
                    <a:gd name="T16" fmla="*/ 40 w 53"/>
                    <a:gd name="T17" fmla="*/ 27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91">
                      <a:moveTo>
                        <a:pt x="40" y="276"/>
                      </a:moveTo>
                      <a:cubicBezTo>
                        <a:pt x="47" y="249"/>
                        <a:pt x="53" y="135"/>
                        <a:pt x="44" y="92"/>
                      </a:cubicBezTo>
                      <a:cubicBezTo>
                        <a:pt x="52" y="75"/>
                        <a:pt x="53" y="48"/>
                        <a:pt x="52" y="33"/>
                      </a:cubicBezTo>
                      <a:cubicBezTo>
                        <a:pt x="51" y="18"/>
                        <a:pt x="43" y="2"/>
                        <a:pt x="27" y="0"/>
                      </a:cubicBezTo>
                      <a:cubicBezTo>
                        <a:pt x="10" y="2"/>
                        <a:pt x="2" y="18"/>
                        <a:pt x="1" y="33"/>
                      </a:cubicBezTo>
                      <a:cubicBezTo>
                        <a:pt x="1" y="48"/>
                        <a:pt x="2" y="75"/>
                        <a:pt x="9" y="92"/>
                      </a:cubicBezTo>
                      <a:cubicBezTo>
                        <a:pt x="0" y="135"/>
                        <a:pt x="6" y="249"/>
                        <a:pt x="13" y="276"/>
                      </a:cubicBezTo>
                      <a:cubicBezTo>
                        <a:pt x="17" y="287"/>
                        <a:pt x="19" y="291"/>
                        <a:pt x="27" y="291"/>
                      </a:cubicBezTo>
                      <a:cubicBezTo>
                        <a:pt x="34" y="291"/>
                        <a:pt x="37" y="287"/>
                        <a:pt x="40" y="276"/>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7" name="Freeform 33">
                  <a:extLst>
                    <a:ext uri="{FF2B5EF4-FFF2-40B4-BE49-F238E27FC236}">
                      <a16:creationId xmlns:a16="http://schemas.microsoft.com/office/drawing/2014/main" id="{998085CF-7FDA-42F5-9DF4-12A17F9B63F1}"/>
                    </a:ext>
                  </a:extLst>
                </p:cNvPr>
                <p:cNvSpPr>
                  <a:spLocks/>
                </p:cNvSpPr>
                <p:nvPr/>
              </p:nvSpPr>
              <p:spPr bwMode="auto">
                <a:xfrm>
                  <a:off x="5955220" y="3565715"/>
                  <a:ext cx="278248" cy="187155"/>
                </a:xfrm>
                <a:custGeom>
                  <a:avLst/>
                  <a:gdLst>
                    <a:gd name="T0" fmla="*/ 35 w 71"/>
                    <a:gd name="T1" fmla="*/ 35 h 48"/>
                    <a:gd name="T2" fmla="*/ 58 w 71"/>
                    <a:gd name="T3" fmla="*/ 48 h 48"/>
                    <a:gd name="T4" fmla="*/ 36 w 71"/>
                    <a:gd name="T5" fmla="*/ 0 h 48"/>
                    <a:gd name="T6" fmla="*/ 13 w 71"/>
                    <a:gd name="T7" fmla="*/ 48 h 48"/>
                    <a:gd name="T8" fmla="*/ 35 w 71"/>
                    <a:gd name="T9" fmla="*/ 35 h 48"/>
                  </a:gdLst>
                  <a:ahLst/>
                  <a:cxnLst>
                    <a:cxn ang="0">
                      <a:pos x="T0" y="T1"/>
                    </a:cxn>
                    <a:cxn ang="0">
                      <a:pos x="T2" y="T3"/>
                    </a:cxn>
                    <a:cxn ang="0">
                      <a:pos x="T4" y="T5"/>
                    </a:cxn>
                    <a:cxn ang="0">
                      <a:pos x="T6" y="T7"/>
                    </a:cxn>
                    <a:cxn ang="0">
                      <a:pos x="T8" y="T9"/>
                    </a:cxn>
                  </a:cxnLst>
                  <a:rect l="0" t="0" r="r" b="b"/>
                  <a:pathLst>
                    <a:path w="71" h="48">
                      <a:moveTo>
                        <a:pt x="35" y="35"/>
                      </a:moveTo>
                      <a:cubicBezTo>
                        <a:pt x="46" y="36"/>
                        <a:pt x="53" y="41"/>
                        <a:pt x="58" y="48"/>
                      </a:cubicBezTo>
                      <a:cubicBezTo>
                        <a:pt x="71" y="24"/>
                        <a:pt x="56" y="0"/>
                        <a:pt x="36" y="0"/>
                      </a:cubicBezTo>
                      <a:cubicBezTo>
                        <a:pt x="15" y="0"/>
                        <a:pt x="0" y="24"/>
                        <a:pt x="13" y="48"/>
                      </a:cubicBezTo>
                      <a:cubicBezTo>
                        <a:pt x="18" y="41"/>
                        <a:pt x="25" y="36"/>
                        <a:pt x="35" y="3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8" name="Freeform 34">
                  <a:extLst>
                    <a:ext uri="{FF2B5EF4-FFF2-40B4-BE49-F238E27FC236}">
                      <a16:creationId xmlns:a16="http://schemas.microsoft.com/office/drawing/2014/main" id="{9BC17648-2CB8-4882-8803-99E4231E0E45}"/>
                    </a:ext>
                  </a:extLst>
                </p:cNvPr>
                <p:cNvSpPr>
                  <a:spLocks noEditPoints="1"/>
                </p:cNvSpPr>
                <p:nvPr/>
              </p:nvSpPr>
              <p:spPr bwMode="auto">
                <a:xfrm>
                  <a:off x="5660410" y="2699504"/>
                  <a:ext cx="693963" cy="932461"/>
                </a:xfrm>
                <a:custGeom>
                  <a:avLst/>
                  <a:gdLst>
                    <a:gd name="T0" fmla="*/ 10 w 177"/>
                    <a:gd name="T1" fmla="*/ 37 h 238"/>
                    <a:gd name="T2" fmla="*/ 14 w 177"/>
                    <a:gd name="T3" fmla="*/ 30 h 238"/>
                    <a:gd name="T4" fmla="*/ 14 w 177"/>
                    <a:gd name="T5" fmla="*/ 7 h 238"/>
                    <a:gd name="T6" fmla="*/ 7 w 177"/>
                    <a:gd name="T7" fmla="*/ 1 h 238"/>
                    <a:gd name="T8" fmla="*/ 0 w 177"/>
                    <a:gd name="T9" fmla="*/ 8 h 238"/>
                    <a:gd name="T10" fmla="*/ 1 w 177"/>
                    <a:gd name="T11" fmla="*/ 31 h 238"/>
                    <a:gd name="T12" fmla="*/ 6 w 177"/>
                    <a:gd name="T13" fmla="*/ 37 h 238"/>
                    <a:gd name="T14" fmla="*/ 43 w 177"/>
                    <a:gd name="T15" fmla="*/ 140 h 238"/>
                    <a:gd name="T16" fmla="*/ 98 w 177"/>
                    <a:gd name="T17" fmla="*/ 238 h 238"/>
                    <a:gd name="T18" fmla="*/ 103 w 177"/>
                    <a:gd name="T19" fmla="*/ 238 h 238"/>
                    <a:gd name="T20" fmla="*/ 47 w 177"/>
                    <a:gd name="T21" fmla="*/ 137 h 238"/>
                    <a:gd name="T22" fmla="*/ 10 w 177"/>
                    <a:gd name="T23" fmla="*/ 37 h 238"/>
                    <a:gd name="T24" fmla="*/ 176 w 177"/>
                    <a:gd name="T25" fmla="*/ 33 h 238"/>
                    <a:gd name="T26" fmla="*/ 172 w 177"/>
                    <a:gd name="T27" fmla="*/ 11 h 238"/>
                    <a:gd name="T28" fmla="*/ 164 w 177"/>
                    <a:gd name="T29" fmla="*/ 5 h 238"/>
                    <a:gd name="T30" fmla="*/ 159 w 177"/>
                    <a:gd name="T31" fmla="*/ 13 h 238"/>
                    <a:gd name="T32" fmla="*/ 163 w 177"/>
                    <a:gd name="T33" fmla="*/ 36 h 238"/>
                    <a:gd name="T34" fmla="*/ 168 w 177"/>
                    <a:gd name="T35" fmla="*/ 41 h 238"/>
                    <a:gd name="T36" fmla="*/ 170 w 177"/>
                    <a:gd name="T37" fmla="*/ 59 h 238"/>
                    <a:gd name="T38" fmla="*/ 119 w 177"/>
                    <a:gd name="T39" fmla="*/ 233 h 238"/>
                    <a:gd name="T40" fmla="*/ 124 w 177"/>
                    <a:gd name="T41" fmla="*/ 234 h 238"/>
                    <a:gd name="T42" fmla="*/ 175 w 177"/>
                    <a:gd name="T43" fmla="*/ 59 h 238"/>
                    <a:gd name="T44" fmla="*/ 173 w 177"/>
                    <a:gd name="T45" fmla="*/ 40 h 238"/>
                    <a:gd name="T46" fmla="*/ 176 w 177"/>
                    <a:gd name="T47" fmla="*/ 3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7" h="238">
                      <a:moveTo>
                        <a:pt x="10" y="37"/>
                      </a:moveTo>
                      <a:cubicBezTo>
                        <a:pt x="13" y="36"/>
                        <a:pt x="15" y="33"/>
                        <a:pt x="14" y="30"/>
                      </a:cubicBezTo>
                      <a:cubicBezTo>
                        <a:pt x="14" y="7"/>
                        <a:pt x="14" y="7"/>
                        <a:pt x="14" y="7"/>
                      </a:cubicBezTo>
                      <a:cubicBezTo>
                        <a:pt x="14" y="3"/>
                        <a:pt x="10" y="0"/>
                        <a:pt x="7" y="1"/>
                      </a:cubicBezTo>
                      <a:cubicBezTo>
                        <a:pt x="3" y="1"/>
                        <a:pt x="0" y="4"/>
                        <a:pt x="0" y="8"/>
                      </a:cubicBezTo>
                      <a:cubicBezTo>
                        <a:pt x="1" y="31"/>
                        <a:pt x="1" y="31"/>
                        <a:pt x="1" y="31"/>
                      </a:cubicBezTo>
                      <a:cubicBezTo>
                        <a:pt x="1" y="34"/>
                        <a:pt x="3" y="36"/>
                        <a:pt x="6" y="37"/>
                      </a:cubicBezTo>
                      <a:cubicBezTo>
                        <a:pt x="7" y="74"/>
                        <a:pt x="21" y="110"/>
                        <a:pt x="43" y="140"/>
                      </a:cubicBezTo>
                      <a:cubicBezTo>
                        <a:pt x="66" y="172"/>
                        <a:pt x="96" y="199"/>
                        <a:pt x="98" y="238"/>
                      </a:cubicBezTo>
                      <a:cubicBezTo>
                        <a:pt x="103" y="238"/>
                        <a:pt x="103" y="238"/>
                        <a:pt x="103" y="238"/>
                      </a:cubicBezTo>
                      <a:cubicBezTo>
                        <a:pt x="100" y="196"/>
                        <a:pt x="69" y="168"/>
                        <a:pt x="47" y="137"/>
                      </a:cubicBezTo>
                      <a:cubicBezTo>
                        <a:pt x="26" y="107"/>
                        <a:pt x="12" y="73"/>
                        <a:pt x="10" y="37"/>
                      </a:cubicBezTo>
                      <a:close/>
                      <a:moveTo>
                        <a:pt x="176" y="33"/>
                      </a:moveTo>
                      <a:cubicBezTo>
                        <a:pt x="172" y="11"/>
                        <a:pt x="172" y="11"/>
                        <a:pt x="172" y="11"/>
                      </a:cubicBezTo>
                      <a:cubicBezTo>
                        <a:pt x="171" y="7"/>
                        <a:pt x="168" y="4"/>
                        <a:pt x="164" y="5"/>
                      </a:cubicBezTo>
                      <a:cubicBezTo>
                        <a:pt x="160" y="6"/>
                        <a:pt x="158" y="9"/>
                        <a:pt x="159" y="13"/>
                      </a:cubicBezTo>
                      <a:cubicBezTo>
                        <a:pt x="163" y="36"/>
                        <a:pt x="163" y="36"/>
                        <a:pt x="163" y="36"/>
                      </a:cubicBezTo>
                      <a:cubicBezTo>
                        <a:pt x="163" y="39"/>
                        <a:pt x="166" y="41"/>
                        <a:pt x="168" y="41"/>
                      </a:cubicBezTo>
                      <a:cubicBezTo>
                        <a:pt x="169" y="47"/>
                        <a:pt x="170" y="53"/>
                        <a:pt x="170" y="59"/>
                      </a:cubicBezTo>
                      <a:cubicBezTo>
                        <a:pt x="170" y="119"/>
                        <a:pt x="124" y="169"/>
                        <a:pt x="119" y="233"/>
                      </a:cubicBezTo>
                      <a:cubicBezTo>
                        <a:pt x="124" y="234"/>
                        <a:pt x="124" y="234"/>
                        <a:pt x="124" y="234"/>
                      </a:cubicBezTo>
                      <a:cubicBezTo>
                        <a:pt x="128" y="172"/>
                        <a:pt x="174" y="121"/>
                        <a:pt x="175" y="59"/>
                      </a:cubicBezTo>
                      <a:cubicBezTo>
                        <a:pt x="175" y="53"/>
                        <a:pt x="174" y="47"/>
                        <a:pt x="173" y="40"/>
                      </a:cubicBezTo>
                      <a:cubicBezTo>
                        <a:pt x="176" y="39"/>
                        <a:pt x="177" y="36"/>
                        <a:pt x="176" y="33"/>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sp>
            <p:nvSpPr>
              <p:cNvPr id="22" name="Freeform 35">
                <a:extLst>
                  <a:ext uri="{FF2B5EF4-FFF2-40B4-BE49-F238E27FC236}">
                    <a16:creationId xmlns:a16="http://schemas.microsoft.com/office/drawing/2014/main" id="{7B5263BD-1DF6-4714-987C-B48B7183D169}"/>
                  </a:ext>
                </a:extLst>
              </p:cNvPr>
              <p:cNvSpPr>
                <a:spLocks/>
              </p:cNvSpPr>
              <p:nvPr/>
            </p:nvSpPr>
            <p:spPr bwMode="auto">
              <a:xfrm>
                <a:off x="6205312" y="2470943"/>
                <a:ext cx="2247513" cy="1729111"/>
              </a:xfrm>
              <a:custGeom>
                <a:avLst/>
                <a:gdLst>
                  <a:gd name="T0" fmla="*/ 556 w 573"/>
                  <a:gd name="T1" fmla="*/ 57 h 441"/>
                  <a:gd name="T2" fmla="*/ 292 w 573"/>
                  <a:gd name="T3" fmla="*/ 60 h 441"/>
                  <a:gd name="T4" fmla="*/ 0 w 573"/>
                  <a:gd name="T5" fmla="*/ 339 h 441"/>
                  <a:gd name="T6" fmla="*/ 0 w 573"/>
                  <a:gd name="T7" fmla="*/ 383 h 441"/>
                  <a:gd name="T8" fmla="*/ 80 w 573"/>
                  <a:gd name="T9" fmla="*/ 405 h 441"/>
                  <a:gd name="T10" fmla="*/ 199 w 573"/>
                  <a:gd name="T11" fmla="*/ 414 h 441"/>
                  <a:gd name="T12" fmla="*/ 380 w 573"/>
                  <a:gd name="T13" fmla="*/ 441 h 441"/>
                  <a:gd name="T14" fmla="*/ 413 w 573"/>
                  <a:gd name="T15" fmla="*/ 407 h 441"/>
                  <a:gd name="T16" fmla="*/ 435 w 573"/>
                  <a:gd name="T17" fmla="*/ 372 h 441"/>
                  <a:gd name="T18" fmla="*/ 449 w 573"/>
                  <a:gd name="T19" fmla="*/ 320 h 441"/>
                  <a:gd name="T20" fmla="*/ 463 w 573"/>
                  <a:gd name="T21" fmla="*/ 268 h 441"/>
                  <a:gd name="T22" fmla="*/ 490 w 573"/>
                  <a:gd name="T23" fmla="*/ 220 h 441"/>
                  <a:gd name="T24" fmla="*/ 512 w 573"/>
                  <a:gd name="T25" fmla="*/ 177 h 441"/>
                  <a:gd name="T26" fmla="*/ 545 w 573"/>
                  <a:gd name="T27" fmla="*/ 127 h 441"/>
                  <a:gd name="T28" fmla="*/ 556 w 573"/>
                  <a:gd name="T29" fmla="*/ 57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3" h="441">
                    <a:moveTo>
                      <a:pt x="556" y="57"/>
                    </a:moveTo>
                    <a:cubicBezTo>
                      <a:pt x="493" y="0"/>
                      <a:pt x="383" y="16"/>
                      <a:pt x="292" y="60"/>
                    </a:cubicBezTo>
                    <a:cubicBezTo>
                      <a:pt x="192" y="108"/>
                      <a:pt x="88" y="196"/>
                      <a:pt x="0" y="339"/>
                    </a:cubicBezTo>
                    <a:cubicBezTo>
                      <a:pt x="6" y="355"/>
                      <a:pt x="0" y="369"/>
                      <a:pt x="0" y="383"/>
                    </a:cubicBezTo>
                    <a:cubicBezTo>
                      <a:pt x="24" y="381"/>
                      <a:pt x="45" y="400"/>
                      <a:pt x="80" y="405"/>
                    </a:cubicBezTo>
                    <a:cubicBezTo>
                      <a:pt x="114" y="410"/>
                      <a:pt x="152" y="411"/>
                      <a:pt x="199" y="414"/>
                    </a:cubicBezTo>
                    <a:cubicBezTo>
                      <a:pt x="246" y="418"/>
                      <a:pt x="366" y="441"/>
                      <a:pt x="380" y="441"/>
                    </a:cubicBezTo>
                    <a:cubicBezTo>
                      <a:pt x="394" y="441"/>
                      <a:pt x="416" y="422"/>
                      <a:pt x="413" y="407"/>
                    </a:cubicBezTo>
                    <a:cubicBezTo>
                      <a:pt x="424" y="403"/>
                      <a:pt x="435" y="392"/>
                      <a:pt x="435" y="372"/>
                    </a:cubicBezTo>
                    <a:cubicBezTo>
                      <a:pt x="447" y="363"/>
                      <a:pt x="450" y="342"/>
                      <a:pt x="449" y="320"/>
                    </a:cubicBezTo>
                    <a:cubicBezTo>
                      <a:pt x="461" y="311"/>
                      <a:pt x="471" y="292"/>
                      <a:pt x="463" y="268"/>
                    </a:cubicBezTo>
                    <a:cubicBezTo>
                      <a:pt x="474" y="265"/>
                      <a:pt x="493" y="248"/>
                      <a:pt x="490" y="220"/>
                    </a:cubicBezTo>
                    <a:cubicBezTo>
                      <a:pt x="501" y="217"/>
                      <a:pt x="512" y="193"/>
                      <a:pt x="512" y="177"/>
                    </a:cubicBezTo>
                    <a:cubicBezTo>
                      <a:pt x="526" y="173"/>
                      <a:pt x="540" y="154"/>
                      <a:pt x="545" y="127"/>
                    </a:cubicBezTo>
                    <a:cubicBezTo>
                      <a:pt x="568" y="107"/>
                      <a:pt x="573" y="72"/>
                      <a:pt x="556" y="57"/>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3" name="Freeform 36">
                <a:extLst>
                  <a:ext uri="{FF2B5EF4-FFF2-40B4-BE49-F238E27FC236}">
                    <a16:creationId xmlns:a16="http://schemas.microsoft.com/office/drawing/2014/main" id="{D7E51DD2-E0DC-421B-AF24-99E0CCB2717D}"/>
                  </a:ext>
                </a:extLst>
              </p:cNvPr>
              <p:cNvSpPr>
                <a:spLocks/>
              </p:cNvSpPr>
              <p:nvPr/>
            </p:nvSpPr>
            <p:spPr bwMode="auto">
              <a:xfrm>
                <a:off x="6201999" y="4024493"/>
                <a:ext cx="1591644" cy="2449574"/>
              </a:xfrm>
              <a:custGeom>
                <a:avLst/>
                <a:gdLst>
                  <a:gd name="T0" fmla="*/ 310 w 406"/>
                  <a:gd name="T1" fmla="*/ 46 h 625"/>
                  <a:gd name="T2" fmla="*/ 203 w 406"/>
                  <a:gd name="T3" fmla="*/ 31 h 625"/>
                  <a:gd name="T4" fmla="*/ 173 w 406"/>
                  <a:gd name="T5" fmla="*/ 29 h 625"/>
                  <a:gd name="T6" fmla="*/ 84 w 406"/>
                  <a:gd name="T7" fmla="*/ 22 h 625"/>
                  <a:gd name="T8" fmla="*/ 40 w 406"/>
                  <a:gd name="T9" fmla="*/ 9 h 625"/>
                  <a:gd name="T10" fmla="*/ 7 w 406"/>
                  <a:gd name="T11" fmla="*/ 0 h 625"/>
                  <a:gd name="T12" fmla="*/ 0 w 406"/>
                  <a:gd name="T13" fmla="*/ 35 h 625"/>
                  <a:gd name="T14" fmla="*/ 66 w 406"/>
                  <a:gd name="T15" fmla="*/ 383 h 625"/>
                  <a:gd name="T16" fmla="*/ 86 w 406"/>
                  <a:gd name="T17" fmla="*/ 416 h 625"/>
                  <a:gd name="T18" fmla="*/ 113 w 406"/>
                  <a:gd name="T19" fmla="*/ 417 h 625"/>
                  <a:gd name="T20" fmla="*/ 123 w 406"/>
                  <a:gd name="T21" fmla="*/ 474 h 625"/>
                  <a:gd name="T22" fmla="*/ 169 w 406"/>
                  <a:gd name="T23" fmla="*/ 453 h 625"/>
                  <a:gd name="T24" fmla="*/ 201 w 406"/>
                  <a:gd name="T25" fmla="*/ 459 h 625"/>
                  <a:gd name="T26" fmla="*/ 248 w 406"/>
                  <a:gd name="T27" fmla="*/ 451 h 625"/>
                  <a:gd name="T28" fmla="*/ 273 w 406"/>
                  <a:gd name="T29" fmla="*/ 553 h 625"/>
                  <a:gd name="T30" fmla="*/ 306 w 406"/>
                  <a:gd name="T31" fmla="*/ 614 h 625"/>
                  <a:gd name="T32" fmla="*/ 315 w 406"/>
                  <a:gd name="T33" fmla="*/ 547 h 625"/>
                  <a:gd name="T34" fmla="*/ 282 w 406"/>
                  <a:gd name="T35" fmla="*/ 428 h 625"/>
                  <a:gd name="T36" fmla="*/ 295 w 406"/>
                  <a:gd name="T37" fmla="*/ 389 h 625"/>
                  <a:gd name="T38" fmla="*/ 300 w 406"/>
                  <a:gd name="T39" fmla="*/ 369 h 625"/>
                  <a:gd name="T40" fmla="*/ 330 w 406"/>
                  <a:gd name="T41" fmla="*/ 362 h 625"/>
                  <a:gd name="T42" fmla="*/ 336 w 406"/>
                  <a:gd name="T43" fmla="*/ 320 h 625"/>
                  <a:gd name="T44" fmla="*/ 344 w 406"/>
                  <a:gd name="T45" fmla="*/ 285 h 625"/>
                  <a:gd name="T46" fmla="*/ 375 w 406"/>
                  <a:gd name="T47" fmla="*/ 274 h 625"/>
                  <a:gd name="T48" fmla="*/ 365 w 406"/>
                  <a:gd name="T49" fmla="*/ 225 h 625"/>
                  <a:gd name="T50" fmla="*/ 380 w 406"/>
                  <a:gd name="T51" fmla="*/ 192 h 625"/>
                  <a:gd name="T52" fmla="*/ 370 w 406"/>
                  <a:gd name="T53" fmla="*/ 139 h 625"/>
                  <a:gd name="T54" fmla="*/ 310 w 406"/>
                  <a:gd name="T55" fmla="*/ 46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625">
                    <a:moveTo>
                      <a:pt x="310" y="46"/>
                    </a:moveTo>
                    <a:cubicBezTo>
                      <a:pt x="271" y="40"/>
                      <a:pt x="228" y="33"/>
                      <a:pt x="203" y="31"/>
                    </a:cubicBezTo>
                    <a:cubicBezTo>
                      <a:pt x="193" y="30"/>
                      <a:pt x="182" y="30"/>
                      <a:pt x="173" y="29"/>
                    </a:cubicBezTo>
                    <a:cubicBezTo>
                      <a:pt x="139" y="27"/>
                      <a:pt x="110" y="25"/>
                      <a:pt x="84" y="22"/>
                    </a:cubicBezTo>
                    <a:cubicBezTo>
                      <a:pt x="66" y="19"/>
                      <a:pt x="52" y="14"/>
                      <a:pt x="40" y="9"/>
                    </a:cubicBezTo>
                    <a:cubicBezTo>
                      <a:pt x="28" y="4"/>
                      <a:pt x="17" y="0"/>
                      <a:pt x="7" y="0"/>
                    </a:cubicBezTo>
                    <a:cubicBezTo>
                      <a:pt x="5" y="12"/>
                      <a:pt x="2" y="25"/>
                      <a:pt x="0" y="35"/>
                    </a:cubicBezTo>
                    <a:cubicBezTo>
                      <a:pt x="35" y="118"/>
                      <a:pt x="72" y="316"/>
                      <a:pt x="66" y="383"/>
                    </a:cubicBezTo>
                    <a:cubicBezTo>
                      <a:pt x="62" y="424"/>
                      <a:pt x="80" y="422"/>
                      <a:pt x="86" y="416"/>
                    </a:cubicBezTo>
                    <a:cubicBezTo>
                      <a:pt x="92" y="410"/>
                      <a:pt x="110" y="403"/>
                      <a:pt x="113" y="417"/>
                    </a:cubicBezTo>
                    <a:cubicBezTo>
                      <a:pt x="116" y="431"/>
                      <a:pt x="101" y="461"/>
                      <a:pt x="123" y="474"/>
                    </a:cubicBezTo>
                    <a:cubicBezTo>
                      <a:pt x="144" y="486"/>
                      <a:pt x="155" y="460"/>
                      <a:pt x="169" y="453"/>
                    </a:cubicBezTo>
                    <a:cubicBezTo>
                      <a:pt x="184" y="446"/>
                      <a:pt x="189" y="460"/>
                      <a:pt x="201" y="459"/>
                    </a:cubicBezTo>
                    <a:cubicBezTo>
                      <a:pt x="213" y="458"/>
                      <a:pt x="222" y="438"/>
                      <a:pt x="248" y="451"/>
                    </a:cubicBezTo>
                    <a:cubicBezTo>
                      <a:pt x="273" y="464"/>
                      <a:pt x="276" y="528"/>
                      <a:pt x="273" y="553"/>
                    </a:cubicBezTo>
                    <a:cubicBezTo>
                      <a:pt x="270" y="577"/>
                      <a:pt x="276" y="625"/>
                      <a:pt x="306" y="614"/>
                    </a:cubicBezTo>
                    <a:cubicBezTo>
                      <a:pt x="337" y="602"/>
                      <a:pt x="330" y="573"/>
                      <a:pt x="315" y="547"/>
                    </a:cubicBezTo>
                    <a:cubicBezTo>
                      <a:pt x="301" y="520"/>
                      <a:pt x="288" y="454"/>
                      <a:pt x="282" y="428"/>
                    </a:cubicBezTo>
                    <a:cubicBezTo>
                      <a:pt x="276" y="402"/>
                      <a:pt x="290" y="394"/>
                      <a:pt x="295" y="389"/>
                    </a:cubicBezTo>
                    <a:cubicBezTo>
                      <a:pt x="300" y="384"/>
                      <a:pt x="293" y="374"/>
                      <a:pt x="300" y="369"/>
                    </a:cubicBezTo>
                    <a:cubicBezTo>
                      <a:pt x="307" y="364"/>
                      <a:pt x="317" y="368"/>
                      <a:pt x="330" y="362"/>
                    </a:cubicBezTo>
                    <a:cubicBezTo>
                      <a:pt x="342" y="356"/>
                      <a:pt x="342" y="332"/>
                      <a:pt x="336" y="320"/>
                    </a:cubicBezTo>
                    <a:cubicBezTo>
                      <a:pt x="330" y="309"/>
                      <a:pt x="340" y="295"/>
                      <a:pt x="344" y="285"/>
                    </a:cubicBezTo>
                    <a:cubicBezTo>
                      <a:pt x="348" y="275"/>
                      <a:pt x="364" y="279"/>
                      <a:pt x="375" y="274"/>
                    </a:cubicBezTo>
                    <a:cubicBezTo>
                      <a:pt x="386" y="269"/>
                      <a:pt x="386" y="247"/>
                      <a:pt x="365" y="225"/>
                    </a:cubicBezTo>
                    <a:cubicBezTo>
                      <a:pt x="375" y="224"/>
                      <a:pt x="384" y="209"/>
                      <a:pt x="380" y="192"/>
                    </a:cubicBezTo>
                    <a:cubicBezTo>
                      <a:pt x="406" y="186"/>
                      <a:pt x="389" y="158"/>
                      <a:pt x="370" y="139"/>
                    </a:cubicBezTo>
                    <a:cubicBezTo>
                      <a:pt x="372" y="116"/>
                      <a:pt x="345" y="75"/>
                      <a:pt x="310" y="46"/>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4" name="Freeform 37">
                <a:extLst>
                  <a:ext uri="{FF2B5EF4-FFF2-40B4-BE49-F238E27FC236}">
                    <a16:creationId xmlns:a16="http://schemas.microsoft.com/office/drawing/2014/main" id="{C9280EC5-A850-40BF-BB60-84E596A33888}"/>
                  </a:ext>
                </a:extLst>
              </p:cNvPr>
              <p:cNvSpPr>
                <a:spLocks/>
              </p:cNvSpPr>
              <p:nvPr/>
            </p:nvSpPr>
            <p:spPr bwMode="auto">
              <a:xfrm>
                <a:off x="3739175" y="2470943"/>
                <a:ext cx="2242545" cy="1729111"/>
              </a:xfrm>
              <a:custGeom>
                <a:avLst/>
                <a:gdLst>
                  <a:gd name="T0" fmla="*/ 28 w 572"/>
                  <a:gd name="T1" fmla="*/ 127 h 441"/>
                  <a:gd name="T2" fmla="*/ 61 w 572"/>
                  <a:gd name="T3" fmla="*/ 177 h 441"/>
                  <a:gd name="T4" fmla="*/ 83 w 572"/>
                  <a:gd name="T5" fmla="*/ 220 h 441"/>
                  <a:gd name="T6" fmla="*/ 109 w 572"/>
                  <a:gd name="T7" fmla="*/ 268 h 441"/>
                  <a:gd name="T8" fmla="*/ 124 w 572"/>
                  <a:gd name="T9" fmla="*/ 320 h 441"/>
                  <a:gd name="T10" fmla="*/ 138 w 572"/>
                  <a:gd name="T11" fmla="*/ 372 h 441"/>
                  <a:gd name="T12" fmla="*/ 160 w 572"/>
                  <a:gd name="T13" fmla="*/ 407 h 441"/>
                  <a:gd name="T14" fmla="*/ 193 w 572"/>
                  <a:gd name="T15" fmla="*/ 441 h 441"/>
                  <a:gd name="T16" fmla="*/ 373 w 572"/>
                  <a:gd name="T17" fmla="*/ 414 h 441"/>
                  <a:gd name="T18" fmla="*/ 492 w 572"/>
                  <a:gd name="T19" fmla="*/ 405 h 441"/>
                  <a:gd name="T20" fmla="*/ 572 w 572"/>
                  <a:gd name="T21" fmla="*/ 383 h 441"/>
                  <a:gd name="T22" fmla="*/ 572 w 572"/>
                  <a:gd name="T23" fmla="*/ 339 h 441"/>
                  <a:gd name="T24" fmla="*/ 280 w 572"/>
                  <a:gd name="T25" fmla="*/ 60 h 441"/>
                  <a:gd name="T26" fmla="*/ 17 w 572"/>
                  <a:gd name="T27" fmla="*/ 57 h 441"/>
                  <a:gd name="T28" fmla="*/ 28 w 572"/>
                  <a:gd name="T29" fmla="*/ 127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2" h="441">
                    <a:moveTo>
                      <a:pt x="28" y="127"/>
                    </a:moveTo>
                    <a:cubicBezTo>
                      <a:pt x="32" y="154"/>
                      <a:pt x="47" y="173"/>
                      <a:pt x="61" y="177"/>
                    </a:cubicBezTo>
                    <a:cubicBezTo>
                      <a:pt x="61" y="193"/>
                      <a:pt x="72" y="217"/>
                      <a:pt x="83" y="220"/>
                    </a:cubicBezTo>
                    <a:cubicBezTo>
                      <a:pt x="80" y="248"/>
                      <a:pt x="98" y="265"/>
                      <a:pt x="109" y="268"/>
                    </a:cubicBezTo>
                    <a:cubicBezTo>
                      <a:pt x="102" y="292"/>
                      <a:pt x="111" y="311"/>
                      <a:pt x="124" y="320"/>
                    </a:cubicBezTo>
                    <a:cubicBezTo>
                      <a:pt x="122" y="342"/>
                      <a:pt x="125" y="363"/>
                      <a:pt x="138" y="372"/>
                    </a:cubicBezTo>
                    <a:cubicBezTo>
                      <a:pt x="138" y="392"/>
                      <a:pt x="149" y="403"/>
                      <a:pt x="160" y="407"/>
                    </a:cubicBezTo>
                    <a:cubicBezTo>
                      <a:pt x="156" y="422"/>
                      <a:pt x="178" y="441"/>
                      <a:pt x="193" y="441"/>
                    </a:cubicBezTo>
                    <a:cubicBezTo>
                      <a:pt x="207" y="441"/>
                      <a:pt x="326" y="418"/>
                      <a:pt x="373" y="414"/>
                    </a:cubicBezTo>
                    <a:cubicBezTo>
                      <a:pt x="420" y="411"/>
                      <a:pt x="458" y="410"/>
                      <a:pt x="492" y="405"/>
                    </a:cubicBezTo>
                    <a:cubicBezTo>
                      <a:pt x="527" y="400"/>
                      <a:pt x="549" y="381"/>
                      <a:pt x="572" y="383"/>
                    </a:cubicBezTo>
                    <a:cubicBezTo>
                      <a:pt x="572" y="369"/>
                      <a:pt x="566" y="355"/>
                      <a:pt x="572" y="339"/>
                    </a:cubicBezTo>
                    <a:cubicBezTo>
                      <a:pt x="485" y="196"/>
                      <a:pt x="380" y="108"/>
                      <a:pt x="280" y="60"/>
                    </a:cubicBezTo>
                    <a:cubicBezTo>
                      <a:pt x="189" y="16"/>
                      <a:pt x="79" y="0"/>
                      <a:pt x="17" y="57"/>
                    </a:cubicBezTo>
                    <a:cubicBezTo>
                      <a:pt x="0" y="72"/>
                      <a:pt x="4" y="107"/>
                      <a:pt x="28" y="127"/>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sp>
            <p:nvSpPr>
              <p:cNvPr id="25" name="Freeform 38">
                <a:extLst>
                  <a:ext uri="{FF2B5EF4-FFF2-40B4-BE49-F238E27FC236}">
                    <a16:creationId xmlns:a16="http://schemas.microsoft.com/office/drawing/2014/main" id="{FEF1F3E6-0255-42DF-BA51-B6375F77E8E0}"/>
                  </a:ext>
                </a:extLst>
              </p:cNvPr>
              <p:cNvSpPr>
                <a:spLocks/>
              </p:cNvSpPr>
              <p:nvPr/>
            </p:nvSpPr>
            <p:spPr bwMode="auto">
              <a:xfrm>
                <a:off x="4390076" y="4031118"/>
                <a:ext cx="1591644" cy="2451230"/>
              </a:xfrm>
              <a:custGeom>
                <a:avLst/>
                <a:gdLst>
                  <a:gd name="T0" fmla="*/ 36 w 406"/>
                  <a:gd name="T1" fmla="*/ 139 h 625"/>
                  <a:gd name="T2" fmla="*/ 27 w 406"/>
                  <a:gd name="T3" fmla="*/ 193 h 625"/>
                  <a:gd name="T4" fmla="*/ 41 w 406"/>
                  <a:gd name="T5" fmla="*/ 225 h 625"/>
                  <a:gd name="T6" fmla="*/ 31 w 406"/>
                  <a:gd name="T7" fmla="*/ 274 h 625"/>
                  <a:gd name="T8" fmla="*/ 62 w 406"/>
                  <a:gd name="T9" fmla="*/ 285 h 625"/>
                  <a:gd name="T10" fmla="*/ 70 w 406"/>
                  <a:gd name="T11" fmla="*/ 321 h 625"/>
                  <a:gd name="T12" fmla="*/ 77 w 406"/>
                  <a:gd name="T13" fmla="*/ 362 h 625"/>
                  <a:gd name="T14" fmla="*/ 106 w 406"/>
                  <a:gd name="T15" fmla="*/ 369 h 625"/>
                  <a:gd name="T16" fmla="*/ 111 w 406"/>
                  <a:gd name="T17" fmla="*/ 390 h 625"/>
                  <a:gd name="T18" fmla="*/ 124 w 406"/>
                  <a:gd name="T19" fmla="*/ 428 h 625"/>
                  <a:gd name="T20" fmla="*/ 91 w 406"/>
                  <a:gd name="T21" fmla="*/ 547 h 625"/>
                  <a:gd name="T22" fmla="*/ 100 w 406"/>
                  <a:gd name="T23" fmla="*/ 614 h 625"/>
                  <a:gd name="T24" fmla="*/ 133 w 406"/>
                  <a:gd name="T25" fmla="*/ 553 h 625"/>
                  <a:gd name="T26" fmla="*/ 159 w 406"/>
                  <a:gd name="T27" fmla="*/ 452 h 625"/>
                  <a:gd name="T28" fmla="*/ 205 w 406"/>
                  <a:gd name="T29" fmla="*/ 460 h 625"/>
                  <a:gd name="T30" fmla="*/ 237 w 406"/>
                  <a:gd name="T31" fmla="*/ 454 h 625"/>
                  <a:gd name="T32" fmla="*/ 284 w 406"/>
                  <a:gd name="T33" fmla="*/ 474 h 625"/>
                  <a:gd name="T34" fmla="*/ 294 w 406"/>
                  <a:gd name="T35" fmla="*/ 417 h 625"/>
                  <a:gd name="T36" fmla="*/ 320 w 406"/>
                  <a:gd name="T37" fmla="*/ 416 h 625"/>
                  <a:gd name="T38" fmla="*/ 340 w 406"/>
                  <a:gd name="T39" fmla="*/ 384 h 625"/>
                  <a:gd name="T40" fmla="*/ 406 w 406"/>
                  <a:gd name="T41" fmla="*/ 35 h 625"/>
                  <a:gd name="T42" fmla="*/ 399 w 406"/>
                  <a:gd name="T43" fmla="*/ 0 h 625"/>
                  <a:gd name="T44" fmla="*/ 367 w 406"/>
                  <a:gd name="T45" fmla="*/ 9 h 625"/>
                  <a:gd name="T46" fmla="*/ 323 w 406"/>
                  <a:gd name="T47" fmla="*/ 22 h 625"/>
                  <a:gd name="T48" fmla="*/ 234 w 406"/>
                  <a:gd name="T49" fmla="*/ 29 h 625"/>
                  <a:gd name="T50" fmla="*/ 203 w 406"/>
                  <a:gd name="T51" fmla="*/ 31 h 625"/>
                  <a:gd name="T52" fmla="*/ 96 w 406"/>
                  <a:gd name="T53" fmla="*/ 47 h 625"/>
                  <a:gd name="T54" fmla="*/ 36 w 406"/>
                  <a:gd name="T55" fmla="*/ 139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625">
                    <a:moveTo>
                      <a:pt x="36" y="139"/>
                    </a:moveTo>
                    <a:cubicBezTo>
                      <a:pt x="17" y="158"/>
                      <a:pt x="0" y="186"/>
                      <a:pt x="27" y="193"/>
                    </a:cubicBezTo>
                    <a:cubicBezTo>
                      <a:pt x="22" y="210"/>
                      <a:pt x="31" y="224"/>
                      <a:pt x="41" y="225"/>
                    </a:cubicBezTo>
                    <a:cubicBezTo>
                      <a:pt x="20" y="247"/>
                      <a:pt x="20" y="269"/>
                      <a:pt x="31" y="274"/>
                    </a:cubicBezTo>
                    <a:cubicBezTo>
                      <a:pt x="42" y="279"/>
                      <a:pt x="58" y="275"/>
                      <a:pt x="62" y="285"/>
                    </a:cubicBezTo>
                    <a:cubicBezTo>
                      <a:pt x="66" y="295"/>
                      <a:pt x="77" y="310"/>
                      <a:pt x="70" y="321"/>
                    </a:cubicBezTo>
                    <a:cubicBezTo>
                      <a:pt x="64" y="332"/>
                      <a:pt x="64" y="356"/>
                      <a:pt x="77" y="362"/>
                    </a:cubicBezTo>
                    <a:cubicBezTo>
                      <a:pt x="89" y="368"/>
                      <a:pt x="99" y="364"/>
                      <a:pt x="106" y="369"/>
                    </a:cubicBezTo>
                    <a:cubicBezTo>
                      <a:pt x="113" y="374"/>
                      <a:pt x="106" y="385"/>
                      <a:pt x="111" y="390"/>
                    </a:cubicBezTo>
                    <a:cubicBezTo>
                      <a:pt x="116" y="395"/>
                      <a:pt x="130" y="402"/>
                      <a:pt x="124" y="428"/>
                    </a:cubicBezTo>
                    <a:cubicBezTo>
                      <a:pt x="118" y="455"/>
                      <a:pt x="105" y="521"/>
                      <a:pt x="91" y="547"/>
                    </a:cubicBezTo>
                    <a:cubicBezTo>
                      <a:pt x="77" y="573"/>
                      <a:pt x="69" y="603"/>
                      <a:pt x="100" y="614"/>
                    </a:cubicBezTo>
                    <a:cubicBezTo>
                      <a:pt x="130" y="625"/>
                      <a:pt x="136" y="577"/>
                      <a:pt x="133" y="553"/>
                    </a:cubicBezTo>
                    <a:cubicBezTo>
                      <a:pt x="130" y="529"/>
                      <a:pt x="133" y="465"/>
                      <a:pt x="159" y="452"/>
                    </a:cubicBezTo>
                    <a:cubicBezTo>
                      <a:pt x="184" y="438"/>
                      <a:pt x="193" y="459"/>
                      <a:pt x="205" y="460"/>
                    </a:cubicBezTo>
                    <a:cubicBezTo>
                      <a:pt x="218" y="461"/>
                      <a:pt x="223" y="446"/>
                      <a:pt x="237" y="454"/>
                    </a:cubicBezTo>
                    <a:cubicBezTo>
                      <a:pt x="251" y="461"/>
                      <a:pt x="262" y="486"/>
                      <a:pt x="284" y="474"/>
                    </a:cubicBezTo>
                    <a:cubicBezTo>
                      <a:pt x="305" y="462"/>
                      <a:pt x="291" y="431"/>
                      <a:pt x="294" y="417"/>
                    </a:cubicBezTo>
                    <a:cubicBezTo>
                      <a:pt x="297" y="403"/>
                      <a:pt x="314" y="410"/>
                      <a:pt x="320" y="416"/>
                    </a:cubicBezTo>
                    <a:cubicBezTo>
                      <a:pt x="326" y="422"/>
                      <a:pt x="344" y="424"/>
                      <a:pt x="340" y="384"/>
                    </a:cubicBezTo>
                    <a:cubicBezTo>
                      <a:pt x="334" y="316"/>
                      <a:pt x="372" y="118"/>
                      <a:pt x="406" y="35"/>
                    </a:cubicBezTo>
                    <a:cubicBezTo>
                      <a:pt x="405" y="25"/>
                      <a:pt x="402" y="12"/>
                      <a:pt x="399" y="0"/>
                    </a:cubicBezTo>
                    <a:cubicBezTo>
                      <a:pt x="389" y="0"/>
                      <a:pt x="379" y="4"/>
                      <a:pt x="367" y="9"/>
                    </a:cubicBezTo>
                    <a:cubicBezTo>
                      <a:pt x="354" y="14"/>
                      <a:pt x="340" y="20"/>
                      <a:pt x="323" y="22"/>
                    </a:cubicBezTo>
                    <a:cubicBezTo>
                      <a:pt x="296" y="26"/>
                      <a:pt x="267" y="27"/>
                      <a:pt x="234" y="29"/>
                    </a:cubicBezTo>
                    <a:cubicBezTo>
                      <a:pt x="224" y="30"/>
                      <a:pt x="214" y="31"/>
                      <a:pt x="203" y="31"/>
                    </a:cubicBezTo>
                    <a:cubicBezTo>
                      <a:pt x="179" y="33"/>
                      <a:pt x="135" y="40"/>
                      <a:pt x="96" y="47"/>
                    </a:cubicBezTo>
                    <a:cubicBezTo>
                      <a:pt x="61" y="76"/>
                      <a:pt x="34" y="116"/>
                      <a:pt x="36" y="139"/>
                    </a:cubicBezTo>
                    <a:close/>
                  </a:path>
                </a:pathLst>
              </a:custGeom>
              <a:solidFill>
                <a:srgbClr val="0F7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9" name="Group 9">
              <a:extLst>
                <a:ext uri="{FF2B5EF4-FFF2-40B4-BE49-F238E27FC236}">
                  <a16:creationId xmlns:a16="http://schemas.microsoft.com/office/drawing/2014/main" id="{F0CB44E8-9553-4695-811E-B5A9550D9E49}"/>
                </a:ext>
              </a:extLst>
            </p:cNvPr>
            <p:cNvGrpSpPr/>
            <p:nvPr/>
          </p:nvGrpSpPr>
          <p:grpSpPr>
            <a:xfrm>
              <a:off x="4005828" y="2685724"/>
              <a:ext cx="473529" cy="473529"/>
              <a:chOff x="4005828" y="2685724"/>
              <a:chExt cx="473529" cy="473529"/>
            </a:xfrm>
          </p:grpSpPr>
          <p:sp>
            <p:nvSpPr>
              <p:cNvPr id="19" name="Oval 10">
                <a:extLst>
                  <a:ext uri="{FF2B5EF4-FFF2-40B4-BE49-F238E27FC236}">
                    <a16:creationId xmlns:a16="http://schemas.microsoft.com/office/drawing/2014/main" id="{AB15FE19-C978-401C-BFB6-37DD871D385F}"/>
                  </a:ext>
                </a:extLst>
              </p:cNvPr>
              <p:cNvSpPr/>
              <p:nvPr/>
            </p:nvSpPr>
            <p:spPr>
              <a:xfrm>
                <a:off x="4005828" y="268572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20" name="TextBox 11">
                <a:extLst>
                  <a:ext uri="{FF2B5EF4-FFF2-40B4-BE49-F238E27FC236}">
                    <a16:creationId xmlns:a16="http://schemas.microsoft.com/office/drawing/2014/main" id="{D613DC4C-D975-4E78-95E0-A46DCABC6CA8}"/>
                  </a:ext>
                </a:extLst>
              </p:cNvPr>
              <p:cNvSpPr txBox="1"/>
              <p:nvPr/>
            </p:nvSpPr>
            <p:spPr>
              <a:xfrm>
                <a:off x="4015607" y="2737822"/>
                <a:ext cx="453971"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01</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10" name="Group 12">
              <a:extLst>
                <a:ext uri="{FF2B5EF4-FFF2-40B4-BE49-F238E27FC236}">
                  <a16:creationId xmlns:a16="http://schemas.microsoft.com/office/drawing/2014/main" id="{AF16BDDD-F40D-4639-8BA0-17C375996784}"/>
                </a:ext>
              </a:extLst>
            </p:cNvPr>
            <p:cNvGrpSpPr/>
            <p:nvPr/>
          </p:nvGrpSpPr>
          <p:grpSpPr>
            <a:xfrm>
              <a:off x="7760985" y="2685724"/>
              <a:ext cx="485134" cy="473529"/>
              <a:chOff x="7760985" y="2685724"/>
              <a:chExt cx="485134" cy="473529"/>
            </a:xfrm>
          </p:grpSpPr>
          <p:sp>
            <p:nvSpPr>
              <p:cNvPr id="17" name="Oval 13">
                <a:extLst>
                  <a:ext uri="{FF2B5EF4-FFF2-40B4-BE49-F238E27FC236}">
                    <a16:creationId xmlns:a16="http://schemas.microsoft.com/office/drawing/2014/main" id="{C4D083E4-143E-4377-AD83-ADEBDB63B359}"/>
                  </a:ext>
                </a:extLst>
              </p:cNvPr>
              <p:cNvSpPr/>
              <p:nvPr/>
            </p:nvSpPr>
            <p:spPr>
              <a:xfrm>
                <a:off x="7760985" y="268572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8" name="TextBox 14">
                <a:extLst>
                  <a:ext uri="{FF2B5EF4-FFF2-40B4-BE49-F238E27FC236}">
                    <a16:creationId xmlns:a16="http://schemas.microsoft.com/office/drawing/2014/main" id="{3A54FF62-89FE-4D79-A645-040970243B58}"/>
                  </a:ext>
                </a:extLst>
              </p:cNvPr>
              <p:cNvSpPr txBox="1"/>
              <p:nvPr/>
            </p:nvSpPr>
            <p:spPr>
              <a:xfrm>
                <a:off x="7792148" y="2737822"/>
                <a:ext cx="453971"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02</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11" name="Group 15">
              <a:extLst>
                <a:ext uri="{FF2B5EF4-FFF2-40B4-BE49-F238E27FC236}">
                  <a16:creationId xmlns:a16="http://schemas.microsoft.com/office/drawing/2014/main" id="{08F70468-99AE-4F9F-AEA4-E65B38BB8B33}"/>
                </a:ext>
              </a:extLst>
            </p:cNvPr>
            <p:cNvGrpSpPr/>
            <p:nvPr/>
          </p:nvGrpSpPr>
          <p:grpSpPr>
            <a:xfrm>
              <a:off x="4949133" y="5153134"/>
              <a:ext cx="473529" cy="473529"/>
              <a:chOff x="4949133" y="5153134"/>
              <a:chExt cx="473529" cy="473529"/>
            </a:xfrm>
          </p:grpSpPr>
          <p:sp>
            <p:nvSpPr>
              <p:cNvPr id="15" name="Oval 16">
                <a:extLst>
                  <a:ext uri="{FF2B5EF4-FFF2-40B4-BE49-F238E27FC236}">
                    <a16:creationId xmlns:a16="http://schemas.microsoft.com/office/drawing/2014/main" id="{11D9D631-495D-4584-928F-DD5DA0DA0A38}"/>
                  </a:ext>
                </a:extLst>
              </p:cNvPr>
              <p:cNvSpPr/>
              <p:nvPr/>
            </p:nvSpPr>
            <p:spPr>
              <a:xfrm>
                <a:off x="4949133" y="515313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6" name="TextBox 17">
                <a:extLst>
                  <a:ext uri="{FF2B5EF4-FFF2-40B4-BE49-F238E27FC236}">
                    <a16:creationId xmlns:a16="http://schemas.microsoft.com/office/drawing/2014/main" id="{CB064FC9-28B5-4BD3-A1AF-CC8907F2E03E}"/>
                  </a:ext>
                </a:extLst>
              </p:cNvPr>
              <p:cNvSpPr txBox="1"/>
              <p:nvPr/>
            </p:nvSpPr>
            <p:spPr>
              <a:xfrm>
                <a:off x="4958912" y="5205232"/>
                <a:ext cx="453971"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03</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12" name="Group 18">
              <a:extLst>
                <a:ext uri="{FF2B5EF4-FFF2-40B4-BE49-F238E27FC236}">
                  <a16:creationId xmlns:a16="http://schemas.microsoft.com/office/drawing/2014/main" id="{F9882AF5-04F0-4D2D-96D9-0A825CFB052D}"/>
                </a:ext>
              </a:extLst>
            </p:cNvPr>
            <p:cNvGrpSpPr/>
            <p:nvPr/>
          </p:nvGrpSpPr>
          <p:grpSpPr>
            <a:xfrm>
              <a:off x="6790223" y="5153134"/>
              <a:ext cx="473529" cy="473529"/>
              <a:chOff x="6790223" y="5153134"/>
              <a:chExt cx="473529" cy="473529"/>
            </a:xfrm>
          </p:grpSpPr>
          <p:sp>
            <p:nvSpPr>
              <p:cNvPr id="13" name="Oval 19">
                <a:extLst>
                  <a:ext uri="{FF2B5EF4-FFF2-40B4-BE49-F238E27FC236}">
                    <a16:creationId xmlns:a16="http://schemas.microsoft.com/office/drawing/2014/main" id="{9D0C91A3-E8CE-4F34-8FD0-8DA7EB2E9E38}"/>
                  </a:ext>
                </a:extLst>
              </p:cNvPr>
              <p:cNvSpPr/>
              <p:nvPr/>
            </p:nvSpPr>
            <p:spPr>
              <a:xfrm>
                <a:off x="6790223" y="5153134"/>
                <a:ext cx="473529" cy="47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4" name="TextBox 20">
                <a:extLst>
                  <a:ext uri="{FF2B5EF4-FFF2-40B4-BE49-F238E27FC236}">
                    <a16:creationId xmlns:a16="http://schemas.microsoft.com/office/drawing/2014/main" id="{02267C33-1FBD-405F-9668-2C2005086A7D}"/>
                  </a:ext>
                </a:extLst>
              </p:cNvPr>
              <p:cNvSpPr txBox="1"/>
              <p:nvPr/>
            </p:nvSpPr>
            <p:spPr>
              <a:xfrm>
                <a:off x="6800002" y="5205232"/>
                <a:ext cx="453970" cy="369332"/>
              </a:xfrm>
              <a:prstGeom prst="rect">
                <a:avLst/>
              </a:prstGeom>
              <a:noFill/>
            </p:spPr>
            <p:txBody>
              <a:bodyPr wrap="none" rtlCol="0">
                <a:spAutoFit/>
              </a:bodyPr>
              <a:lstStyle/>
              <a:p>
                <a:pPr algn="ctr"/>
                <a:r>
                  <a:rPr lang="vi-VN">
                    <a:latin typeface="Lato Medium" panose="020F0502020204030203" pitchFamily="34" charset="0"/>
                    <a:ea typeface="Lato Medium" panose="020F0502020204030203" pitchFamily="34" charset="0"/>
                    <a:cs typeface="Lato Medium" panose="020F0502020204030203" pitchFamily="34" charset="0"/>
                  </a:rPr>
                  <a:t>04</a:t>
                </a:r>
                <a:endParaRPr lang="en-US">
                  <a:latin typeface="Lato Medium" panose="020F0502020204030203" pitchFamily="34" charset="0"/>
                  <a:ea typeface="Lato Medium" panose="020F0502020204030203" pitchFamily="34" charset="0"/>
                  <a:cs typeface="Lato Medium" panose="020F0502020204030203" pitchFamily="34" charset="0"/>
                </a:endParaRPr>
              </a:p>
            </p:txBody>
          </p:sp>
        </p:grpSp>
      </p:grpSp>
      <p:sp>
        <p:nvSpPr>
          <p:cNvPr id="29" name="مربع نص 28">
            <a:extLst>
              <a:ext uri="{FF2B5EF4-FFF2-40B4-BE49-F238E27FC236}">
                <a16:creationId xmlns:a16="http://schemas.microsoft.com/office/drawing/2014/main" id="{12D2BA13-DB17-4F32-96CA-AF5509605A51}"/>
              </a:ext>
            </a:extLst>
          </p:cNvPr>
          <p:cNvSpPr txBox="1"/>
          <p:nvPr/>
        </p:nvSpPr>
        <p:spPr>
          <a:xfrm>
            <a:off x="954885" y="2105263"/>
            <a:ext cx="6155266" cy="390363"/>
          </a:xfrm>
          <a:prstGeom prst="rect">
            <a:avLst/>
          </a:prstGeom>
          <a:noFill/>
        </p:spPr>
        <p:txBody>
          <a:bodyPr wrap="square">
            <a:spAutoFit/>
          </a:bodyPr>
          <a:lstStyle/>
          <a:p>
            <a:pPr lvl="0" rtl="1">
              <a:lnSpc>
                <a:spcPct val="115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إنشاء مستويات التكافؤ</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1" name="مربع نص 30">
            <a:extLst>
              <a:ext uri="{FF2B5EF4-FFF2-40B4-BE49-F238E27FC236}">
                <a16:creationId xmlns:a16="http://schemas.microsoft.com/office/drawing/2014/main" id="{7FBDD50A-CCDE-4C1A-84EE-A2975EF13674}"/>
              </a:ext>
            </a:extLst>
          </p:cNvPr>
          <p:cNvSpPr txBox="1"/>
          <p:nvPr/>
        </p:nvSpPr>
        <p:spPr>
          <a:xfrm>
            <a:off x="5133925" y="2061545"/>
            <a:ext cx="6155266" cy="390363"/>
          </a:xfrm>
          <a:prstGeom prst="rect">
            <a:avLst/>
          </a:prstGeom>
          <a:noFill/>
        </p:spPr>
        <p:txBody>
          <a:bodyPr wrap="square">
            <a:spAutoFit/>
          </a:bodyPr>
          <a:lstStyle/>
          <a:p>
            <a:pPr lvl="0" algn="r" rtl="1">
              <a:lnSpc>
                <a:spcPct val="115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إدارة علاقات الموردين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3" name="مربع نص 32">
            <a:extLst>
              <a:ext uri="{FF2B5EF4-FFF2-40B4-BE49-F238E27FC236}">
                <a16:creationId xmlns:a16="http://schemas.microsoft.com/office/drawing/2014/main" id="{5F5AB57F-AA09-4033-B1AC-4876FBAB3A54}"/>
              </a:ext>
            </a:extLst>
          </p:cNvPr>
          <p:cNvSpPr txBox="1"/>
          <p:nvPr/>
        </p:nvSpPr>
        <p:spPr>
          <a:xfrm>
            <a:off x="-109966" y="4205958"/>
            <a:ext cx="4576233" cy="390363"/>
          </a:xfrm>
          <a:prstGeom prst="rect">
            <a:avLst/>
          </a:prstGeom>
          <a:noFill/>
        </p:spPr>
        <p:txBody>
          <a:bodyPr wrap="square">
            <a:spAutoFit/>
          </a:bodyPr>
          <a:lstStyle/>
          <a:p>
            <a:pPr lvl="0" algn="ctr" rtl="1">
              <a:lnSpc>
                <a:spcPct val="115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استخدم تخطيط المخزون المفتوح للشراء (</a:t>
            </a:r>
            <a:r>
              <a:rPr lang="en-US" sz="1800" dirty="0">
                <a:effectLst/>
                <a:latin typeface="Arial" panose="020B0604020202020204" pitchFamily="34" charset="0"/>
                <a:ea typeface="Calibri" panose="020F0502020204030204" pitchFamily="34" charset="0"/>
                <a:cs typeface="Arial" panose="020B0604020202020204" pitchFamily="34" charset="0"/>
              </a:rPr>
              <a:t>OTB</a:t>
            </a:r>
            <a:r>
              <a:rPr lang="ar-SA" sz="1800" dirty="0">
                <a:effectLst/>
                <a:latin typeface="Calibri" panose="020F0502020204030204" pitchFamily="34" charset="0"/>
                <a:ea typeface="Calibri" panose="020F0502020204030204" pitchFamily="34" charset="0"/>
                <a:cs typeface="Arial" panose="020B0604020202020204" pitchFamily="34" charset="0"/>
              </a:rPr>
              <a:t>)</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5" name="مربع نص 34">
            <a:extLst>
              <a:ext uri="{FF2B5EF4-FFF2-40B4-BE49-F238E27FC236}">
                <a16:creationId xmlns:a16="http://schemas.microsoft.com/office/drawing/2014/main" id="{027B72A6-FCAA-4A53-92D8-181F530F6D42}"/>
              </a:ext>
            </a:extLst>
          </p:cNvPr>
          <p:cNvSpPr txBox="1"/>
          <p:nvPr/>
        </p:nvSpPr>
        <p:spPr>
          <a:xfrm>
            <a:off x="4893734" y="4203674"/>
            <a:ext cx="6180666" cy="390363"/>
          </a:xfrm>
          <a:prstGeom prst="rect">
            <a:avLst/>
          </a:prstGeom>
          <a:noFill/>
        </p:spPr>
        <p:txBody>
          <a:bodyPr wrap="square">
            <a:spAutoFit/>
          </a:bodyPr>
          <a:lstStyle/>
          <a:p>
            <a:pPr lvl="0" algn="r" rtl="1">
              <a:lnSpc>
                <a:spcPct val="115000"/>
              </a:lnSpc>
              <a:spcAft>
                <a:spcPts val="1000"/>
              </a:spcAft>
              <a:buClr>
                <a:srgbClr val="FF0000"/>
              </a:buClr>
              <a:buSzPts val="1800"/>
            </a:pPr>
            <a:r>
              <a:rPr lang="ar-SA" sz="1800" strike="noStrike" dirty="0">
                <a:effectLst/>
                <a:latin typeface="Calibri" panose="020F0502020204030204" pitchFamily="34" charset="0"/>
                <a:ea typeface="Calibri" panose="020F0502020204030204" pitchFamily="34" charset="0"/>
                <a:cs typeface="Arial" panose="020B0604020202020204" pitchFamily="34" charset="0"/>
              </a:rPr>
              <a:t>توقع الطلب بدقة</a:t>
            </a:r>
            <a:endParaRPr lang="en-US" sz="1400" strike="noStrike"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4789AF28-0A00-75CD-2511-4424C78091F7}"/>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894707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5DDDA7D5-4C84-4F06-94E8-94F0C258FF4F}"/>
              </a:ext>
            </a:extLst>
          </p:cNvPr>
          <p:cNvSpPr txBox="1"/>
          <p:nvPr/>
        </p:nvSpPr>
        <p:spPr>
          <a:xfrm>
            <a:off x="3018367" y="520253"/>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Calibri" panose="020F0502020204030204" pitchFamily="34" charset="0"/>
                <a:cs typeface="Arial" panose="020B0604020202020204" pitchFamily="34" charset="0"/>
              </a:rPr>
              <a:t>تطبيق أسلوب</a:t>
            </a:r>
            <a:r>
              <a:rPr lang="en-US" sz="2800" b="1" dirty="0">
                <a:effectLst/>
                <a:latin typeface="Arial" panose="020B0604020202020204" pitchFamily="34" charset="0"/>
                <a:ea typeface="Calibri" panose="020F0502020204030204" pitchFamily="34" charset="0"/>
                <a:cs typeface="Arial" panose="020B0604020202020204" pitchFamily="34" charset="0"/>
              </a:rPr>
              <a:t> JIT</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مربع نص 6">
            <a:extLst>
              <a:ext uri="{FF2B5EF4-FFF2-40B4-BE49-F238E27FC236}">
                <a16:creationId xmlns:a16="http://schemas.microsoft.com/office/drawing/2014/main" id="{AD8337C9-96A8-4AA2-8E25-7D088DC36FB3}"/>
              </a:ext>
            </a:extLst>
          </p:cNvPr>
          <p:cNvSpPr txBox="1"/>
          <p:nvPr/>
        </p:nvSpPr>
        <p:spPr>
          <a:xfrm>
            <a:off x="3018367" y="1814135"/>
            <a:ext cx="6955971" cy="2675732"/>
          </a:xfrm>
          <a:prstGeom prst="rect">
            <a:avLst/>
          </a:prstGeom>
          <a:noFill/>
        </p:spPr>
        <p:txBody>
          <a:bodyPr wrap="square">
            <a:spAutoFit/>
          </a:bodyPr>
          <a:lstStyle/>
          <a:p>
            <a:pPr algn="just" rtl="1">
              <a:lnSpc>
                <a:spcPct val="115000"/>
              </a:lnSpc>
              <a:spcAft>
                <a:spcPts val="1000"/>
              </a:spcAft>
            </a:pPr>
            <a:r>
              <a:rPr lang="ar-SA" b="1" dirty="0">
                <a:solidFill>
                  <a:srgbClr val="17848A"/>
                </a:solidFill>
                <a:latin typeface="Calibri" panose="020F0502020204030204" pitchFamily="34" charset="0"/>
                <a:ea typeface="Calibri" panose="020F0502020204030204" pitchFamily="34" charset="0"/>
                <a:cs typeface="Arial" panose="020B0604020202020204" pitchFamily="34" charset="0"/>
              </a:rPr>
              <a:t>ما هو نظام </a:t>
            </a:r>
            <a:r>
              <a:rPr lang="en-US" b="1" dirty="0">
                <a:solidFill>
                  <a:srgbClr val="17848A"/>
                </a:solidFill>
                <a:latin typeface="Calibri" panose="020F0502020204030204" pitchFamily="34" charset="0"/>
                <a:ea typeface="Calibri" panose="020F0502020204030204" pitchFamily="34" charset="0"/>
                <a:cs typeface="Arial" panose="020B0604020202020204" pitchFamily="34" charset="0"/>
              </a:rPr>
              <a:t>JIT</a:t>
            </a:r>
            <a:r>
              <a:rPr lang="ar-SA" b="1" dirty="0">
                <a:solidFill>
                  <a:srgbClr val="17848A"/>
                </a:solidFill>
                <a:latin typeface="Calibri" panose="020F0502020204030204" pitchFamily="34" charset="0"/>
                <a:ea typeface="Calibri" panose="020F0502020204030204" pitchFamily="34" charset="0"/>
                <a:cs typeface="Arial" panose="020B0604020202020204" pitchFamily="34" charset="0"/>
              </a:rPr>
              <a:t>؟</a:t>
            </a:r>
            <a:endParaRPr lang="en-US" b="1" dirty="0">
              <a:solidFill>
                <a:srgbClr val="17848A"/>
              </a:solidFill>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1000"/>
              </a:spcAft>
            </a:pPr>
            <a:r>
              <a:rPr lang="ar-SA" sz="180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إدارة هي نظام لشراء أو تصنيع البضائع فقط عندما تكون هناك حاجة إليها لتجنب الاحتفاظ بكمية كبيرة من المخزون في المستودع الخاص بك. إذا كنت تصنع منتجاتك الخاصة، فهذا يعني أنك تطلب كميات صغيرة من المواد الخام بناءً على جدول الإنتاج الخاص بك. تقلل هذه الاستراتيجية من كمية المواد التي تحتاج إلى تخزينها حتى تصبح جاهزًا للإنتاج.</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D1CD1D2F-CA48-3FBA-CB90-ACAE2FE01360}"/>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218043849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D5529CB5-2A33-4218-95BA-BF1A995351A3}"/>
              </a:ext>
            </a:extLst>
          </p:cNvPr>
          <p:cNvSpPr txBox="1"/>
          <p:nvPr/>
        </p:nvSpPr>
        <p:spPr>
          <a:xfrm>
            <a:off x="351367" y="1847674"/>
            <a:ext cx="10302119" cy="3707938"/>
          </a:xfrm>
          <a:prstGeom prst="rect">
            <a:avLst/>
          </a:prstGeom>
          <a:noFill/>
        </p:spPr>
        <p:txBody>
          <a:bodyPr wrap="square">
            <a:spAutoFit/>
          </a:bodyPr>
          <a:lstStyle/>
          <a:p>
            <a:pPr lvl="0" algn="r" rtl="1">
              <a:lnSpc>
                <a:spcPct val="115000"/>
              </a:lnSpc>
              <a:spcAft>
                <a:spcPts val="1000"/>
              </a:spcAft>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يتطلب نجاح نظام </a:t>
            </a:r>
            <a:r>
              <a:rPr lang="en-US" sz="1800" b="1" dirty="0">
                <a:solidFill>
                  <a:srgbClr val="17848A"/>
                </a:solidFill>
                <a:effectLst/>
                <a:latin typeface="Arial" panose="020B0604020202020204" pitchFamily="34" charset="0"/>
                <a:ea typeface="Calibri" panose="020F0502020204030204" pitchFamily="34" charset="0"/>
                <a:cs typeface="Arial" panose="020B0604020202020204" pitchFamily="34" charset="0"/>
              </a:rPr>
              <a:t>JIT</a:t>
            </a: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علاقات قوية مع البائعين:</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3657600" algn="just" rtl="1">
              <a:lnSpc>
                <a:spcPct val="300000"/>
              </a:lnSpc>
            </a:pPr>
            <a:r>
              <a:rPr lang="ar-SA" sz="1800" b="1" dirty="0">
                <a:solidFill>
                  <a:srgbClr val="000000"/>
                </a:solidFill>
                <a:effectLst/>
                <a:ea typeface="Calibri" panose="020F0502020204030204" pitchFamily="34" charset="0"/>
                <a:cs typeface="Arial" panose="020B0604020202020204" pitchFamily="34" charset="0"/>
              </a:rPr>
              <a:t>إن وجود علاقات قوية مع الموردين أمر ضروري عند استخدام نظام</a:t>
            </a:r>
            <a:r>
              <a:rPr lang="en-US" sz="1800" b="1" dirty="0">
                <a:solidFill>
                  <a:srgbClr val="000000"/>
                </a:solidFill>
                <a:effectLst/>
                <a:latin typeface="Arial" panose="020B0604020202020204" pitchFamily="34" charset="0"/>
                <a:ea typeface="Calibri" panose="020F0502020204030204" pitchFamily="34" charset="0"/>
              </a:rPr>
              <a:t> JIT</a:t>
            </a:r>
            <a:r>
              <a:rPr lang="ar-SA" sz="1800" b="1" dirty="0">
                <a:solidFill>
                  <a:srgbClr val="000000"/>
                </a:solidFill>
                <a:effectLst/>
                <a:latin typeface="Arial" panose="020B0604020202020204" pitchFamily="34" charset="0"/>
                <a:ea typeface="Calibri" panose="020F0502020204030204" pitchFamily="34" charset="0"/>
              </a:rPr>
              <a:t>. تتمثل فرضية نظام جرد </a:t>
            </a:r>
            <a:r>
              <a:rPr lang="en-US" sz="1800" b="1" dirty="0">
                <a:solidFill>
                  <a:srgbClr val="000000"/>
                </a:solidFill>
                <a:effectLst/>
                <a:latin typeface="Arial" panose="020B0604020202020204" pitchFamily="34" charset="0"/>
                <a:ea typeface="Calibri" panose="020F0502020204030204" pitchFamily="34" charset="0"/>
              </a:rPr>
              <a:t>JIT</a:t>
            </a:r>
            <a:r>
              <a:rPr lang="ar-SA" sz="1800" b="1" dirty="0">
                <a:solidFill>
                  <a:srgbClr val="000000"/>
                </a:solidFill>
                <a:effectLst/>
                <a:latin typeface="Arial" panose="020B0604020202020204" pitchFamily="34" charset="0"/>
                <a:ea typeface="Calibri" panose="020F0502020204030204" pitchFamily="34" charset="0"/>
              </a:rPr>
              <a:t> في قدرتك على تقديم طلب في اللحظة الأخيرة للمخزون والاعتماد على وصول البضائع في الوقت المحدد. للقيام بذلك، تحتاج إلى موردين يمكنك الاعتماد عليهم لتقديمهم حسب الحاجة. </a:t>
            </a:r>
            <a:endParaRPr lang="ar-EG" b="1" dirty="0"/>
          </a:p>
        </p:txBody>
      </p:sp>
      <p:sp>
        <p:nvSpPr>
          <p:cNvPr id="2" name="مربع نص 1">
            <a:extLst>
              <a:ext uri="{FF2B5EF4-FFF2-40B4-BE49-F238E27FC236}">
                <a16:creationId xmlns:a16="http://schemas.microsoft.com/office/drawing/2014/main" id="{EE47551E-0858-CD1F-F395-31E9C0639360}"/>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12808757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9CBCF747-0046-4A7C-8549-9D08C5247937}"/>
              </a:ext>
            </a:extLst>
          </p:cNvPr>
          <p:cNvSpPr txBox="1"/>
          <p:nvPr/>
        </p:nvSpPr>
        <p:spPr>
          <a:xfrm>
            <a:off x="1930400" y="1488469"/>
            <a:ext cx="9580033" cy="3188565"/>
          </a:xfrm>
          <a:prstGeom prst="rect">
            <a:avLst/>
          </a:prstGeom>
          <a:noFill/>
        </p:spPr>
        <p:txBody>
          <a:bodyPr wrap="square">
            <a:spAutoFit/>
          </a:bodyPr>
          <a:lstStyle/>
          <a:p>
            <a:pPr lvl="0" algn="r" rtl="1">
              <a:lnSpc>
                <a:spcPct val="115000"/>
              </a:lnSpc>
              <a:spcAft>
                <a:spcPts val="1000"/>
              </a:spcAft>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فوائد نظام </a:t>
            </a:r>
            <a:r>
              <a:rPr lang="en-US" sz="1800" b="1" dirty="0">
                <a:solidFill>
                  <a:srgbClr val="17848A"/>
                </a:solidFill>
                <a:effectLst/>
                <a:latin typeface="Arial" panose="020B0604020202020204" pitchFamily="34" charset="0"/>
                <a:ea typeface="Calibri" panose="020F0502020204030204" pitchFamily="34" charset="0"/>
                <a:cs typeface="Arial" panose="020B0604020202020204" pitchFamily="34" charset="0"/>
              </a:rPr>
              <a:t>JIT</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1379538" algn="just" rtl="1">
              <a:lnSpc>
                <a:spcPct val="250000"/>
              </a:lnSpc>
            </a:pPr>
            <a:r>
              <a:rPr lang="ar-SA" sz="1800" b="1" dirty="0">
                <a:solidFill>
                  <a:srgbClr val="000000"/>
                </a:solidFill>
                <a:effectLst/>
                <a:ea typeface="Calibri" panose="020F0502020204030204" pitchFamily="34" charset="0"/>
                <a:cs typeface="Arial" panose="020B0604020202020204" pitchFamily="34" charset="0"/>
              </a:rPr>
              <a:t>بمجرد إتقانها، قد ترى العديد من الفوائد ل</a:t>
            </a:r>
            <a:r>
              <a:rPr lang="en-US" sz="1800" b="1" dirty="0">
                <a:solidFill>
                  <a:srgbClr val="0D0D0D"/>
                </a:solidFill>
                <a:effectLst/>
                <a:latin typeface="Arial" panose="020B0604020202020204" pitchFamily="34" charset="0"/>
                <a:ea typeface="Calibri" panose="020F0502020204030204" pitchFamily="34" charset="0"/>
              </a:rPr>
              <a:t>JIT</a:t>
            </a:r>
            <a:r>
              <a:rPr lang="en-US" sz="1800" b="1" dirty="0">
                <a:solidFill>
                  <a:srgbClr val="000000"/>
                </a:solidFill>
                <a:effectLst/>
                <a:latin typeface="Arial" panose="020B0604020202020204" pitchFamily="34" charset="0"/>
                <a:ea typeface="Calibri" panose="020F0502020204030204" pitchFamily="34" charset="0"/>
              </a:rPr>
              <a:t> </a:t>
            </a:r>
            <a:r>
              <a:rPr lang="ar-SA" sz="1800" b="1" dirty="0">
                <a:solidFill>
                  <a:srgbClr val="000000"/>
                </a:solidFill>
                <a:effectLst/>
                <a:latin typeface="Arial" panose="020B0604020202020204" pitchFamily="34" charset="0"/>
                <a:ea typeface="Calibri" panose="020F0502020204030204" pitchFamily="34" charset="0"/>
              </a:rPr>
              <a:t>. عادةً ما تقلل أنظمة </a:t>
            </a:r>
            <a:r>
              <a:rPr lang="en-US" sz="1800" b="1" dirty="0">
                <a:solidFill>
                  <a:srgbClr val="000000"/>
                </a:solidFill>
                <a:effectLst/>
                <a:latin typeface="Arial" panose="020B0604020202020204" pitchFamily="34" charset="0"/>
                <a:ea typeface="Calibri" panose="020F0502020204030204" pitchFamily="34" charset="0"/>
              </a:rPr>
              <a:t>JIT</a:t>
            </a:r>
            <a:r>
              <a:rPr lang="ar-SA" sz="1800" b="1" dirty="0">
                <a:solidFill>
                  <a:srgbClr val="000000"/>
                </a:solidFill>
                <a:effectLst/>
                <a:latin typeface="Arial" panose="020B0604020202020204" pitchFamily="34" charset="0"/>
                <a:ea typeface="Calibri" panose="020F0502020204030204" pitchFamily="34" charset="0"/>
              </a:rPr>
              <a:t> من نفقاتك مقارنة بأنظمة المخزون الأخرى بسبب انخفاض تكاليف التخزين ، وانخفاض نفقات التأمين ، وتقليل الخسائر بسبب التقادم أو انتهاء الصلاحية ، وتقليل السرقة. بالإضافة إلى ذلك ، يمكنك تحصيل هوامش أعلى ، خاصة بالنسبة لأوامر الاندفاع في اللحظة الأخيرة. </a:t>
            </a:r>
            <a:endParaRPr lang="ar-EG" b="1" dirty="0"/>
          </a:p>
        </p:txBody>
      </p:sp>
      <p:sp>
        <p:nvSpPr>
          <p:cNvPr id="2" name="مربع نص 1">
            <a:extLst>
              <a:ext uri="{FF2B5EF4-FFF2-40B4-BE49-F238E27FC236}">
                <a16:creationId xmlns:a16="http://schemas.microsoft.com/office/drawing/2014/main" id="{2BB54ACB-38EC-F52C-7FE5-3526BDA8D1F7}"/>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4275125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4CE8AA4A-726C-4FF3-881F-8EE78107E0EA}"/>
              </a:ext>
            </a:extLst>
          </p:cNvPr>
          <p:cNvSpPr txBox="1"/>
          <p:nvPr/>
        </p:nvSpPr>
        <p:spPr>
          <a:xfrm>
            <a:off x="3018367" y="427119"/>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Calibri" panose="020F0502020204030204" pitchFamily="34" charset="0"/>
                <a:cs typeface="Arial" panose="020B0604020202020204" pitchFamily="34" charset="0"/>
              </a:rPr>
              <a:t>التقارير المطلوبة التي تخص إدارة المخزون</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43">
            <a:extLst>
              <a:ext uri="{FF2B5EF4-FFF2-40B4-BE49-F238E27FC236}">
                <a16:creationId xmlns:a16="http://schemas.microsoft.com/office/drawing/2014/main" id="{C70C1AE9-BA47-4A71-882F-9614634B48D2}"/>
              </a:ext>
            </a:extLst>
          </p:cNvPr>
          <p:cNvGrpSpPr/>
          <p:nvPr/>
        </p:nvGrpSpPr>
        <p:grpSpPr>
          <a:xfrm>
            <a:off x="1241791" y="1612853"/>
            <a:ext cx="9708417" cy="3632294"/>
            <a:chOff x="320867" y="1260786"/>
            <a:chExt cx="11632451" cy="4352149"/>
          </a:xfrm>
        </p:grpSpPr>
        <p:grpSp>
          <p:nvGrpSpPr>
            <p:cNvPr id="8" name="Group 4">
              <a:extLst>
                <a:ext uri="{FF2B5EF4-FFF2-40B4-BE49-F238E27FC236}">
                  <a16:creationId xmlns:a16="http://schemas.microsoft.com/office/drawing/2014/main" id="{36F7050D-0BF4-4CB3-BBED-80A48719CC2A}"/>
                </a:ext>
              </a:extLst>
            </p:cNvPr>
            <p:cNvGrpSpPr/>
            <p:nvPr/>
          </p:nvGrpSpPr>
          <p:grpSpPr>
            <a:xfrm>
              <a:off x="320867" y="1260786"/>
              <a:ext cx="11632450" cy="4352149"/>
              <a:chOff x="356848" y="1551937"/>
              <a:chExt cx="11632450" cy="4352149"/>
            </a:xfrm>
          </p:grpSpPr>
          <p:grpSp>
            <p:nvGrpSpPr>
              <p:cNvPr id="10" name="Group 5">
                <a:extLst>
                  <a:ext uri="{FF2B5EF4-FFF2-40B4-BE49-F238E27FC236}">
                    <a16:creationId xmlns:a16="http://schemas.microsoft.com/office/drawing/2014/main" id="{7DA36A2C-8F95-4CB2-B7F4-90348AF0899F}"/>
                  </a:ext>
                </a:extLst>
              </p:cNvPr>
              <p:cNvGrpSpPr/>
              <p:nvPr/>
            </p:nvGrpSpPr>
            <p:grpSpPr>
              <a:xfrm>
                <a:off x="4336230" y="2450367"/>
                <a:ext cx="3519537" cy="3453719"/>
                <a:chOff x="4239047" y="1889308"/>
                <a:chExt cx="3592698" cy="3560263"/>
              </a:xfrm>
              <a:effectLst/>
            </p:grpSpPr>
            <p:sp>
              <p:nvSpPr>
                <p:cNvPr id="17" name="Oval 6">
                  <a:extLst>
                    <a:ext uri="{FF2B5EF4-FFF2-40B4-BE49-F238E27FC236}">
                      <a16:creationId xmlns:a16="http://schemas.microsoft.com/office/drawing/2014/main" id="{91390B7D-A4BD-4760-BFBF-D2BF60B28DC5}"/>
                    </a:ext>
                  </a:extLst>
                </p:cNvPr>
                <p:cNvSpPr>
                  <a:spLocks noChangeArrowheads="1"/>
                </p:cNvSpPr>
                <p:nvPr/>
              </p:nvSpPr>
              <p:spPr bwMode="auto">
                <a:xfrm>
                  <a:off x="4310063" y="1990408"/>
                  <a:ext cx="3454400" cy="3459163"/>
                </a:xfrm>
                <a:prstGeom prst="ellipse">
                  <a:avLst/>
                </a:prstGeom>
                <a:noFill/>
                <a:ln w="22225" cap="rnd">
                  <a:solidFill>
                    <a:schemeClr val="bg2">
                      <a:lumMod val="85000"/>
                    </a:schemeClr>
                  </a:solidFill>
                  <a:prstDash val="sys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8" name="Freeform 21">
                  <a:extLst>
                    <a:ext uri="{FF2B5EF4-FFF2-40B4-BE49-F238E27FC236}">
                      <a16:creationId xmlns:a16="http://schemas.microsoft.com/office/drawing/2014/main" id="{C12D20ED-4AFE-4008-9DFB-B19343919D97}"/>
                    </a:ext>
                  </a:extLst>
                </p:cNvPr>
                <p:cNvSpPr>
                  <a:spLocks/>
                </p:cNvSpPr>
                <p:nvPr/>
              </p:nvSpPr>
              <p:spPr bwMode="auto">
                <a:xfrm>
                  <a:off x="6059488" y="4508183"/>
                  <a:ext cx="1027112" cy="574675"/>
                </a:xfrm>
                <a:custGeom>
                  <a:avLst/>
                  <a:gdLst>
                    <a:gd name="T0" fmla="*/ 244 w 270"/>
                    <a:gd name="T1" fmla="*/ 0 h 151"/>
                    <a:gd name="T2" fmla="*/ 0 w 270"/>
                    <a:gd name="T3" fmla="*/ 118 h 151"/>
                    <a:gd name="T4" fmla="*/ 0 w 270"/>
                    <a:gd name="T5" fmla="*/ 151 h 151"/>
                    <a:gd name="T6" fmla="*/ 270 w 270"/>
                    <a:gd name="T7" fmla="*/ 21 h 151"/>
                    <a:gd name="T8" fmla="*/ 244 w 270"/>
                    <a:gd name="T9" fmla="*/ 0 h 151"/>
                  </a:gdLst>
                  <a:ahLst/>
                  <a:cxnLst>
                    <a:cxn ang="0">
                      <a:pos x="T0" y="T1"/>
                    </a:cxn>
                    <a:cxn ang="0">
                      <a:pos x="T2" y="T3"/>
                    </a:cxn>
                    <a:cxn ang="0">
                      <a:pos x="T4" y="T5"/>
                    </a:cxn>
                    <a:cxn ang="0">
                      <a:pos x="T6" y="T7"/>
                    </a:cxn>
                    <a:cxn ang="0">
                      <a:pos x="T8" y="T9"/>
                    </a:cxn>
                  </a:cxnLst>
                  <a:rect l="0" t="0" r="r" b="b"/>
                  <a:pathLst>
                    <a:path w="270" h="151">
                      <a:moveTo>
                        <a:pt x="244" y="0"/>
                      </a:moveTo>
                      <a:cubicBezTo>
                        <a:pt x="186" y="71"/>
                        <a:pt x="98" y="116"/>
                        <a:pt x="0" y="118"/>
                      </a:cubicBezTo>
                      <a:cubicBezTo>
                        <a:pt x="0" y="151"/>
                        <a:pt x="0" y="151"/>
                        <a:pt x="0" y="151"/>
                      </a:cubicBezTo>
                      <a:cubicBezTo>
                        <a:pt x="109" y="150"/>
                        <a:pt x="206" y="99"/>
                        <a:pt x="270" y="21"/>
                      </a:cubicBezTo>
                      <a:lnTo>
                        <a:pt x="244" y="0"/>
                      </a:lnTo>
                      <a:close/>
                    </a:path>
                  </a:pathLst>
                </a:custGeom>
                <a:solidFill>
                  <a:srgbClr val="17848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19" name="Freeform 22">
                  <a:extLst>
                    <a:ext uri="{FF2B5EF4-FFF2-40B4-BE49-F238E27FC236}">
                      <a16:creationId xmlns:a16="http://schemas.microsoft.com/office/drawing/2014/main" id="{94951406-1164-4AAA-8650-654470F5B209}"/>
                    </a:ext>
                  </a:extLst>
                </p:cNvPr>
                <p:cNvSpPr>
                  <a:spLocks/>
                </p:cNvSpPr>
                <p:nvPr/>
              </p:nvSpPr>
              <p:spPr bwMode="auto">
                <a:xfrm>
                  <a:off x="7018338" y="3438208"/>
                  <a:ext cx="434975" cy="1116013"/>
                </a:xfrm>
                <a:custGeom>
                  <a:avLst/>
                  <a:gdLst>
                    <a:gd name="T0" fmla="*/ 60 w 114"/>
                    <a:gd name="T1" fmla="*/ 8 h 293"/>
                    <a:gd name="T2" fmla="*/ 0 w 114"/>
                    <a:gd name="T3" fmla="*/ 272 h 293"/>
                    <a:gd name="T4" fmla="*/ 26 w 114"/>
                    <a:gd name="T5" fmla="*/ 293 h 293"/>
                    <a:gd name="T6" fmla="*/ 93 w 114"/>
                    <a:gd name="T7" fmla="*/ 0 h 293"/>
                    <a:gd name="T8" fmla="*/ 60 w 114"/>
                    <a:gd name="T9" fmla="*/ 8 h 293"/>
                  </a:gdLst>
                  <a:ahLst/>
                  <a:cxnLst>
                    <a:cxn ang="0">
                      <a:pos x="T0" y="T1"/>
                    </a:cxn>
                    <a:cxn ang="0">
                      <a:pos x="T2" y="T3"/>
                    </a:cxn>
                    <a:cxn ang="0">
                      <a:pos x="T4" y="T5"/>
                    </a:cxn>
                    <a:cxn ang="0">
                      <a:pos x="T6" y="T7"/>
                    </a:cxn>
                    <a:cxn ang="0">
                      <a:pos x="T8" y="T9"/>
                    </a:cxn>
                  </a:cxnLst>
                  <a:rect l="0" t="0" r="r" b="b"/>
                  <a:pathLst>
                    <a:path w="114" h="293">
                      <a:moveTo>
                        <a:pt x="60" y="8"/>
                      </a:moveTo>
                      <a:cubicBezTo>
                        <a:pt x="79" y="97"/>
                        <a:pt x="60" y="194"/>
                        <a:pt x="0" y="272"/>
                      </a:cubicBezTo>
                      <a:cubicBezTo>
                        <a:pt x="26" y="293"/>
                        <a:pt x="26" y="293"/>
                        <a:pt x="26" y="293"/>
                      </a:cubicBezTo>
                      <a:cubicBezTo>
                        <a:pt x="92" y="207"/>
                        <a:pt x="114" y="100"/>
                        <a:pt x="93" y="0"/>
                      </a:cubicBezTo>
                      <a:lnTo>
                        <a:pt x="60" y="8"/>
                      </a:lnTo>
                      <a:close/>
                    </a:path>
                  </a:pathLst>
                </a:custGeom>
                <a:solidFill>
                  <a:srgbClr val="178489"/>
                </a:solidFill>
                <a:ln>
                  <a:noFill/>
                </a:ln>
                <a:effectLst/>
              </p:spPr>
              <p:txBody>
                <a:bodyPr vert="horz" wrap="square" lIns="91440" tIns="45720" rIns="91440" bIns="45720" numCol="1" anchor="t" anchorCtr="0" compatLnSpc="1">
                  <a:prstTxWarp prst="textNoShape">
                    <a:avLst/>
                  </a:prstTxWarp>
                </a:bodyPr>
                <a:lstStyle/>
                <a:p>
                  <a:endParaRPr lang="ru-RU"/>
                </a:p>
              </p:txBody>
            </p:sp>
            <p:sp>
              <p:nvSpPr>
                <p:cNvPr id="20" name="Freeform 23">
                  <a:extLst>
                    <a:ext uri="{FF2B5EF4-FFF2-40B4-BE49-F238E27FC236}">
                      <a16:creationId xmlns:a16="http://schemas.microsoft.com/office/drawing/2014/main" id="{C2A1ACF7-D9EE-4066-935F-6CB9492A995C}"/>
                    </a:ext>
                  </a:extLst>
                </p:cNvPr>
                <p:cNvSpPr>
                  <a:spLocks/>
                </p:cNvSpPr>
                <p:nvPr/>
              </p:nvSpPr>
              <p:spPr bwMode="auto">
                <a:xfrm>
                  <a:off x="6596063" y="2501583"/>
                  <a:ext cx="765175" cy="920750"/>
                </a:xfrm>
                <a:custGeom>
                  <a:avLst/>
                  <a:gdLst>
                    <a:gd name="T0" fmla="*/ 0 w 201"/>
                    <a:gd name="T1" fmla="*/ 30 h 242"/>
                    <a:gd name="T2" fmla="*/ 169 w 201"/>
                    <a:gd name="T3" fmla="*/ 242 h 242"/>
                    <a:gd name="T4" fmla="*/ 201 w 201"/>
                    <a:gd name="T5" fmla="*/ 235 h 242"/>
                    <a:gd name="T6" fmla="*/ 14 w 201"/>
                    <a:gd name="T7" fmla="*/ 0 h 242"/>
                    <a:gd name="T8" fmla="*/ 0 w 201"/>
                    <a:gd name="T9" fmla="*/ 30 h 242"/>
                  </a:gdLst>
                  <a:ahLst/>
                  <a:cxnLst>
                    <a:cxn ang="0">
                      <a:pos x="T0" y="T1"/>
                    </a:cxn>
                    <a:cxn ang="0">
                      <a:pos x="T2" y="T3"/>
                    </a:cxn>
                    <a:cxn ang="0">
                      <a:pos x="T4" y="T5"/>
                    </a:cxn>
                    <a:cxn ang="0">
                      <a:pos x="T6" y="T7"/>
                    </a:cxn>
                    <a:cxn ang="0">
                      <a:pos x="T8" y="T9"/>
                    </a:cxn>
                  </a:cxnLst>
                  <a:rect l="0" t="0" r="r" b="b"/>
                  <a:pathLst>
                    <a:path w="201" h="242">
                      <a:moveTo>
                        <a:pt x="0" y="30"/>
                      </a:moveTo>
                      <a:cubicBezTo>
                        <a:pt x="81" y="72"/>
                        <a:pt x="145" y="147"/>
                        <a:pt x="169" y="242"/>
                      </a:cubicBezTo>
                      <a:cubicBezTo>
                        <a:pt x="201" y="235"/>
                        <a:pt x="201" y="235"/>
                        <a:pt x="201" y="235"/>
                      </a:cubicBezTo>
                      <a:cubicBezTo>
                        <a:pt x="175" y="129"/>
                        <a:pt x="104" y="46"/>
                        <a:pt x="14" y="0"/>
                      </a:cubicBezTo>
                      <a:lnTo>
                        <a:pt x="0" y="30"/>
                      </a:lnTo>
                      <a:close/>
                    </a:path>
                  </a:pathLst>
                </a:custGeom>
                <a:solidFill>
                  <a:schemeClr val="accent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1" name="Freeform 24">
                  <a:extLst>
                    <a:ext uri="{FF2B5EF4-FFF2-40B4-BE49-F238E27FC236}">
                      <a16:creationId xmlns:a16="http://schemas.microsoft.com/office/drawing/2014/main" id="{0BF50980-7E84-42D9-B095-1932361A5FC3}"/>
                    </a:ext>
                  </a:extLst>
                </p:cNvPr>
                <p:cNvSpPr>
                  <a:spLocks/>
                </p:cNvSpPr>
                <p:nvPr/>
              </p:nvSpPr>
              <p:spPr bwMode="auto">
                <a:xfrm>
                  <a:off x="5465763" y="2307908"/>
                  <a:ext cx="1141412" cy="288925"/>
                </a:xfrm>
                <a:custGeom>
                  <a:avLst/>
                  <a:gdLst>
                    <a:gd name="T0" fmla="*/ 15 w 300"/>
                    <a:gd name="T1" fmla="*/ 76 h 76"/>
                    <a:gd name="T2" fmla="*/ 286 w 300"/>
                    <a:gd name="T3" fmla="*/ 76 h 76"/>
                    <a:gd name="T4" fmla="*/ 300 w 300"/>
                    <a:gd name="T5" fmla="*/ 46 h 76"/>
                    <a:gd name="T6" fmla="*/ 0 w 300"/>
                    <a:gd name="T7" fmla="*/ 46 h 76"/>
                    <a:gd name="T8" fmla="*/ 15 w 300"/>
                    <a:gd name="T9" fmla="*/ 76 h 76"/>
                  </a:gdLst>
                  <a:ahLst/>
                  <a:cxnLst>
                    <a:cxn ang="0">
                      <a:pos x="T0" y="T1"/>
                    </a:cxn>
                    <a:cxn ang="0">
                      <a:pos x="T2" y="T3"/>
                    </a:cxn>
                    <a:cxn ang="0">
                      <a:pos x="T4" y="T5"/>
                    </a:cxn>
                    <a:cxn ang="0">
                      <a:pos x="T6" y="T7"/>
                    </a:cxn>
                    <a:cxn ang="0">
                      <a:pos x="T8" y="T9"/>
                    </a:cxn>
                  </a:cxnLst>
                  <a:rect l="0" t="0" r="r" b="b"/>
                  <a:pathLst>
                    <a:path w="300" h="76">
                      <a:moveTo>
                        <a:pt x="15" y="76"/>
                      </a:moveTo>
                      <a:cubicBezTo>
                        <a:pt x="98" y="38"/>
                        <a:pt x="196" y="35"/>
                        <a:pt x="286" y="76"/>
                      </a:cubicBezTo>
                      <a:cubicBezTo>
                        <a:pt x="300" y="46"/>
                        <a:pt x="300" y="46"/>
                        <a:pt x="300" y="46"/>
                      </a:cubicBezTo>
                      <a:cubicBezTo>
                        <a:pt x="201" y="0"/>
                        <a:pt x="92" y="4"/>
                        <a:pt x="0" y="46"/>
                      </a:cubicBezTo>
                      <a:lnTo>
                        <a:pt x="15" y="76"/>
                      </a:lnTo>
                      <a:close/>
                    </a:path>
                  </a:pathLst>
                </a:custGeom>
                <a:solidFill>
                  <a:srgbClr val="A97C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2" name="Freeform 25">
                  <a:extLst>
                    <a:ext uri="{FF2B5EF4-FFF2-40B4-BE49-F238E27FC236}">
                      <a16:creationId xmlns:a16="http://schemas.microsoft.com/office/drawing/2014/main" id="{2B21A33C-E1D0-4E8F-AF3C-B8EA173F5364}"/>
                    </a:ext>
                  </a:extLst>
                </p:cNvPr>
                <p:cNvSpPr>
                  <a:spLocks/>
                </p:cNvSpPr>
                <p:nvPr/>
              </p:nvSpPr>
              <p:spPr bwMode="auto">
                <a:xfrm>
                  <a:off x="4713288" y="2501583"/>
                  <a:ext cx="768350" cy="920750"/>
                </a:xfrm>
                <a:custGeom>
                  <a:avLst/>
                  <a:gdLst>
                    <a:gd name="T0" fmla="*/ 33 w 202"/>
                    <a:gd name="T1" fmla="*/ 242 h 242"/>
                    <a:gd name="T2" fmla="*/ 202 w 202"/>
                    <a:gd name="T3" fmla="*/ 30 h 242"/>
                    <a:gd name="T4" fmla="*/ 187 w 202"/>
                    <a:gd name="T5" fmla="*/ 0 h 242"/>
                    <a:gd name="T6" fmla="*/ 0 w 202"/>
                    <a:gd name="T7" fmla="*/ 235 h 242"/>
                    <a:gd name="T8" fmla="*/ 33 w 202"/>
                    <a:gd name="T9" fmla="*/ 242 h 242"/>
                  </a:gdLst>
                  <a:ahLst/>
                  <a:cxnLst>
                    <a:cxn ang="0">
                      <a:pos x="T0" y="T1"/>
                    </a:cxn>
                    <a:cxn ang="0">
                      <a:pos x="T2" y="T3"/>
                    </a:cxn>
                    <a:cxn ang="0">
                      <a:pos x="T4" y="T5"/>
                    </a:cxn>
                    <a:cxn ang="0">
                      <a:pos x="T6" y="T7"/>
                    </a:cxn>
                    <a:cxn ang="0">
                      <a:pos x="T8" y="T9"/>
                    </a:cxn>
                  </a:cxnLst>
                  <a:rect l="0" t="0" r="r" b="b"/>
                  <a:pathLst>
                    <a:path w="202" h="242">
                      <a:moveTo>
                        <a:pt x="33" y="242"/>
                      </a:moveTo>
                      <a:cubicBezTo>
                        <a:pt x="55" y="153"/>
                        <a:pt x="114" y="75"/>
                        <a:pt x="202" y="30"/>
                      </a:cubicBezTo>
                      <a:cubicBezTo>
                        <a:pt x="187" y="0"/>
                        <a:pt x="187" y="0"/>
                        <a:pt x="187" y="0"/>
                      </a:cubicBezTo>
                      <a:cubicBezTo>
                        <a:pt x="90" y="49"/>
                        <a:pt x="25" y="136"/>
                        <a:pt x="0" y="235"/>
                      </a:cubicBezTo>
                      <a:lnTo>
                        <a:pt x="33" y="242"/>
                      </a:lnTo>
                      <a:close/>
                    </a:path>
                  </a:pathLst>
                </a:custGeom>
                <a:solidFill>
                  <a:srgbClr val="17848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3" name="Freeform 26">
                  <a:extLst>
                    <a:ext uri="{FF2B5EF4-FFF2-40B4-BE49-F238E27FC236}">
                      <a16:creationId xmlns:a16="http://schemas.microsoft.com/office/drawing/2014/main" id="{0BB87969-3032-41F8-BDF8-4F61A7C0BE0D}"/>
                    </a:ext>
                  </a:extLst>
                </p:cNvPr>
                <p:cNvSpPr>
                  <a:spLocks/>
                </p:cNvSpPr>
                <p:nvPr/>
              </p:nvSpPr>
              <p:spPr bwMode="auto">
                <a:xfrm>
                  <a:off x="4618038" y="3438208"/>
                  <a:ext cx="441325" cy="1116013"/>
                </a:xfrm>
                <a:custGeom>
                  <a:avLst/>
                  <a:gdLst>
                    <a:gd name="T0" fmla="*/ 116 w 116"/>
                    <a:gd name="T1" fmla="*/ 272 h 293"/>
                    <a:gd name="T2" fmla="*/ 55 w 116"/>
                    <a:gd name="T3" fmla="*/ 8 h 293"/>
                    <a:gd name="T4" fmla="*/ 23 w 116"/>
                    <a:gd name="T5" fmla="*/ 0 h 293"/>
                    <a:gd name="T6" fmla="*/ 90 w 116"/>
                    <a:gd name="T7" fmla="*/ 293 h 293"/>
                    <a:gd name="T8" fmla="*/ 116 w 116"/>
                    <a:gd name="T9" fmla="*/ 272 h 293"/>
                  </a:gdLst>
                  <a:ahLst/>
                  <a:cxnLst>
                    <a:cxn ang="0">
                      <a:pos x="T0" y="T1"/>
                    </a:cxn>
                    <a:cxn ang="0">
                      <a:pos x="T2" y="T3"/>
                    </a:cxn>
                    <a:cxn ang="0">
                      <a:pos x="T4" y="T5"/>
                    </a:cxn>
                    <a:cxn ang="0">
                      <a:pos x="T6" y="T7"/>
                    </a:cxn>
                    <a:cxn ang="0">
                      <a:pos x="T8" y="T9"/>
                    </a:cxn>
                  </a:cxnLst>
                  <a:rect l="0" t="0" r="r" b="b"/>
                  <a:pathLst>
                    <a:path w="116" h="293">
                      <a:moveTo>
                        <a:pt x="116" y="272"/>
                      </a:moveTo>
                      <a:cubicBezTo>
                        <a:pt x="60" y="200"/>
                        <a:pt x="35" y="104"/>
                        <a:pt x="55" y="8"/>
                      </a:cubicBezTo>
                      <a:cubicBezTo>
                        <a:pt x="23" y="0"/>
                        <a:pt x="23" y="0"/>
                        <a:pt x="23" y="0"/>
                      </a:cubicBezTo>
                      <a:cubicBezTo>
                        <a:pt x="0" y="107"/>
                        <a:pt x="28" y="213"/>
                        <a:pt x="90" y="293"/>
                      </a:cubicBezTo>
                      <a:lnTo>
                        <a:pt x="116" y="272"/>
                      </a:lnTo>
                      <a:close/>
                    </a:path>
                  </a:pathLst>
                </a:custGeom>
                <a:solidFill>
                  <a:schemeClr val="accent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4" name="Freeform 27">
                  <a:extLst>
                    <a:ext uri="{FF2B5EF4-FFF2-40B4-BE49-F238E27FC236}">
                      <a16:creationId xmlns:a16="http://schemas.microsoft.com/office/drawing/2014/main" id="{2EF41DE0-D350-4449-B9AF-6F9F8F9121DC}"/>
                    </a:ext>
                  </a:extLst>
                </p:cNvPr>
                <p:cNvSpPr>
                  <a:spLocks/>
                </p:cNvSpPr>
                <p:nvPr/>
              </p:nvSpPr>
              <p:spPr bwMode="auto">
                <a:xfrm>
                  <a:off x="4986338" y="4512945"/>
                  <a:ext cx="1027112" cy="569913"/>
                </a:xfrm>
                <a:custGeom>
                  <a:avLst/>
                  <a:gdLst>
                    <a:gd name="T0" fmla="*/ 270 w 270"/>
                    <a:gd name="T1" fmla="*/ 117 h 150"/>
                    <a:gd name="T2" fmla="*/ 26 w 270"/>
                    <a:gd name="T3" fmla="*/ 0 h 150"/>
                    <a:gd name="T4" fmla="*/ 0 w 270"/>
                    <a:gd name="T5" fmla="*/ 20 h 150"/>
                    <a:gd name="T6" fmla="*/ 270 w 270"/>
                    <a:gd name="T7" fmla="*/ 150 h 150"/>
                    <a:gd name="T8" fmla="*/ 270 w 270"/>
                    <a:gd name="T9" fmla="*/ 117 h 150"/>
                  </a:gdLst>
                  <a:ahLst/>
                  <a:cxnLst>
                    <a:cxn ang="0">
                      <a:pos x="T0" y="T1"/>
                    </a:cxn>
                    <a:cxn ang="0">
                      <a:pos x="T2" y="T3"/>
                    </a:cxn>
                    <a:cxn ang="0">
                      <a:pos x="T4" y="T5"/>
                    </a:cxn>
                    <a:cxn ang="0">
                      <a:pos x="T6" y="T7"/>
                    </a:cxn>
                    <a:cxn ang="0">
                      <a:pos x="T8" y="T9"/>
                    </a:cxn>
                  </a:cxnLst>
                  <a:rect l="0" t="0" r="r" b="b"/>
                  <a:pathLst>
                    <a:path w="270" h="150">
                      <a:moveTo>
                        <a:pt x="270" y="117"/>
                      </a:moveTo>
                      <a:cubicBezTo>
                        <a:pt x="179" y="115"/>
                        <a:pt x="89" y="75"/>
                        <a:pt x="26" y="0"/>
                      </a:cubicBezTo>
                      <a:cubicBezTo>
                        <a:pt x="0" y="20"/>
                        <a:pt x="0" y="20"/>
                        <a:pt x="0" y="20"/>
                      </a:cubicBezTo>
                      <a:cubicBezTo>
                        <a:pt x="69" y="104"/>
                        <a:pt x="169" y="149"/>
                        <a:pt x="270" y="150"/>
                      </a:cubicBezTo>
                      <a:lnTo>
                        <a:pt x="270" y="117"/>
                      </a:lnTo>
                      <a:close/>
                    </a:path>
                  </a:pathLst>
                </a:custGeom>
                <a:solidFill>
                  <a:srgbClr val="A97C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nvGrpSpPr>
                <p:cNvPr id="25" name="Group 21">
                  <a:extLst>
                    <a:ext uri="{FF2B5EF4-FFF2-40B4-BE49-F238E27FC236}">
                      <a16:creationId xmlns:a16="http://schemas.microsoft.com/office/drawing/2014/main" id="{63F92219-2003-46E9-BD6B-F60BD4BB206C}"/>
                    </a:ext>
                  </a:extLst>
                </p:cNvPr>
                <p:cNvGrpSpPr/>
                <p:nvPr/>
              </p:nvGrpSpPr>
              <p:grpSpPr>
                <a:xfrm>
                  <a:off x="4577000" y="2538376"/>
                  <a:ext cx="219446" cy="214826"/>
                  <a:chOff x="1678410" y="4345887"/>
                  <a:chExt cx="157534" cy="154218"/>
                </a:xfrm>
              </p:grpSpPr>
              <p:sp>
                <p:nvSpPr>
                  <p:cNvPr id="44" name="Oval 10">
                    <a:extLst>
                      <a:ext uri="{FF2B5EF4-FFF2-40B4-BE49-F238E27FC236}">
                        <a16:creationId xmlns:a16="http://schemas.microsoft.com/office/drawing/2014/main" id="{8100E20A-033C-4267-ABE8-67C9B6DAF49C}"/>
                      </a:ext>
                    </a:extLst>
                  </p:cNvPr>
                  <p:cNvSpPr>
                    <a:spLocks noChangeArrowheads="1"/>
                  </p:cNvSpPr>
                  <p:nvPr/>
                </p:nvSpPr>
                <p:spPr bwMode="auto">
                  <a:xfrm>
                    <a:off x="1678410" y="4345887"/>
                    <a:ext cx="157534" cy="154218"/>
                  </a:xfrm>
                  <a:prstGeom prst="ellipse">
                    <a:avLst/>
                  </a:prstGeom>
                  <a:solidFill>
                    <a:srgbClr val="178489"/>
                  </a:solidFill>
                  <a:ln>
                    <a:noFill/>
                  </a:ln>
                </p:spPr>
                <p:txBody>
                  <a:bodyPr vert="horz" wrap="square" lIns="91440" tIns="45720" rIns="91440" bIns="45720" numCol="1" anchor="t" anchorCtr="0" compatLnSpc="1">
                    <a:prstTxWarp prst="textNoShape">
                      <a:avLst/>
                    </a:prstTxWarp>
                  </a:bodyPr>
                  <a:lstStyle/>
                  <a:p>
                    <a:endParaRPr lang="ru-RU"/>
                  </a:p>
                </p:txBody>
              </p:sp>
              <p:sp>
                <p:nvSpPr>
                  <p:cNvPr id="45" name="Oval 10">
                    <a:extLst>
                      <a:ext uri="{FF2B5EF4-FFF2-40B4-BE49-F238E27FC236}">
                        <a16:creationId xmlns:a16="http://schemas.microsoft.com/office/drawing/2014/main" id="{64A08BDF-4028-48D8-B431-9337C5A2AA42}"/>
                      </a:ext>
                    </a:extLst>
                  </p:cNvPr>
                  <p:cNvSpPr>
                    <a:spLocks noChangeArrowheads="1"/>
                  </p:cNvSpPr>
                  <p:nvPr/>
                </p:nvSpPr>
                <p:spPr bwMode="auto">
                  <a:xfrm>
                    <a:off x="1718249" y="4384887"/>
                    <a:ext cx="77857" cy="76218"/>
                  </a:xfrm>
                  <a:prstGeom prst="ellipse">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ru-RU"/>
                  </a:p>
                </p:txBody>
              </p:sp>
            </p:grpSp>
            <p:grpSp>
              <p:nvGrpSpPr>
                <p:cNvPr id="26" name="Group 22">
                  <a:extLst>
                    <a:ext uri="{FF2B5EF4-FFF2-40B4-BE49-F238E27FC236}">
                      <a16:creationId xmlns:a16="http://schemas.microsoft.com/office/drawing/2014/main" id="{5066D656-5B43-4FED-865A-30CF5719072F}"/>
                    </a:ext>
                  </a:extLst>
                </p:cNvPr>
                <p:cNvGrpSpPr/>
                <p:nvPr/>
              </p:nvGrpSpPr>
              <p:grpSpPr>
                <a:xfrm>
                  <a:off x="6677447" y="5172575"/>
                  <a:ext cx="219446" cy="214826"/>
                  <a:chOff x="1678410" y="4345887"/>
                  <a:chExt cx="157534" cy="154218"/>
                </a:xfrm>
              </p:grpSpPr>
              <p:sp>
                <p:nvSpPr>
                  <p:cNvPr id="42" name="Oval 10">
                    <a:extLst>
                      <a:ext uri="{FF2B5EF4-FFF2-40B4-BE49-F238E27FC236}">
                        <a16:creationId xmlns:a16="http://schemas.microsoft.com/office/drawing/2014/main" id="{B752DE66-39C2-4AB3-8422-4F911C29503B}"/>
                      </a:ext>
                    </a:extLst>
                  </p:cNvPr>
                  <p:cNvSpPr>
                    <a:spLocks noChangeArrowheads="1"/>
                  </p:cNvSpPr>
                  <p:nvPr/>
                </p:nvSpPr>
                <p:spPr bwMode="auto">
                  <a:xfrm>
                    <a:off x="1678410" y="4345887"/>
                    <a:ext cx="157534" cy="154218"/>
                  </a:xfrm>
                  <a:prstGeom prst="ellipse">
                    <a:avLst/>
                  </a:prstGeom>
                  <a:solidFill>
                    <a:srgbClr val="178489"/>
                  </a:solidFill>
                  <a:ln>
                    <a:noFill/>
                  </a:ln>
                </p:spPr>
                <p:txBody>
                  <a:bodyPr vert="horz" wrap="square" lIns="91440" tIns="45720" rIns="91440" bIns="45720" numCol="1" anchor="t" anchorCtr="0" compatLnSpc="1">
                    <a:prstTxWarp prst="textNoShape">
                      <a:avLst/>
                    </a:prstTxWarp>
                  </a:bodyPr>
                  <a:lstStyle/>
                  <a:p>
                    <a:endParaRPr lang="ru-RU"/>
                  </a:p>
                </p:txBody>
              </p:sp>
              <p:sp>
                <p:nvSpPr>
                  <p:cNvPr id="43" name="Oval 10">
                    <a:extLst>
                      <a:ext uri="{FF2B5EF4-FFF2-40B4-BE49-F238E27FC236}">
                        <a16:creationId xmlns:a16="http://schemas.microsoft.com/office/drawing/2014/main" id="{805F9EF9-488A-4773-800B-9D3179774B4C}"/>
                      </a:ext>
                    </a:extLst>
                  </p:cNvPr>
                  <p:cNvSpPr>
                    <a:spLocks noChangeArrowheads="1"/>
                  </p:cNvSpPr>
                  <p:nvPr/>
                </p:nvSpPr>
                <p:spPr bwMode="auto">
                  <a:xfrm>
                    <a:off x="1718249" y="4384887"/>
                    <a:ext cx="77857" cy="76218"/>
                  </a:xfrm>
                  <a:prstGeom prst="ellipse">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ru-RU"/>
                  </a:p>
                </p:txBody>
              </p:sp>
            </p:grpSp>
            <p:grpSp>
              <p:nvGrpSpPr>
                <p:cNvPr id="27" name="Group 23">
                  <a:extLst>
                    <a:ext uri="{FF2B5EF4-FFF2-40B4-BE49-F238E27FC236}">
                      <a16:creationId xmlns:a16="http://schemas.microsoft.com/office/drawing/2014/main" id="{70491D86-FFCF-4D76-AA66-C31E3CFD7D8E}"/>
                    </a:ext>
                  </a:extLst>
                </p:cNvPr>
                <p:cNvGrpSpPr/>
                <p:nvPr/>
              </p:nvGrpSpPr>
              <p:grpSpPr>
                <a:xfrm>
                  <a:off x="7612299" y="3996751"/>
                  <a:ext cx="219446" cy="214826"/>
                  <a:chOff x="7912337" y="3999132"/>
                  <a:chExt cx="219446" cy="214826"/>
                </a:xfrm>
              </p:grpSpPr>
              <p:sp>
                <p:nvSpPr>
                  <p:cNvPr id="40" name="Oval 10">
                    <a:extLst>
                      <a:ext uri="{FF2B5EF4-FFF2-40B4-BE49-F238E27FC236}">
                        <a16:creationId xmlns:a16="http://schemas.microsoft.com/office/drawing/2014/main" id="{2C2F0046-55EA-4265-AF38-39369AEF02B9}"/>
                      </a:ext>
                    </a:extLst>
                  </p:cNvPr>
                  <p:cNvSpPr>
                    <a:spLocks noChangeArrowheads="1"/>
                  </p:cNvSpPr>
                  <p:nvPr/>
                </p:nvSpPr>
                <p:spPr bwMode="auto">
                  <a:xfrm>
                    <a:off x="7912337" y="3999132"/>
                    <a:ext cx="219446" cy="214826"/>
                  </a:xfrm>
                  <a:prstGeom prst="ellipse">
                    <a:avLst/>
                  </a:prstGeom>
                  <a:solidFill>
                    <a:srgbClr val="178489"/>
                  </a:solidFill>
                  <a:ln>
                    <a:noFill/>
                  </a:ln>
                </p:spPr>
                <p:txBody>
                  <a:bodyPr vert="horz" wrap="square" lIns="91440" tIns="45720" rIns="91440" bIns="45720" numCol="1" anchor="t" anchorCtr="0" compatLnSpc="1">
                    <a:prstTxWarp prst="textNoShape">
                      <a:avLst/>
                    </a:prstTxWarp>
                  </a:bodyPr>
                  <a:lstStyle/>
                  <a:p>
                    <a:endParaRPr lang="ru-RU"/>
                  </a:p>
                </p:txBody>
              </p:sp>
              <p:sp>
                <p:nvSpPr>
                  <p:cNvPr id="41" name="Oval 10">
                    <a:extLst>
                      <a:ext uri="{FF2B5EF4-FFF2-40B4-BE49-F238E27FC236}">
                        <a16:creationId xmlns:a16="http://schemas.microsoft.com/office/drawing/2014/main" id="{A855D62C-1C5B-4F26-B953-090505D8E9E5}"/>
                      </a:ext>
                    </a:extLst>
                  </p:cNvPr>
                  <p:cNvSpPr>
                    <a:spLocks noChangeArrowheads="1"/>
                  </p:cNvSpPr>
                  <p:nvPr/>
                </p:nvSpPr>
                <p:spPr bwMode="auto">
                  <a:xfrm>
                    <a:off x="7967833" y="4053459"/>
                    <a:ext cx="108455" cy="106172"/>
                  </a:xfrm>
                  <a:prstGeom prst="ellipse">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ru-RU"/>
                  </a:p>
                </p:txBody>
              </p:sp>
            </p:grpSp>
            <p:grpSp>
              <p:nvGrpSpPr>
                <p:cNvPr id="28" name="Group 24">
                  <a:extLst>
                    <a:ext uri="{FF2B5EF4-FFF2-40B4-BE49-F238E27FC236}">
                      <a16:creationId xmlns:a16="http://schemas.microsoft.com/office/drawing/2014/main" id="{E72A51BC-BA40-48DF-A390-5DD89285FECF}"/>
                    </a:ext>
                  </a:extLst>
                </p:cNvPr>
                <p:cNvGrpSpPr/>
                <p:nvPr/>
              </p:nvGrpSpPr>
              <p:grpSpPr>
                <a:xfrm>
                  <a:off x="7269399" y="2533076"/>
                  <a:ext cx="219446" cy="214826"/>
                  <a:chOff x="7631349" y="2344957"/>
                  <a:chExt cx="219446" cy="214826"/>
                </a:xfrm>
              </p:grpSpPr>
              <p:sp>
                <p:nvSpPr>
                  <p:cNvPr id="38" name="Oval 10">
                    <a:extLst>
                      <a:ext uri="{FF2B5EF4-FFF2-40B4-BE49-F238E27FC236}">
                        <a16:creationId xmlns:a16="http://schemas.microsoft.com/office/drawing/2014/main" id="{38F52E91-876F-4B59-9D6A-018F8B2B1782}"/>
                      </a:ext>
                    </a:extLst>
                  </p:cNvPr>
                  <p:cNvSpPr>
                    <a:spLocks noChangeArrowheads="1"/>
                  </p:cNvSpPr>
                  <p:nvPr/>
                </p:nvSpPr>
                <p:spPr bwMode="auto">
                  <a:xfrm>
                    <a:off x="7631349" y="2344957"/>
                    <a:ext cx="219446" cy="214826"/>
                  </a:xfrm>
                  <a:prstGeom prst="ellipse">
                    <a:avLst/>
                  </a:pr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ru-RU"/>
                  </a:p>
                </p:txBody>
              </p:sp>
              <p:sp>
                <p:nvSpPr>
                  <p:cNvPr id="39" name="Oval 10">
                    <a:extLst>
                      <a:ext uri="{FF2B5EF4-FFF2-40B4-BE49-F238E27FC236}">
                        <a16:creationId xmlns:a16="http://schemas.microsoft.com/office/drawing/2014/main" id="{EE74A111-CB32-4C0D-A17D-7590DBC06364}"/>
                      </a:ext>
                    </a:extLst>
                  </p:cNvPr>
                  <p:cNvSpPr>
                    <a:spLocks noChangeArrowheads="1"/>
                  </p:cNvSpPr>
                  <p:nvPr/>
                </p:nvSpPr>
                <p:spPr bwMode="auto">
                  <a:xfrm>
                    <a:off x="7686845" y="2399284"/>
                    <a:ext cx="108455" cy="106172"/>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ru-RU"/>
                  </a:p>
                </p:txBody>
              </p:sp>
            </p:grpSp>
            <p:grpSp>
              <p:nvGrpSpPr>
                <p:cNvPr id="29" name="Group 25">
                  <a:extLst>
                    <a:ext uri="{FF2B5EF4-FFF2-40B4-BE49-F238E27FC236}">
                      <a16:creationId xmlns:a16="http://schemas.microsoft.com/office/drawing/2014/main" id="{947423E8-30AC-4193-A4CB-8C28EF9B9408}"/>
                    </a:ext>
                  </a:extLst>
                </p:cNvPr>
                <p:cNvGrpSpPr/>
                <p:nvPr/>
              </p:nvGrpSpPr>
              <p:grpSpPr>
                <a:xfrm>
                  <a:off x="5924365" y="1889308"/>
                  <a:ext cx="219446" cy="214826"/>
                  <a:chOff x="5926746" y="1517833"/>
                  <a:chExt cx="219446" cy="214826"/>
                </a:xfrm>
              </p:grpSpPr>
              <p:sp>
                <p:nvSpPr>
                  <p:cNvPr id="36" name="Oval 10">
                    <a:extLst>
                      <a:ext uri="{FF2B5EF4-FFF2-40B4-BE49-F238E27FC236}">
                        <a16:creationId xmlns:a16="http://schemas.microsoft.com/office/drawing/2014/main" id="{2B00407C-36A2-4423-B442-E9D301000E75}"/>
                      </a:ext>
                    </a:extLst>
                  </p:cNvPr>
                  <p:cNvSpPr>
                    <a:spLocks noChangeArrowheads="1"/>
                  </p:cNvSpPr>
                  <p:nvPr/>
                </p:nvSpPr>
                <p:spPr bwMode="auto">
                  <a:xfrm>
                    <a:off x="5926746" y="1517833"/>
                    <a:ext cx="219446" cy="214826"/>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ru-RU"/>
                  </a:p>
                </p:txBody>
              </p:sp>
              <p:sp>
                <p:nvSpPr>
                  <p:cNvPr id="37" name="Oval 10">
                    <a:extLst>
                      <a:ext uri="{FF2B5EF4-FFF2-40B4-BE49-F238E27FC236}">
                        <a16:creationId xmlns:a16="http://schemas.microsoft.com/office/drawing/2014/main" id="{EE964986-D2BF-4B71-89D6-9DB4D2B41A57}"/>
                      </a:ext>
                    </a:extLst>
                  </p:cNvPr>
                  <p:cNvSpPr>
                    <a:spLocks noChangeArrowheads="1"/>
                  </p:cNvSpPr>
                  <p:nvPr/>
                </p:nvSpPr>
                <p:spPr bwMode="auto">
                  <a:xfrm>
                    <a:off x="5982242" y="1572160"/>
                    <a:ext cx="108455" cy="106172"/>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ru-RU"/>
                  </a:p>
                </p:txBody>
              </p:sp>
            </p:grpSp>
            <p:grpSp>
              <p:nvGrpSpPr>
                <p:cNvPr id="30" name="Group 26">
                  <a:extLst>
                    <a:ext uri="{FF2B5EF4-FFF2-40B4-BE49-F238E27FC236}">
                      <a16:creationId xmlns:a16="http://schemas.microsoft.com/office/drawing/2014/main" id="{E477332D-1DCE-4366-99F4-BED30A9FCC21}"/>
                    </a:ext>
                  </a:extLst>
                </p:cNvPr>
                <p:cNvGrpSpPr/>
                <p:nvPr/>
              </p:nvGrpSpPr>
              <p:grpSpPr>
                <a:xfrm>
                  <a:off x="5175064" y="5160669"/>
                  <a:ext cx="219446" cy="214826"/>
                  <a:chOff x="5926746" y="1517833"/>
                  <a:chExt cx="219446" cy="214826"/>
                </a:xfrm>
              </p:grpSpPr>
              <p:sp>
                <p:nvSpPr>
                  <p:cNvPr id="34" name="Oval 10">
                    <a:extLst>
                      <a:ext uri="{FF2B5EF4-FFF2-40B4-BE49-F238E27FC236}">
                        <a16:creationId xmlns:a16="http://schemas.microsoft.com/office/drawing/2014/main" id="{70AB8858-7FF7-4655-BFD3-E0F232C122D5}"/>
                      </a:ext>
                    </a:extLst>
                  </p:cNvPr>
                  <p:cNvSpPr>
                    <a:spLocks noChangeArrowheads="1"/>
                  </p:cNvSpPr>
                  <p:nvPr/>
                </p:nvSpPr>
                <p:spPr bwMode="auto">
                  <a:xfrm>
                    <a:off x="5926746" y="1517833"/>
                    <a:ext cx="219446" cy="214826"/>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ru-RU"/>
                  </a:p>
                </p:txBody>
              </p:sp>
              <p:sp>
                <p:nvSpPr>
                  <p:cNvPr id="35" name="Oval 10">
                    <a:extLst>
                      <a:ext uri="{FF2B5EF4-FFF2-40B4-BE49-F238E27FC236}">
                        <a16:creationId xmlns:a16="http://schemas.microsoft.com/office/drawing/2014/main" id="{14DD4EAC-AAA4-4707-BAB4-93B28B77AAEE}"/>
                      </a:ext>
                    </a:extLst>
                  </p:cNvPr>
                  <p:cNvSpPr>
                    <a:spLocks noChangeArrowheads="1"/>
                  </p:cNvSpPr>
                  <p:nvPr/>
                </p:nvSpPr>
                <p:spPr bwMode="auto">
                  <a:xfrm>
                    <a:off x="5982242" y="1572160"/>
                    <a:ext cx="108455" cy="106172"/>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ru-RU"/>
                  </a:p>
                </p:txBody>
              </p:sp>
            </p:grpSp>
            <p:grpSp>
              <p:nvGrpSpPr>
                <p:cNvPr id="31" name="Group 27">
                  <a:extLst>
                    <a:ext uri="{FF2B5EF4-FFF2-40B4-BE49-F238E27FC236}">
                      <a16:creationId xmlns:a16="http://schemas.microsoft.com/office/drawing/2014/main" id="{677E274B-6826-47C7-9F46-43CBE66227F3}"/>
                    </a:ext>
                  </a:extLst>
                </p:cNvPr>
                <p:cNvGrpSpPr/>
                <p:nvPr/>
              </p:nvGrpSpPr>
              <p:grpSpPr>
                <a:xfrm>
                  <a:off x="4239047" y="3988813"/>
                  <a:ext cx="219446" cy="214826"/>
                  <a:chOff x="4239047" y="3988813"/>
                  <a:chExt cx="219446" cy="214826"/>
                </a:xfrm>
              </p:grpSpPr>
              <p:sp>
                <p:nvSpPr>
                  <p:cNvPr id="32" name="Oval 10">
                    <a:extLst>
                      <a:ext uri="{FF2B5EF4-FFF2-40B4-BE49-F238E27FC236}">
                        <a16:creationId xmlns:a16="http://schemas.microsoft.com/office/drawing/2014/main" id="{55D4E1D8-5611-45C4-A235-35C19065E848}"/>
                      </a:ext>
                    </a:extLst>
                  </p:cNvPr>
                  <p:cNvSpPr>
                    <a:spLocks noChangeArrowheads="1"/>
                  </p:cNvSpPr>
                  <p:nvPr/>
                </p:nvSpPr>
                <p:spPr bwMode="auto">
                  <a:xfrm>
                    <a:off x="4239047" y="3988813"/>
                    <a:ext cx="219446" cy="214826"/>
                  </a:xfrm>
                  <a:prstGeom prst="ellipse">
                    <a:avLst/>
                  </a:pr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ru-RU"/>
                  </a:p>
                </p:txBody>
              </p:sp>
              <p:sp>
                <p:nvSpPr>
                  <p:cNvPr id="33" name="Oval 10">
                    <a:extLst>
                      <a:ext uri="{FF2B5EF4-FFF2-40B4-BE49-F238E27FC236}">
                        <a16:creationId xmlns:a16="http://schemas.microsoft.com/office/drawing/2014/main" id="{A4561FCA-74F4-4E4B-A4CD-63BDD9DA565E}"/>
                      </a:ext>
                    </a:extLst>
                  </p:cNvPr>
                  <p:cNvSpPr>
                    <a:spLocks noChangeArrowheads="1"/>
                  </p:cNvSpPr>
                  <p:nvPr/>
                </p:nvSpPr>
                <p:spPr bwMode="auto">
                  <a:xfrm>
                    <a:off x="4294543" y="4043140"/>
                    <a:ext cx="108455" cy="106172"/>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ru-RU"/>
                  </a:p>
                </p:txBody>
              </p:sp>
            </p:grpSp>
          </p:grpSp>
          <p:sp>
            <p:nvSpPr>
              <p:cNvPr id="11" name="TextBox 6">
                <a:extLst>
                  <a:ext uri="{FF2B5EF4-FFF2-40B4-BE49-F238E27FC236}">
                    <a16:creationId xmlns:a16="http://schemas.microsoft.com/office/drawing/2014/main" id="{E3DBAD5E-9027-40F2-9EFA-31273B19FAC2}"/>
                  </a:ext>
                </a:extLst>
              </p:cNvPr>
              <p:cNvSpPr txBox="1"/>
              <p:nvPr/>
            </p:nvSpPr>
            <p:spPr>
              <a:xfrm>
                <a:off x="4160515" y="1551937"/>
                <a:ext cx="3827969" cy="442527"/>
              </a:xfrm>
              <a:prstGeom prst="rect">
                <a:avLst/>
              </a:prstGeom>
              <a:noFill/>
            </p:spPr>
            <p:txBody>
              <a:bodyPr wrap="square" rtlCol="0">
                <a:spAutoFit/>
              </a:bodyPr>
              <a:lstStyle/>
              <a:p>
                <a:pPr algn="ctr" rtl="1"/>
                <a:r>
                  <a:rPr lang="ar-SA" sz="1800" dirty="0">
                    <a:effectLst/>
                    <a:ea typeface="Calibri" panose="020F0502020204030204" pitchFamily="34" charset="0"/>
                    <a:cs typeface="Arial" panose="020B0604020202020204" pitchFamily="34" charset="0"/>
                  </a:rPr>
                  <a:t>تقرير الموقع متعدد الأسهم</a:t>
                </a:r>
                <a:endParaRPr lang="en-US" dirty="0">
                  <a:latin typeface="Bahij TheSansArabic Plain" panose="02040503050201020203" pitchFamily="18" charset="-78"/>
                  <a:cs typeface="Bahij TheSansArabic Plain" panose="02040503050201020203" pitchFamily="18" charset="-78"/>
                </a:endParaRPr>
              </a:p>
            </p:txBody>
          </p:sp>
          <p:sp>
            <p:nvSpPr>
              <p:cNvPr id="12" name="TextBox 7">
                <a:extLst>
                  <a:ext uri="{FF2B5EF4-FFF2-40B4-BE49-F238E27FC236}">
                    <a16:creationId xmlns:a16="http://schemas.microsoft.com/office/drawing/2014/main" id="{4F8E5FD6-C903-4ACE-A548-E252ADCA721E}"/>
                  </a:ext>
                </a:extLst>
              </p:cNvPr>
              <p:cNvSpPr txBox="1"/>
              <p:nvPr/>
            </p:nvSpPr>
            <p:spPr>
              <a:xfrm>
                <a:off x="8527007" y="2957805"/>
                <a:ext cx="3462291" cy="442527"/>
              </a:xfrm>
              <a:prstGeom prst="rect">
                <a:avLst/>
              </a:prstGeom>
              <a:noFill/>
            </p:spPr>
            <p:txBody>
              <a:bodyPr wrap="square" rtlCol="0">
                <a:spAutoFit/>
              </a:bodyPr>
              <a:lstStyle/>
              <a:p>
                <a:pPr algn="ctr" rtl="1"/>
                <a:r>
                  <a:rPr lang="ar-SA" sz="1800" dirty="0">
                    <a:effectLst/>
                    <a:ea typeface="Calibri" panose="020F0502020204030204" pitchFamily="34" charset="0"/>
                    <a:cs typeface="Arial" panose="020B0604020202020204" pitchFamily="34" charset="0"/>
                  </a:rPr>
                  <a:t>تقرير المخزون الفعلي</a:t>
                </a:r>
                <a:endParaRPr lang="en-US" dirty="0">
                  <a:latin typeface="Bahij TheSansArabic Plain" panose="02040503050201020203" pitchFamily="18" charset="-78"/>
                  <a:cs typeface="Bahij TheSansArabic Plain" panose="02040503050201020203" pitchFamily="18" charset="-78"/>
                </a:endParaRPr>
              </a:p>
            </p:txBody>
          </p:sp>
          <p:sp>
            <p:nvSpPr>
              <p:cNvPr id="13" name="TextBox 8">
                <a:extLst>
                  <a:ext uri="{FF2B5EF4-FFF2-40B4-BE49-F238E27FC236}">
                    <a16:creationId xmlns:a16="http://schemas.microsoft.com/office/drawing/2014/main" id="{75CF1A16-649F-467B-9CCA-E3A85D39ABEC}"/>
                  </a:ext>
                </a:extLst>
              </p:cNvPr>
              <p:cNvSpPr txBox="1"/>
              <p:nvPr/>
            </p:nvSpPr>
            <p:spPr>
              <a:xfrm>
                <a:off x="8527007" y="4326180"/>
                <a:ext cx="3462291" cy="442527"/>
              </a:xfrm>
              <a:prstGeom prst="rect">
                <a:avLst/>
              </a:prstGeom>
              <a:noFill/>
            </p:spPr>
            <p:txBody>
              <a:bodyPr wrap="square" rtlCol="0">
                <a:spAutoFit/>
              </a:bodyPr>
              <a:lstStyle/>
              <a:p>
                <a:pPr lvl="0" algn="ctr" rtl="1"/>
                <a:r>
                  <a:rPr lang="ar-SA" sz="1800" dirty="0">
                    <a:effectLst/>
                    <a:ea typeface="Calibri" panose="020F0502020204030204" pitchFamily="34" charset="0"/>
                    <a:cs typeface="Arial" panose="020B0604020202020204" pitchFamily="34" charset="0"/>
                  </a:rPr>
                  <a:t>تقرير تغيير المخزون</a:t>
                </a:r>
                <a:endParaRPr lang="en-US" dirty="0">
                  <a:latin typeface="Bahij TheSansArabic Plain" panose="02040503050201020203" pitchFamily="18" charset="-78"/>
                  <a:cs typeface="Bahij TheSansArabic Plain" panose="02040503050201020203" pitchFamily="18" charset="-78"/>
                </a:endParaRPr>
              </a:p>
            </p:txBody>
          </p:sp>
          <p:sp>
            <p:nvSpPr>
              <p:cNvPr id="14" name="TextBox 10">
                <a:extLst>
                  <a:ext uri="{FF2B5EF4-FFF2-40B4-BE49-F238E27FC236}">
                    <a16:creationId xmlns:a16="http://schemas.microsoft.com/office/drawing/2014/main" id="{7B29FC21-EF30-4B61-89BB-ABF2E2B4FAF1}"/>
                  </a:ext>
                </a:extLst>
              </p:cNvPr>
              <p:cNvSpPr txBox="1"/>
              <p:nvPr/>
            </p:nvSpPr>
            <p:spPr>
              <a:xfrm>
                <a:off x="359412" y="2791856"/>
                <a:ext cx="3462291" cy="467726"/>
              </a:xfrm>
              <a:prstGeom prst="rect">
                <a:avLst/>
              </a:prstGeom>
              <a:noFill/>
            </p:spPr>
            <p:txBody>
              <a:bodyPr wrap="square" rtlCol="0">
                <a:spAutoFit/>
              </a:bodyPr>
              <a:lstStyle/>
              <a:p>
                <a:pPr lvl="0" algn="ctr" rtl="1">
                  <a:lnSpc>
                    <a:spcPct val="115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قائمة تعبئة المخزون</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5" name="TextBox 11">
                <a:extLst>
                  <a:ext uri="{FF2B5EF4-FFF2-40B4-BE49-F238E27FC236}">
                    <a16:creationId xmlns:a16="http://schemas.microsoft.com/office/drawing/2014/main" id="{CDA97EC6-702F-442F-879D-E97D1A9AED76}"/>
                  </a:ext>
                </a:extLst>
              </p:cNvPr>
              <p:cNvSpPr txBox="1"/>
              <p:nvPr/>
            </p:nvSpPr>
            <p:spPr>
              <a:xfrm>
                <a:off x="356848" y="4073638"/>
                <a:ext cx="3462291" cy="442527"/>
              </a:xfrm>
              <a:prstGeom prst="rect">
                <a:avLst/>
              </a:prstGeom>
              <a:noFill/>
            </p:spPr>
            <p:txBody>
              <a:bodyPr wrap="square" rtlCol="0">
                <a:spAutoFit/>
              </a:bodyPr>
              <a:lstStyle/>
              <a:p>
                <a:pPr lvl="0" algn="ctr" rtl="1"/>
                <a:r>
                  <a:rPr lang="ar-SA" sz="1800" dirty="0">
                    <a:effectLst/>
                    <a:ea typeface="Calibri" panose="020F0502020204030204" pitchFamily="34" charset="0"/>
                    <a:cs typeface="Arial" panose="020B0604020202020204" pitchFamily="34" charset="0"/>
                  </a:rPr>
                  <a:t>تقرير قائمة اختيار المخزون</a:t>
                </a:r>
                <a:endParaRPr lang="en-US" dirty="0">
                  <a:latin typeface="Bahij TheSansArabic Plain" panose="02040503050201020203" pitchFamily="18" charset="-78"/>
                  <a:cs typeface="Bahij TheSansArabic Plain" panose="02040503050201020203" pitchFamily="18" charset="-78"/>
                </a:endParaRPr>
              </a:p>
            </p:txBody>
          </p:sp>
          <p:sp>
            <p:nvSpPr>
              <p:cNvPr id="16" name="TextBox 12">
                <a:extLst>
                  <a:ext uri="{FF2B5EF4-FFF2-40B4-BE49-F238E27FC236}">
                    <a16:creationId xmlns:a16="http://schemas.microsoft.com/office/drawing/2014/main" id="{D685CFC6-F4E3-4826-9BEE-A9816BB1313D}"/>
                  </a:ext>
                </a:extLst>
              </p:cNvPr>
              <p:cNvSpPr txBox="1"/>
              <p:nvPr/>
            </p:nvSpPr>
            <p:spPr>
              <a:xfrm>
                <a:off x="369109" y="5355419"/>
                <a:ext cx="3462291" cy="467726"/>
              </a:xfrm>
              <a:prstGeom prst="rect">
                <a:avLst/>
              </a:prstGeom>
              <a:noFill/>
            </p:spPr>
            <p:txBody>
              <a:bodyPr wrap="square" rtlCol="0">
                <a:spAutoFit/>
              </a:bodyPr>
              <a:lstStyle/>
              <a:p>
                <a:pPr lvl="0" algn="ctr" rtl="1">
                  <a:lnSpc>
                    <a:spcPct val="115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تقرير طلب الشراء</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9" name="TextBox 42">
              <a:extLst>
                <a:ext uri="{FF2B5EF4-FFF2-40B4-BE49-F238E27FC236}">
                  <a16:creationId xmlns:a16="http://schemas.microsoft.com/office/drawing/2014/main" id="{B0F42B74-52EF-4954-B8BE-F59A46AD9A41}"/>
                </a:ext>
              </a:extLst>
            </p:cNvPr>
            <p:cNvSpPr txBox="1"/>
            <p:nvPr/>
          </p:nvSpPr>
          <p:spPr>
            <a:xfrm>
              <a:off x="8491027" y="5158969"/>
              <a:ext cx="3462291" cy="442527"/>
            </a:xfrm>
            <a:prstGeom prst="rect">
              <a:avLst/>
            </a:prstGeom>
            <a:noFill/>
          </p:spPr>
          <p:txBody>
            <a:bodyPr wrap="square" rtlCol="0">
              <a:spAutoFit/>
            </a:bodyPr>
            <a:lstStyle/>
            <a:p>
              <a:pPr lvl="0" algn="ctr" rtl="1"/>
              <a:r>
                <a:rPr lang="ar-SA" sz="1800" dirty="0">
                  <a:effectLst/>
                  <a:ea typeface="Calibri" panose="020F0502020204030204" pitchFamily="34" charset="0"/>
                  <a:cs typeface="Arial" panose="020B0604020202020204" pitchFamily="34" charset="0"/>
                </a:rPr>
                <a:t>تقرير إعادة </a:t>
              </a:r>
              <a:r>
                <a:rPr lang="ar-EG" sz="1800" dirty="0">
                  <a:effectLst/>
                  <a:ea typeface="Calibri" panose="020F0502020204030204" pitchFamily="34" charset="0"/>
                  <a:cs typeface="Arial" panose="020B0604020202020204" pitchFamily="34" charset="0"/>
                </a:rPr>
                <a:t>طلب</a:t>
              </a:r>
              <a:r>
                <a:rPr lang="ar-SA" sz="1800" dirty="0">
                  <a:effectLst/>
                  <a:ea typeface="Calibri" panose="020F0502020204030204" pitchFamily="34" charset="0"/>
                  <a:cs typeface="Arial" panose="020B0604020202020204" pitchFamily="34" charset="0"/>
                </a:rPr>
                <a:t> المخزون</a:t>
              </a:r>
              <a:endParaRPr lang="en-US" dirty="0">
                <a:latin typeface="Bahij TheSansArabic Plain" panose="02040503050201020203" pitchFamily="18" charset="-78"/>
                <a:cs typeface="Bahij TheSansArabic Plain" panose="02040503050201020203" pitchFamily="18" charset="-78"/>
              </a:endParaRPr>
            </a:p>
          </p:txBody>
        </p:sp>
      </p:grpSp>
      <p:sp>
        <p:nvSpPr>
          <p:cNvPr id="46" name="مربع نص 45">
            <a:extLst>
              <a:ext uri="{FF2B5EF4-FFF2-40B4-BE49-F238E27FC236}">
                <a16:creationId xmlns:a16="http://schemas.microsoft.com/office/drawing/2014/main" id="{19A5D0F3-1037-E714-335B-0451CF09AD57}"/>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12110930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2E0FE098-E9E4-4B81-A444-0F595B96FEC6}"/>
              </a:ext>
            </a:extLst>
          </p:cNvPr>
          <p:cNvSpPr txBox="1"/>
          <p:nvPr/>
        </p:nvSpPr>
        <p:spPr>
          <a:xfrm>
            <a:off x="1155699" y="1730908"/>
            <a:ext cx="8670471" cy="3195105"/>
          </a:xfrm>
          <a:prstGeom prst="rect">
            <a:avLst/>
          </a:prstGeom>
          <a:noFill/>
        </p:spPr>
        <p:txBody>
          <a:bodyPr wrap="square">
            <a:spAutoFit/>
          </a:bodyPr>
          <a:lstStyle/>
          <a:p>
            <a:pPr algn="r" rtl="1">
              <a:lnSpc>
                <a:spcPct val="115000"/>
              </a:lnSpc>
              <a:spcAft>
                <a:spcPts val="1000"/>
              </a:spcAft>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تكاليف حيازة المخزون وطريقة حسابها</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3033713" algn="just" rtl="1">
              <a:lnSpc>
                <a:spcPct val="250000"/>
              </a:lnSpc>
              <a:spcAft>
                <a:spcPts val="1000"/>
              </a:spcAft>
            </a:pPr>
            <a:r>
              <a:rPr lang="ar-SA" sz="180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تحتاج الشركات إلى قياس تكاليف حيازة المخزون بانتظام لمعرفة ما إذا كانت تكاليف الاحتفاظ تمثل مبلغًا غير متناسب من قيمة المخزون. سيساعد هذا الحساب الشركات على تحديد متى يحتاجون إلى إعادة تقييم عملياتهم وممارساتهم.</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549A1048-C115-EE26-CB22-47E017BEEAF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07338327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0FA33A95-281E-4A5F-A43E-3A89BA359EF8}"/>
              </a:ext>
            </a:extLst>
          </p:cNvPr>
          <p:cNvSpPr txBox="1"/>
          <p:nvPr/>
        </p:nvSpPr>
        <p:spPr>
          <a:xfrm>
            <a:off x="3018367" y="427119"/>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Calibri" panose="020F0502020204030204" pitchFamily="34" charset="0"/>
                <a:cs typeface="Arial" panose="020B0604020202020204" pitchFamily="34" charset="0"/>
              </a:rPr>
              <a:t>أساليب إدارة الطلب</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24">
            <a:extLst>
              <a:ext uri="{FF2B5EF4-FFF2-40B4-BE49-F238E27FC236}">
                <a16:creationId xmlns:a16="http://schemas.microsoft.com/office/drawing/2014/main" id="{9FCB087D-EB96-487E-92BA-886BD8DADEE9}"/>
              </a:ext>
            </a:extLst>
          </p:cNvPr>
          <p:cNvGrpSpPr/>
          <p:nvPr/>
        </p:nvGrpSpPr>
        <p:grpSpPr>
          <a:xfrm>
            <a:off x="667618" y="1704620"/>
            <a:ext cx="10856763" cy="3928102"/>
            <a:chOff x="721920" y="2402210"/>
            <a:chExt cx="10856763" cy="3928102"/>
          </a:xfrm>
        </p:grpSpPr>
        <p:grpSp>
          <p:nvGrpSpPr>
            <p:cNvPr id="8" name="Group 2">
              <a:extLst>
                <a:ext uri="{FF2B5EF4-FFF2-40B4-BE49-F238E27FC236}">
                  <a16:creationId xmlns:a16="http://schemas.microsoft.com/office/drawing/2014/main" id="{64F5110A-369E-415C-8AB4-AD649CD3B76A}"/>
                </a:ext>
              </a:extLst>
            </p:cNvPr>
            <p:cNvGrpSpPr/>
            <p:nvPr/>
          </p:nvGrpSpPr>
          <p:grpSpPr>
            <a:xfrm>
              <a:off x="721920" y="2402210"/>
              <a:ext cx="10856763" cy="3251717"/>
              <a:chOff x="760599" y="2863850"/>
              <a:chExt cx="10856763" cy="3251717"/>
            </a:xfrm>
          </p:grpSpPr>
          <p:grpSp>
            <p:nvGrpSpPr>
              <p:cNvPr id="10" name="Group 3">
                <a:extLst>
                  <a:ext uri="{FF2B5EF4-FFF2-40B4-BE49-F238E27FC236}">
                    <a16:creationId xmlns:a16="http://schemas.microsoft.com/office/drawing/2014/main" id="{DC831C96-F782-4836-A0C5-7509B857318D}"/>
                  </a:ext>
                </a:extLst>
              </p:cNvPr>
              <p:cNvGrpSpPr/>
              <p:nvPr/>
            </p:nvGrpSpPr>
            <p:grpSpPr>
              <a:xfrm>
                <a:off x="940032" y="2863850"/>
                <a:ext cx="10201660" cy="3251717"/>
                <a:chOff x="-49194" y="837446"/>
                <a:chExt cx="10273987" cy="3275024"/>
              </a:xfrm>
            </p:grpSpPr>
            <p:sp>
              <p:nvSpPr>
                <p:cNvPr id="17" name="Rounded Rectangle 10">
                  <a:extLst>
                    <a:ext uri="{FF2B5EF4-FFF2-40B4-BE49-F238E27FC236}">
                      <a16:creationId xmlns:a16="http://schemas.microsoft.com/office/drawing/2014/main" id="{EB637B71-7006-4F76-B0CD-13F2D1D045DA}"/>
                    </a:ext>
                  </a:extLst>
                </p:cNvPr>
                <p:cNvSpPr/>
                <p:nvPr/>
              </p:nvSpPr>
              <p:spPr>
                <a:xfrm rot="10800000">
                  <a:off x="-6750" y="1062572"/>
                  <a:ext cx="3312000" cy="636863"/>
                </a:xfrm>
                <a:prstGeom prst="roundRect">
                  <a:avLst>
                    <a:gd name="adj" fmla="val 50000"/>
                  </a:avLst>
                </a:prstGeom>
                <a:noFill/>
                <a:ln w="127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hij TheSansArabic Plain" panose="02040503050201020203" pitchFamily="18" charset="-78"/>
                    <a:cs typeface="Bahij TheSansArabic Plain" panose="02040503050201020203" pitchFamily="18" charset="-78"/>
                  </a:endParaRPr>
                </a:p>
              </p:txBody>
            </p:sp>
            <p:sp>
              <p:nvSpPr>
                <p:cNvPr id="18" name="Rounded Rectangle 11">
                  <a:extLst>
                    <a:ext uri="{FF2B5EF4-FFF2-40B4-BE49-F238E27FC236}">
                      <a16:creationId xmlns:a16="http://schemas.microsoft.com/office/drawing/2014/main" id="{4CFB1C05-DEC7-4260-9B5E-0264C61ADF1E}"/>
                    </a:ext>
                  </a:extLst>
                </p:cNvPr>
                <p:cNvSpPr/>
                <p:nvPr/>
              </p:nvSpPr>
              <p:spPr>
                <a:xfrm>
                  <a:off x="6777590" y="1096187"/>
                  <a:ext cx="3312000" cy="636863"/>
                </a:xfrm>
                <a:prstGeom prst="roundRect">
                  <a:avLst>
                    <a:gd name="adj" fmla="val 50000"/>
                  </a:avLst>
                </a:prstGeom>
                <a:noFill/>
                <a:ln w="127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hij TheSansArabic Plain" panose="02040503050201020203" pitchFamily="18" charset="-78"/>
                    <a:cs typeface="Bahij TheSansArabic Plain" panose="02040503050201020203" pitchFamily="18" charset="-78"/>
                  </a:endParaRPr>
                </a:p>
              </p:txBody>
            </p:sp>
            <p:sp>
              <p:nvSpPr>
                <p:cNvPr id="19" name="Rounded Rectangle 12">
                  <a:extLst>
                    <a:ext uri="{FF2B5EF4-FFF2-40B4-BE49-F238E27FC236}">
                      <a16:creationId xmlns:a16="http://schemas.microsoft.com/office/drawing/2014/main" id="{85EC5FE0-EAAA-4A6C-A6C4-58A0B72350AE}"/>
                    </a:ext>
                  </a:extLst>
                </p:cNvPr>
                <p:cNvSpPr/>
                <p:nvPr/>
              </p:nvSpPr>
              <p:spPr>
                <a:xfrm rot="10800000">
                  <a:off x="-49194" y="2177726"/>
                  <a:ext cx="3312000" cy="636863"/>
                </a:xfrm>
                <a:prstGeom prst="roundRect">
                  <a:avLst>
                    <a:gd name="adj" fmla="val 50000"/>
                  </a:avLst>
                </a:prstGeom>
                <a:noFill/>
                <a:ln w="127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hij TheSansArabic Plain" panose="02040503050201020203" pitchFamily="18" charset="-78"/>
                    <a:cs typeface="Bahij TheSansArabic Plain" panose="02040503050201020203" pitchFamily="18" charset="-78"/>
                  </a:endParaRPr>
                </a:p>
              </p:txBody>
            </p:sp>
            <p:sp>
              <p:nvSpPr>
                <p:cNvPr id="20" name="Rounded Rectangle 13">
                  <a:extLst>
                    <a:ext uri="{FF2B5EF4-FFF2-40B4-BE49-F238E27FC236}">
                      <a16:creationId xmlns:a16="http://schemas.microsoft.com/office/drawing/2014/main" id="{EA788CCD-744D-490E-989D-7B0492430420}"/>
                    </a:ext>
                  </a:extLst>
                </p:cNvPr>
                <p:cNvSpPr/>
                <p:nvPr/>
              </p:nvSpPr>
              <p:spPr>
                <a:xfrm>
                  <a:off x="6912793" y="2163532"/>
                  <a:ext cx="3312000" cy="636863"/>
                </a:xfrm>
                <a:prstGeom prst="roundRect">
                  <a:avLst>
                    <a:gd name="adj" fmla="val 50000"/>
                  </a:avLst>
                </a:prstGeom>
                <a:noFill/>
                <a:ln w="127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hij TheSansArabic Plain" panose="02040503050201020203" pitchFamily="18" charset="-78"/>
                    <a:cs typeface="Bahij TheSansArabic Plain" panose="02040503050201020203" pitchFamily="18" charset="-78"/>
                  </a:endParaRPr>
                </a:p>
              </p:txBody>
            </p:sp>
            <p:sp>
              <p:nvSpPr>
                <p:cNvPr id="21" name="Block Arc 14">
                  <a:extLst>
                    <a:ext uri="{FF2B5EF4-FFF2-40B4-BE49-F238E27FC236}">
                      <a16:creationId xmlns:a16="http://schemas.microsoft.com/office/drawing/2014/main" id="{5691910E-2EFA-4BD9-9E13-54D1904BD502}"/>
                    </a:ext>
                  </a:extLst>
                </p:cNvPr>
                <p:cNvSpPr/>
                <p:nvPr/>
              </p:nvSpPr>
              <p:spPr>
                <a:xfrm>
                  <a:off x="3559683" y="837446"/>
                  <a:ext cx="3275024" cy="3275024"/>
                </a:xfrm>
                <a:prstGeom prst="blockArc">
                  <a:avLst>
                    <a:gd name="adj1" fmla="val 11470999"/>
                    <a:gd name="adj2" fmla="val 20797308"/>
                    <a:gd name="adj3" fmla="val 5068"/>
                  </a:avLst>
                </a:prstGeom>
                <a:solidFill>
                  <a:srgbClr val="0F7185"/>
                </a:solidFill>
                <a:ln>
                  <a:solidFill>
                    <a:srgbClr val="9EA7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Bahij TheSansArabic Plain" panose="02040503050201020203" pitchFamily="18" charset="-78"/>
                    <a:cs typeface="Bahij TheSansArabic Plain" panose="02040503050201020203" pitchFamily="18" charset="-78"/>
                  </a:endParaRPr>
                </a:p>
              </p:txBody>
            </p:sp>
            <p:sp>
              <p:nvSpPr>
                <p:cNvPr id="22" name="Block Arc 15">
                  <a:extLst>
                    <a:ext uri="{FF2B5EF4-FFF2-40B4-BE49-F238E27FC236}">
                      <a16:creationId xmlns:a16="http://schemas.microsoft.com/office/drawing/2014/main" id="{43E406AB-97BF-4076-A4D2-7493EC58BEF7}"/>
                    </a:ext>
                  </a:extLst>
                </p:cNvPr>
                <p:cNvSpPr/>
                <p:nvPr/>
              </p:nvSpPr>
              <p:spPr>
                <a:xfrm rot="10800000">
                  <a:off x="3559684" y="837446"/>
                  <a:ext cx="3275024" cy="3275024"/>
                </a:xfrm>
                <a:prstGeom prst="blockArc">
                  <a:avLst>
                    <a:gd name="adj1" fmla="val 11470999"/>
                    <a:gd name="adj2" fmla="val 20797308"/>
                    <a:gd name="adj3" fmla="val 5068"/>
                  </a:avLst>
                </a:prstGeom>
                <a:solidFill>
                  <a:srgbClr val="A97C39"/>
                </a:solidFill>
                <a:ln>
                  <a:solidFill>
                    <a:srgbClr val="A97C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hij TheSansArabic Plain" panose="02040503050201020203" pitchFamily="18" charset="-78"/>
                    <a:cs typeface="Bahij TheSansArabic Plain" panose="02040503050201020203" pitchFamily="18" charset="-78"/>
                  </a:endParaRPr>
                </a:p>
              </p:txBody>
            </p:sp>
            <p:sp>
              <p:nvSpPr>
                <p:cNvPr id="23" name="Rounded Rectangle 16">
                  <a:extLst>
                    <a:ext uri="{FF2B5EF4-FFF2-40B4-BE49-F238E27FC236}">
                      <a16:creationId xmlns:a16="http://schemas.microsoft.com/office/drawing/2014/main" id="{53CE0F67-35C2-475E-A8B5-A9C6D317DBCE}"/>
                    </a:ext>
                  </a:extLst>
                </p:cNvPr>
                <p:cNvSpPr/>
                <p:nvPr/>
              </p:nvSpPr>
              <p:spPr>
                <a:xfrm rot="10800000" flipH="1">
                  <a:off x="-6750" y="3367740"/>
                  <a:ext cx="3312000" cy="636863"/>
                </a:xfrm>
                <a:prstGeom prst="roundRect">
                  <a:avLst>
                    <a:gd name="adj" fmla="val 50000"/>
                  </a:avLst>
                </a:prstGeom>
                <a:noFill/>
                <a:ln w="127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hij TheSansArabic Plain" panose="02040503050201020203" pitchFamily="18" charset="-78"/>
                    <a:cs typeface="Bahij TheSansArabic Plain" panose="02040503050201020203" pitchFamily="18" charset="-78"/>
                  </a:endParaRPr>
                </a:p>
              </p:txBody>
            </p:sp>
            <p:sp>
              <p:nvSpPr>
                <p:cNvPr id="24" name="Rounded Rectangle 17">
                  <a:extLst>
                    <a:ext uri="{FF2B5EF4-FFF2-40B4-BE49-F238E27FC236}">
                      <a16:creationId xmlns:a16="http://schemas.microsoft.com/office/drawing/2014/main" id="{776B786D-45B0-42FC-8DC8-4CEF294246DC}"/>
                    </a:ext>
                  </a:extLst>
                </p:cNvPr>
                <p:cNvSpPr/>
                <p:nvPr/>
              </p:nvSpPr>
              <p:spPr>
                <a:xfrm flipH="1">
                  <a:off x="6834706" y="3347076"/>
                  <a:ext cx="3312000" cy="636863"/>
                </a:xfrm>
                <a:prstGeom prst="roundRect">
                  <a:avLst>
                    <a:gd name="adj" fmla="val 50000"/>
                  </a:avLst>
                </a:prstGeom>
                <a:noFill/>
                <a:ln w="12700">
                  <a:solidFill>
                    <a:srgbClr val="1784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ahij TheSansArabic Plain" panose="02040503050201020203" pitchFamily="18" charset="-78"/>
                    <a:cs typeface="Bahij TheSansArabic Plain" panose="02040503050201020203" pitchFamily="18" charset="-78"/>
                  </a:endParaRPr>
                </a:p>
              </p:txBody>
            </p:sp>
          </p:grpSp>
          <p:sp>
            <p:nvSpPr>
              <p:cNvPr id="11" name="TextBox 4">
                <a:extLst>
                  <a:ext uri="{FF2B5EF4-FFF2-40B4-BE49-F238E27FC236}">
                    <a16:creationId xmlns:a16="http://schemas.microsoft.com/office/drawing/2014/main" id="{DDFCB97E-F457-4F6F-AD59-4DB97F85FC59}"/>
                  </a:ext>
                </a:extLst>
              </p:cNvPr>
              <p:cNvSpPr txBox="1"/>
              <p:nvPr/>
            </p:nvSpPr>
            <p:spPr>
              <a:xfrm>
                <a:off x="7853008" y="3245560"/>
                <a:ext cx="3125945" cy="390363"/>
              </a:xfrm>
              <a:prstGeom prst="rect">
                <a:avLst/>
              </a:prstGeom>
              <a:noFill/>
              <a:ln>
                <a:noFill/>
              </a:ln>
            </p:spPr>
            <p:txBody>
              <a:bodyPr wrap="square" rtlCol="0">
                <a:spAutoFit/>
              </a:bodyPr>
              <a:lstStyle/>
              <a:p>
                <a:pPr algn="ctr" rtl="1">
                  <a:lnSpc>
                    <a:spcPct val="115000"/>
                  </a:lnSpc>
                  <a:spcAft>
                    <a:spcPts val="1000"/>
                  </a:spcAft>
                </a:pPr>
                <a:r>
                  <a:rPr lang="ar-SA" dirty="0">
                    <a:effectLst/>
                    <a:latin typeface="Calibri" panose="020F0502020204030204" pitchFamily="34" charset="0"/>
                    <a:ea typeface="Calibri" panose="020F0502020204030204" pitchFamily="34" charset="0"/>
                    <a:cs typeface="Arial" panose="020B0604020202020204" pitchFamily="34" charset="0"/>
                  </a:rPr>
                  <a:t>التنبؤ السلبي بالطلب</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
            <p:nvSpPr>
              <p:cNvPr id="12" name="TextBox 5">
                <a:extLst>
                  <a:ext uri="{FF2B5EF4-FFF2-40B4-BE49-F238E27FC236}">
                    <a16:creationId xmlns:a16="http://schemas.microsoft.com/office/drawing/2014/main" id="{6426C65F-2BCB-4E42-87A2-894F07ED168D}"/>
                  </a:ext>
                </a:extLst>
              </p:cNvPr>
              <p:cNvSpPr txBox="1"/>
              <p:nvPr/>
            </p:nvSpPr>
            <p:spPr>
              <a:xfrm>
                <a:off x="8115417" y="4295871"/>
                <a:ext cx="3026275" cy="369332"/>
              </a:xfrm>
              <a:prstGeom prst="rect">
                <a:avLst/>
              </a:prstGeom>
              <a:noFill/>
              <a:ln>
                <a:noFill/>
              </a:ln>
            </p:spPr>
            <p:txBody>
              <a:bodyPr wrap="square" rtlCol="0">
                <a:spAutoFit/>
              </a:bodyPr>
              <a:lstStyle/>
              <a:p>
                <a:pPr lvl="1" algn="ctr" rtl="1">
                  <a:spcAft>
                    <a:spcPts val="500"/>
                  </a:spcAft>
                </a:pPr>
                <a:r>
                  <a:rPr lang="ar-SA" sz="1800" dirty="0">
                    <a:effectLst/>
                    <a:latin typeface="Calibri" panose="020F0502020204030204" pitchFamily="34" charset="0"/>
                    <a:ea typeface="Calibri" panose="020F0502020204030204" pitchFamily="34" charset="0"/>
                    <a:cs typeface="Arial" panose="020B0604020202020204" pitchFamily="34" charset="0"/>
                  </a:rPr>
                  <a:t>التنبؤ النشط بالطلب</a:t>
                </a:r>
                <a:endParaRPr lang="en-US" sz="1800" dirty="0">
                  <a:effectLst/>
                  <a:latin typeface="Times New Roman" panose="02020603050405020304" pitchFamily="18" charset="0"/>
                  <a:ea typeface="Times New Roman" panose="02020603050405020304" pitchFamily="18" charset="0"/>
                </a:endParaRPr>
              </a:p>
            </p:txBody>
          </p:sp>
          <p:sp>
            <p:nvSpPr>
              <p:cNvPr id="13" name="TextBox 6">
                <a:extLst>
                  <a:ext uri="{FF2B5EF4-FFF2-40B4-BE49-F238E27FC236}">
                    <a16:creationId xmlns:a16="http://schemas.microsoft.com/office/drawing/2014/main" id="{301E69B6-B77F-4EF4-8DFF-6714B0E25B99}"/>
                  </a:ext>
                </a:extLst>
              </p:cNvPr>
              <p:cNvSpPr txBox="1"/>
              <p:nvPr/>
            </p:nvSpPr>
            <p:spPr>
              <a:xfrm>
                <a:off x="7683537" y="5497761"/>
                <a:ext cx="3933825" cy="369332"/>
              </a:xfrm>
              <a:prstGeom prst="rect">
                <a:avLst/>
              </a:prstGeom>
              <a:noFill/>
              <a:ln>
                <a:noFill/>
              </a:ln>
            </p:spPr>
            <p:txBody>
              <a:bodyPr wrap="square" rtlCol="0">
                <a:spAutoFit/>
              </a:bodyPr>
              <a:lstStyle/>
              <a:p>
                <a:pPr lvl="1" algn="ctr" rtl="1">
                  <a:spcAft>
                    <a:spcPts val="500"/>
                  </a:spcAft>
                </a:pPr>
                <a:r>
                  <a:rPr lang="ar-SA" sz="1800" dirty="0">
                    <a:effectLst/>
                    <a:latin typeface="Calibri" panose="020F0502020204030204" pitchFamily="34" charset="0"/>
                    <a:ea typeface="Calibri" panose="020F0502020204030204" pitchFamily="34" charset="0"/>
                    <a:cs typeface="Arial" panose="020B0604020202020204" pitchFamily="34" charset="0"/>
                  </a:rPr>
                  <a:t>التوقعات قصيرة المدى</a:t>
                </a:r>
                <a:endParaRPr lang="en-US" sz="1800" dirty="0">
                  <a:effectLst/>
                  <a:latin typeface="Times New Roman" panose="02020603050405020304" pitchFamily="18" charset="0"/>
                  <a:ea typeface="Times New Roman" panose="02020603050405020304" pitchFamily="18" charset="0"/>
                </a:endParaRPr>
              </a:p>
            </p:txBody>
          </p:sp>
          <p:sp>
            <p:nvSpPr>
              <p:cNvPr id="14" name="TextBox 7">
                <a:extLst>
                  <a:ext uri="{FF2B5EF4-FFF2-40B4-BE49-F238E27FC236}">
                    <a16:creationId xmlns:a16="http://schemas.microsoft.com/office/drawing/2014/main" id="{8696325C-9A4F-4510-8884-383CB0B6A0A6}"/>
                  </a:ext>
                </a:extLst>
              </p:cNvPr>
              <p:cNvSpPr txBox="1"/>
              <p:nvPr/>
            </p:nvSpPr>
            <p:spPr>
              <a:xfrm>
                <a:off x="1091103" y="5507637"/>
                <a:ext cx="2879193" cy="369332"/>
              </a:xfrm>
              <a:prstGeom prst="rect">
                <a:avLst/>
              </a:prstGeom>
              <a:noFill/>
              <a:ln>
                <a:noFill/>
              </a:ln>
            </p:spPr>
            <p:txBody>
              <a:bodyPr wrap="square" rtlCol="0">
                <a:spAutoFit/>
              </a:bodyPr>
              <a:lstStyle/>
              <a:p>
                <a:pPr lvl="1" algn="r" rtl="1">
                  <a:spcAft>
                    <a:spcPts val="500"/>
                  </a:spcAft>
                </a:pPr>
                <a:r>
                  <a:rPr lang="ar-SA" sz="1800" dirty="0">
                    <a:effectLst/>
                    <a:latin typeface="Calibri" panose="020F0502020204030204" pitchFamily="34" charset="0"/>
                    <a:ea typeface="Calibri" panose="020F0502020204030204" pitchFamily="34" charset="0"/>
                    <a:cs typeface="Arial" panose="020B0604020202020204" pitchFamily="34" charset="0"/>
                  </a:rPr>
                  <a:t>التوقعات طويلة المدى</a:t>
                </a:r>
                <a:endParaRPr lang="en-US" sz="1800" dirty="0">
                  <a:effectLst/>
                  <a:latin typeface="Times New Roman" panose="02020603050405020304" pitchFamily="18" charset="0"/>
                  <a:ea typeface="Times New Roman" panose="02020603050405020304" pitchFamily="18" charset="0"/>
                </a:endParaRPr>
              </a:p>
            </p:txBody>
          </p:sp>
          <p:sp>
            <p:nvSpPr>
              <p:cNvPr id="15" name="TextBox 8">
                <a:extLst>
                  <a:ext uri="{FF2B5EF4-FFF2-40B4-BE49-F238E27FC236}">
                    <a16:creationId xmlns:a16="http://schemas.microsoft.com/office/drawing/2014/main" id="{27662580-CCF8-4F1B-82B7-578DDCDD0C32}"/>
                  </a:ext>
                </a:extLst>
              </p:cNvPr>
              <p:cNvSpPr txBox="1"/>
              <p:nvPr/>
            </p:nvSpPr>
            <p:spPr>
              <a:xfrm>
                <a:off x="760599" y="4317509"/>
                <a:ext cx="3251968" cy="369332"/>
              </a:xfrm>
              <a:prstGeom prst="rect">
                <a:avLst/>
              </a:prstGeom>
              <a:noFill/>
              <a:ln>
                <a:noFill/>
              </a:ln>
            </p:spPr>
            <p:txBody>
              <a:bodyPr wrap="square" rtlCol="0">
                <a:spAutoFit/>
              </a:bodyPr>
              <a:lstStyle/>
              <a:p>
                <a:pPr lvl="1" algn="r" rtl="1">
                  <a:spcAft>
                    <a:spcPts val="500"/>
                  </a:spcAft>
                </a:pPr>
                <a:r>
                  <a:rPr lang="ar-SA" sz="1800" dirty="0">
                    <a:effectLst/>
                    <a:latin typeface="Calibri" panose="020F0502020204030204" pitchFamily="34" charset="0"/>
                    <a:ea typeface="Calibri" panose="020F0502020204030204" pitchFamily="34" charset="0"/>
                    <a:cs typeface="Arial" panose="020B0604020202020204" pitchFamily="34" charset="0"/>
                  </a:rPr>
                  <a:t>التنبؤ الكلي الخارجي</a:t>
                </a:r>
                <a:endParaRPr lang="en-US" sz="1800" dirty="0">
                  <a:effectLst/>
                  <a:latin typeface="Times New Roman" panose="02020603050405020304" pitchFamily="18" charset="0"/>
                  <a:ea typeface="Times New Roman" panose="02020603050405020304" pitchFamily="18" charset="0"/>
                </a:endParaRPr>
              </a:p>
            </p:txBody>
          </p:sp>
          <p:sp>
            <p:nvSpPr>
              <p:cNvPr id="16" name="TextBox 9">
                <a:extLst>
                  <a:ext uri="{FF2B5EF4-FFF2-40B4-BE49-F238E27FC236}">
                    <a16:creationId xmlns:a16="http://schemas.microsoft.com/office/drawing/2014/main" id="{250BE5B1-CCD0-4739-A391-56341697CC77}"/>
                  </a:ext>
                </a:extLst>
              </p:cNvPr>
              <p:cNvSpPr txBox="1"/>
              <p:nvPr/>
            </p:nvSpPr>
            <p:spPr>
              <a:xfrm>
                <a:off x="1291534" y="3245393"/>
                <a:ext cx="3035578" cy="369332"/>
              </a:xfrm>
              <a:prstGeom prst="rect">
                <a:avLst/>
              </a:prstGeom>
              <a:noFill/>
              <a:ln>
                <a:noFill/>
              </a:ln>
            </p:spPr>
            <p:txBody>
              <a:bodyPr wrap="square" rtlCol="0">
                <a:spAutoFit/>
              </a:bodyPr>
              <a:lstStyle/>
              <a:p>
                <a:pPr lvl="1" algn="ctr" rtl="1">
                  <a:spcAft>
                    <a:spcPts val="500"/>
                  </a:spcAft>
                </a:pPr>
                <a:r>
                  <a:rPr lang="ar-SA" sz="1800" dirty="0">
                    <a:effectLst/>
                    <a:latin typeface="Calibri" panose="020F0502020204030204" pitchFamily="34" charset="0"/>
                    <a:ea typeface="Calibri" panose="020F0502020204030204" pitchFamily="34" charset="0"/>
                    <a:cs typeface="Arial" panose="020B0604020202020204" pitchFamily="34" charset="0"/>
                  </a:rPr>
                  <a:t>التنبؤ بالأعمال الداخلية</a:t>
                </a:r>
                <a:endParaRPr lang="en-US" sz="1800" dirty="0">
                  <a:effectLst/>
                  <a:latin typeface="Times New Roman" panose="02020603050405020304" pitchFamily="18" charset="0"/>
                  <a:ea typeface="Times New Roman" panose="02020603050405020304" pitchFamily="18" charset="0"/>
                </a:endParaRPr>
              </a:p>
            </p:txBody>
          </p:sp>
        </p:grpSp>
        <p:sp>
          <p:nvSpPr>
            <p:cNvPr id="9" name="TextBox 22">
              <a:extLst>
                <a:ext uri="{FF2B5EF4-FFF2-40B4-BE49-F238E27FC236}">
                  <a16:creationId xmlns:a16="http://schemas.microsoft.com/office/drawing/2014/main" id="{A2FED7BA-BCAF-4A2A-99A3-826B8FA89975}"/>
                </a:ext>
              </a:extLst>
            </p:cNvPr>
            <p:cNvSpPr txBox="1"/>
            <p:nvPr/>
          </p:nvSpPr>
          <p:spPr>
            <a:xfrm>
              <a:off x="4576757" y="5960980"/>
              <a:ext cx="3068101" cy="369332"/>
            </a:xfrm>
            <a:prstGeom prst="rect">
              <a:avLst/>
            </a:prstGeom>
            <a:noFill/>
            <a:ln>
              <a:noFill/>
            </a:ln>
          </p:spPr>
          <p:txBody>
            <a:bodyPr wrap="square" rtlCol="0">
              <a:spAutoFit/>
            </a:bodyPr>
            <a:lstStyle/>
            <a:p>
              <a:pPr lvl="0" algn="ctr" rtl="1"/>
              <a:endParaRPr lang="en-US" dirty="0">
                <a:latin typeface="Bahij TheSansArabic Plain" panose="02040503050201020203" pitchFamily="18" charset="-78"/>
                <a:cs typeface="Bahij TheSansArabic Plain" panose="02040503050201020203" pitchFamily="18" charset="-78"/>
              </a:endParaRPr>
            </a:p>
          </p:txBody>
        </p:sp>
      </p:grpSp>
      <p:sp>
        <p:nvSpPr>
          <p:cNvPr id="2" name="مربع نص 1">
            <a:extLst>
              <a:ext uri="{FF2B5EF4-FFF2-40B4-BE49-F238E27FC236}">
                <a16:creationId xmlns:a16="http://schemas.microsoft.com/office/drawing/2014/main" id="{9BA36102-FC1D-D3F6-6DEE-566C59341C94}"/>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673281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A41527D6-7984-49DA-B2B2-9ACE2001E257}"/>
              </a:ext>
            </a:extLst>
          </p:cNvPr>
          <p:cNvSpPr txBox="1"/>
          <p:nvPr/>
        </p:nvSpPr>
        <p:spPr>
          <a:xfrm>
            <a:off x="3018367" y="435586"/>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Calibri" panose="020F0502020204030204" pitchFamily="34" charset="0"/>
                <a:cs typeface="Arial" panose="020B0604020202020204" pitchFamily="34" charset="0"/>
              </a:rPr>
              <a:t>أساليب التنبؤ بالسوق</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مجموعة 6">
            <a:extLst>
              <a:ext uri="{FF2B5EF4-FFF2-40B4-BE49-F238E27FC236}">
                <a16:creationId xmlns:a16="http://schemas.microsoft.com/office/drawing/2014/main" id="{A87FF9D8-51F3-4DF0-8208-5A17F262B89A}"/>
              </a:ext>
            </a:extLst>
          </p:cNvPr>
          <p:cNvGrpSpPr/>
          <p:nvPr/>
        </p:nvGrpSpPr>
        <p:grpSpPr>
          <a:xfrm>
            <a:off x="4440237" y="2353733"/>
            <a:ext cx="3311525" cy="2873375"/>
            <a:chOff x="4029075" y="1344612"/>
            <a:chExt cx="4165600" cy="4170363"/>
          </a:xfrm>
        </p:grpSpPr>
        <p:sp>
          <p:nvSpPr>
            <p:cNvPr id="8" name="Google Shape;1196;p54">
              <a:extLst>
                <a:ext uri="{FF2B5EF4-FFF2-40B4-BE49-F238E27FC236}">
                  <a16:creationId xmlns:a16="http://schemas.microsoft.com/office/drawing/2014/main" id="{A42C99F5-2533-4E07-B783-4E92348CDAEF}"/>
                </a:ext>
              </a:extLst>
            </p:cNvPr>
            <p:cNvSpPr/>
            <p:nvPr/>
          </p:nvSpPr>
          <p:spPr>
            <a:xfrm>
              <a:off x="6148388" y="3530600"/>
              <a:ext cx="2046287" cy="1936749"/>
            </a:xfrm>
            <a:custGeom>
              <a:avLst/>
              <a:gdLst/>
              <a:ahLst/>
              <a:cxnLst/>
              <a:rect l="l" t="t" r="r" b="b"/>
              <a:pathLst>
                <a:path w="476" h="450" extrusionOk="0">
                  <a:moveTo>
                    <a:pt x="476" y="411"/>
                  </a:moveTo>
                  <a:cubicBezTo>
                    <a:pt x="476" y="411"/>
                    <a:pt x="416" y="385"/>
                    <a:pt x="384" y="300"/>
                  </a:cubicBezTo>
                  <a:cubicBezTo>
                    <a:pt x="347" y="201"/>
                    <a:pt x="383" y="133"/>
                    <a:pt x="319" y="66"/>
                  </a:cubicBezTo>
                  <a:cubicBezTo>
                    <a:pt x="256" y="0"/>
                    <a:pt x="141" y="12"/>
                    <a:pt x="80" y="23"/>
                  </a:cubicBezTo>
                  <a:cubicBezTo>
                    <a:pt x="82" y="25"/>
                    <a:pt x="83" y="27"/>
                    <a:pt x="84" y="29"/>
                  </a:cubicBezTo>
                  <a:cubicBezTo>
                    <a:pt x="95" y="47"/>
                    <a:pt x="103" y="63"/>
                    <a:pt x="109" y="79"/>
                  </a:cubicBezTo>
                  <a:cubicBezTo>
                    <a:pt x="116" y="95"/>
                    <a:pt x="122" y="111"/>
                    <a:pt x="128" y="125"/>
                  </a:cubicBezTo>
                  <a:cubicBezTo>
                    <a:pt x="135" y="140"/>
                    <a:pt x="142" y="154"/>
                    <a:pt x="150" y="167"/>
                  </a:cubicBezTo>
                  <a:cubicBezTo>
                    <a:pt x="167" y="193"/>
                    <a:pt x="190" y="218"/>
                    <a:pt x="215" y="240"/>
                  </a:cubicBezTo>
                  <a:cubicBezTo>
                    <a:pt x="240" y="263"/>
                    <a:pt x="268" y="283"/>
                    <a:pt x="296" y="302"/>
                  </a:cubicBezTo>
                  <a:cubicBezTo>
                    <a:pt x="266" y="288"/>
                    <a:pt x="235" y="273"/>
                    <a:pt x="205" y="255"/>
                  </a:cubicBezTo>
                  <a:cubicBezTo>
                    <a:pt x="175" y="236"/>
                    <a:pt x="147" y="214"/>
                    <a:pt x="122" y="187"/>
                  </a:cubicBezTo>
                  <a:cubicBezTo>
                    <a:pt x="109" y="174"/>
                    <a:pt x="98" y="159"/>
                    <a:pt x="88" y="144"/>
                  </a:cubicBezTo>
                  <a:cubicBezTo>
                    <a:pt x="78" y="129"/>
                    <a:pt x="69" y="114"/>
                    <a:pt x="60" y="100"/>
                  </a:cubicBezTo>
                  <a:cubicBezTo>
                    <a:pt x="51" y="87"/>
                    <a:pt x="42" y="74"/>
                    <a:pt x="33" y="64"/>
                  </a:cubicBezTo>
                  <a:cubicBezTo>
                    <a:pt x="19" y="126"/>
                    <a:pt x="0" y="263"/>
                    <a:pt x="83" y="336"/>
                  </a:cubicBezTo>
                  <a:cubicBezTo>
                    <a:pt x="211" y="450"/>
                    <a:pt x="476" y="411"/>
                    <a:pt x="476" y="411"/>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9" name="Google Shape;1197;p54">
              <a:extLst>
                <a:ext uri="{FF2B5EF4-FFF2-40B4-BE49-F238E27FC236}">
                  <a16:creationId xmlns:a16="http://schemas.microsoft.com/office/drawing/2014/main" id="{4697C93E-2A1C-4FC4-BC4D-C45A65ECB712}"/>
                </a:ext>
              </a:extLst>
            </p:cNvPr>
            <p:cNvSpPr/>
            <p:nvPr/>
          </p:nvSpPr>
          <p:spPr>
            <a:xfrm>
              <a:off x="4075112" y="3470275"/>
              <a:ext cx="1931987" cy="2044700"/>
            </a:xfrm>
            <a:custGeom>
              <a:avLst/>
              <a:gdLst/>
              <a:ahLst/>
              <a:cxnLst/>
              <a:rect l="l" t="t" r="r" b="b"/>
              <a:pathLst>
                <a:path w="449" h="475" extrusionOk="0">
                  <a:moveTo>
                    <a:pt x="39" y="475"/>
                  </a:moveTo>
                  <a:cubicBezTo>
                    <a:pt x="39" y="475"/>
                    <a:pt x="65" y="416"/>
                    <a:pt x="150" y="383"/>
                  </a:cubicBezTo>
                  <a:cubicBezTo>
                    <a:pt x="249" y="346"/>
                    <a:pt x="316" y="383"/>
                    <a:pt x="384" y="318"/>
                  </a:cubicBezTo>
                  <a:cubicBezTo>
                    <a:pt x="449" y="256"/>
                    <a:pt x="438" y="140"/>
                    <a:pt x="427" y="79"/>
                  </a:cubicBezTo>
                  <a:cubicBezTo>
                    <a:pt x="425" y="81"/>
                    <a:pt x="422" y="82"/>
                    <a:pt x="420" y="84"/>
                  </a:cubicBezTo>
                  <a:cubicBezTo>
                    <a:pt x="403" y="94"/>
                    <a:pt x="386" y="102"/>
                    <a:pt x="370" y="109"/>
                  </a:cubicBezTo>
                  <a:cubicBezTo>
                    <a:pt x="354" y="115"/>
                    <a:pt x="339" y="121"/>
                    <a:pt x="324" y="128"/>
                  </a:cubicBezTo>
                  <a:cubicBezTo>
                    <a:pt x="310" y="134"/>
                    <a:pt x="296" y="141"/>
                    <a:pt x="283" y="150"/>
                  </a:cubicBezTo>
                  <a:cubicBezTo>
                    <a:pt x="256" y="167"/>
                    <a:pt x="232" y="189"/>
                    <a:pt x="209" y="214"/>
                  </a:cubicBezTo>
                  <a:cubicBezTo>
                    <a:pt x="187" y="240"/>
                    <a:pt x="167" y="267"/>
                    <a:pt x="147" y="296"/>
                  </a:cubicBezTo>
                  <a:cubicBezTo>
                    <a:pt x="161" y="265"/>
                    <a:pt x="177" y="234"/>
                    <a:pt x="195" y="204"/>
                  </a:cubicBezTo>
                  <a:cubicBezTo>
                    <a:pt x="213" y="175"/>
                    <a:pt x="235" y="146"/>
                    <a:pt x="262" y="121"/>
                  </a:cubicBezTo>
                  <a:cubicBezTo>
                    <a:pt x="276" y="108"/>
                    <a:pt x="291" y="97"/>
                    <a:pt x="306" y="87"/>
                  </a:cubicBezTo>
                  <a:cubicBezTo>
                    <a:pt x="321" y="77"/>
                    <a:pt x="336" y="68"/>
                    <a:pt x="349" y="59"/>
                  </a:cubicBezTo>
                  <a:cubicBezTo>
                    <a:pt x="363" y="50"/>
                    <a:pt x="376" y="42"/>
                    <a:pt x="386" y="32"/>
                  </a:cubicBezTo>
                  <a:cubicBezTo>
                    <a:pt x="324" y="18"/>
                    <a:pt x="187" y="0"/>
                    <a:pt x="114" y="82"/>
                  </a:cubicBezTo>
                  <a:cubicBezTo>
                    <a:pt x="0" y="210"/>
                    <a:pt x="39" y="475"/>
                    <a:pt x="39" y="475"/>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0" name="Google Shape;1198;p54">
              <a:extLst>
                <a:ext uri="{FF2B5EF4-FFF2-40B4-BE49-F238E27FC236}">
                  <a16:creationId xmlns:a16="http://schemas.microsoft.com/office/drawing/2014/main" id="{38B16A7C-3EE9-4A1F-AF3F-CF0627F64B5D}"/>
                </a:ext>
              </a:extLst>
            </p:cNvPr>
            <p:cNvSpPr/>
            <p:nvPr/>
          </p:nvSpPr>
          <p:spPr>
            <a:xfrm>
              <a:off x="4029075" y="1392237"/>
              <a:ext cx="2041525" cy="1936750"/>
            </a:xfrm>
            <a:custGeom>
              <a:avLst/>
              <a:gdLst/>
              <a:ahLst/>
              <a:cxnLst/>
              <a:rect l="l" t="t" r="r" b="b"/>
              <a:pathLst>
                <a:path w="475" h="450" extrusionOk="0">
                  <a:moveTo>
                    <a:pt x="0" y="39"/>
                  </a:moveTo>
                  <a:cubicBezTo>
                    <a:pt x="0" y="39"/>
                    <a:pt x="59" y="65"/>
                    <a:pt x="91" y="150"/>
                  </a:cubicBezTo>
                  <a:cubicBezTo>
                    <a:pt x="129" y="249"/>
                    <a:pt x="92" y="317"/>
                    <a:pt x="157" y="384"/>
                  </a:cubicBezTo>
                  <a:cubicBezTo>
                    <a:pt x="219" y="450"/>
                    <a:pt x="335" y="438"/>
                    <a:pt x="395" y="427"/>
                  </a:cubicBezTo>
                  <a:cubicBezTo>
                    <a:pt x="394" y="425"/>
                    <a:pt x="393" y="423"/>
                    <a:pt x="391" y="421"/>
                  </a:cubicBezTo>
                  <a:cubicBezTo>
                    <a:pt x="380" y="403"/>
                    <a:pt x="373" y="387"/>
                    <a:pt x="366" y="371"/>
                  </a:cubicBezTo>
                  <a:cubicBezTo>
                    <a:pt x="359" y="355"/>
                    <a:pt x="353" y="339"/>
                    <a:pt x="347" y="325"/>
                  </a:cubicBezTo>
                  <a:cubicBezTo>
                    <a:pt x="341" y="310"/>
                    <a:pt x="334" y="296"/>
                    <a:pt x="325" y="283"/>
                  </a:cubicBezTo>
                  <a:cubicBezTo>
                    <a:pt x="308" y="257"/>
                    <a:pt x="285" y="232"/>
                    <a:pt x="260" y="210"/>
                  </a:cubicBezTo>
                  <a:cubicBezTo>
                    <a:pt x="235" y="187"/>
                    <a:pt x="207" y="167"/>
                    <a:pt x="179" y="148"/>
                  </a:cubicBezTo>
                  <a:cubicBezTo>
                    <a:pt x="210" y="162"/>
                    <a:pt x="241" y="177"/>
                    <a:pt x="270" y="195"/>
                  </a:cubicBezTo>
                  <a:cubicBezTo>
                    <a:pt x="300" y="214"/>
                    <a:pt x="329" y="236"/>
                    <a:pt x="354" y="263"/>
                  </a:cubicBezTo>
                  <a:cubicBezTo>
                    <a:pt x="366" y="276"/>
                    <a:pt x="378" y="291"/>
                    <a:pt x="388" y="306"/>
                  </a:cubicBezTo>
                  <a:cubicBezTo>
                    <a:pt x="398" y="321"/>
                    <a:pt x="407" y="336"/>
                    <a:pt x="416" y="350"/>
                  </a:cubicBezTo>
                  <a:cubicBezTo>
                    <a:pt x="424" y="363"/>
                    <a:pt x="433" y="376"/>
                    <a:pt x="443" y="386"/>
                  </a:cubicBezTo>
                  <a:cubicBezTo>
                    <a:pt x="456" y="324"/>
                    <a:pt x="475" y="187"/>
                    <a:pt x="393" y="114"/>
                  </a:cubicBezTo>
                  <a:cubicBezTo>
                    <a:pt x="265" y="0"/>
                    <a:pt x="0" y="39"/>
                    <a:pt x="0" y="39"/>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1" name="Google Shape;1199;p54">
              <a:extLst>
                <a:ext uri="{FF2B5EF4-FFF2-40B4-BE49-F238E27FC236}">
                  <a16:creationId xmlns:a16="http://schemas.microsoft.com/office/drawing/2014/main" id="{AEA6AC72-DCBC-4127-AA82-ACACCA6F5DA5}"/>
                </a:ext>
              </a:extLst>
            </p:cNvPr>
            <p:cNvSpPr/>
            <p:nvPr/>
          </p:nvSpPr>
          <p:spPr>
            <a:xfrm>
              <a:off x="6213475" y="1344612"/>
              <a:ext cx="1930401" cy="2044700"/>
            </a:xfrm>
            <a:custGeom>
              <a:avLst/>
              <a:gdLst/>
              <a:ahLst/>
              <a:cxnLst/>
              <a:rect l="l" t="t" r="r" b="b"/>
              <a:pathLst>
                <a:path w="449" h="475" extrusionOk="0">
                  <a:moveTo>
                    <a:pt x="410" y="0"/>
                  </a:moveTo>
                  <a:cubicBezTo>
                    <a:pt x="410" y="0"/>
                    <a:pt x="385" y="59"/>
                    <a:pt x="299" y="92"/>
                  </a:cubicBezTo>
                  <a:cubicBezTo>
                    <a:pt x="201" y="129"/>
                    <a:pt x="133" y="92"/>
                    <a:pt x="65" y="157"/>
                  </a:cubicBezTo>
                  <a:cubicBezTo>
                    <a:pt x="0" y="219"/>
                    <a:pt x="11" y="335"/>
                    <a:pt x="23" y="396"/>
                  </a:cubicBezTo>
                  <a:cubicBezTo>
                    <a:pt x="25" y="394"/>
                    <a:pt x="27" y="393"/>
                    <a:pt x="29" y="391"/>
                  </a:cubicBezTo>
                  <a:cubicBezTo>
                    <a:pt x="46" y="381"/>
                    <a:pt x="63" y="373"/>
                    <a:pt x="79" y="366"/>
                  </a:cubicBezTo>
                  <a:cubicBezTo>
                    <a:pt x="95" y="360"/>
                    <a:pt x="111" y="354"/>
                    <a:pt x="125" y="347"/>
                  </a:cubicBezTo>
                  <a:cubicBezTo>
                    <a:pt x="140" y="341"/>
                    <a:pt x="153" y="334"/>
                    <a:pt x="167" y="325"/>
                  </a:cubicBezTo>
                  <a:cubicBezTo>
                    <a:pt x="193" y="308"/>
                    <a:pt x="218" y="286"/>
                    <a:pt x="240" y="261"/>
                  </a:cubicBezTo>
                  <a:cubicBezTo>
                    <a:pt x="262" y="235"/>
                    <a:pt x="283" y="208"/>
                    <a:pt x="302" y="179"/>
                  </a:cubicBezTo>
                  <a:cubicBezTo>
                    <a:pt x="288" y="210"/>
                    <a:pt x="273" y="241"/>
                    <a:pt x="254" y="271"/>
                  </a:cubicBezTo>
                  <a:cubicBezTo>
                    <a:pt x="236" y="300"/>
                    <a:pt x="214" y="329"/>
                    <a:pt x="187" y="354"/>
                  </a:cubicBezTo>
                  <a:cubicBezTo>
                    <a:pt x="174" y="367"/>
                    <a:pt x="158" y="378"/>
                    <a:pt x="144" y="388"/>
                  </a:cubicBezTo>
                  <a:cubicBezTo>
                    <a:pt x="129" y="398"/>
                    <a:pt x="114" y="407"/>
                    <a:pt x="100" y="416"/>
                  </a:cubicBezTo>
                  <a:cubicBezTo>
                    <a:pt x="86" y="425"/>
                    <a:pt x="74" y="433"/>
                    <a:pt x="64" y="443"/>
                  </a:cubicBezTo>
                  <a:cubicBezTo>
                    <a:pt x="125" y="457"/>
                    <a:pt x="263" y="475"/>
                    <a:pt x="336" y="393"/>
                  </a:cubicBezTo>
                  <a:cubicBezTo>
                    <a:pt x="449" y="265"/>
                    <a:pt x="410" y="0"/>
                    <a:pt x="410" y="0"/>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sp>
        <p:nvSpPr>
          <p:cNvPr id="12" name="مربع نص 11">
            <a:extLst>
              <a:ext uri="{FF2B5EF4-FFF2-40B4-BE49-F238E27FC236}">
                <a16:creationId xmlns:a16="http://schemas.microsoft.com/office/drawing/2014/main" id="{8C8798B7-EC4B-4A20-922D-777511E3F49E}"/>
              </a:ext>
            </a:extLst>
          </p:cNvPr>
          <p:cNvSpPr txBox="1"/>
          <p:nvPr/>
        </p:nvSpPr>
        <p:spPr>
          <a:xfrm>
            <a:off x="4674129" y="2128861"/>
            <a:ext cx="6155266"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استطلاعات العملاء</a:t>
            </a:r>
            <a:endParaRPr lang="ar-EG" dirty="0"/>
          </a:p>
        </p:txBody>
      </p:sp>
      <p:sp>
        <p:nvSpPr>
          <p:cNvPr id="14" name="مربع نص 13">
            <a:extLst>
              <a:ext uri="{FF2B5EF4-FFF2-40B4-BE49-F238E27FC236}">
                <a16:creationId xmlns:a16="http://schemas.microsoft.com/office/drawing/2014/main" id="{F8F30D86-7B03-4406-A93D-473CC784ADAE}"/>
              </a:ext>
            </a:extLst>
          </p:cNvPr>
          <p:cNvSpPr txBox="1"/>
          <p:nvPr/>
        </p:nvSpPr>
        <p:spPr>
          <a:xfrm>
            <a:off x="4770967" y="4627054"/>
            <a:ext cx="6155266"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مركب قوة المبيعات</a:t>
            </a:r>
            <a:endParaRPr lang="ar-EG" dirty="0"/>
          </a:p>
        </p:txBody>
      </p:sp>
      <p:sp>
        <p:nvSpPr>
          <p:cNvPr id="16" name="مربع نص 15">
            <a:extLst>
              <a:ext uri="{FF2B5EF4-FFF2-40B4-BE49-F238E27FC236}">
                <a16:creationId xmlns:a16="http://schemas.microsoft.com/office/drawing/2014/main" id="{460CA47B-180A-4A85-A5C1-6B9A64CB3603}"/>
              </a:ext>
            </a:extLst>
          </p:cNvPr>
          <p:cNvSpPr txBox="1"/>
          <p:nvPr/>
        </p:nvSpPr>
        <p:spPr>
          <a:xfrm>
            <a:off x="1693334" y="4521240"/>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الرأي التنفيذي</a:t>
            </a:r>
            <a:endParaRPr lang="ar-EG" dirty="0"/>
          </a:p>
        </p:txBody>
      </p:sp>
      <p:sp>
        <p:nvSpPr>
          <p:cNvPr id="18" name="مربع نص 17">
            <a:extLst>
              <a:ext uri="{FF2B5EF4-FFF2-40B4-BE49-F238E27FC236}">
                <a16:creationId xmlns:a16="http://schemas.microsoft.com/office/drawing/2014/main" id="{1127FF40-A53E-4466-8152-4470BD546734}"/>
              </a:ext>
            </a:extLst>
          </p:cNvPr>
          <p:cNvSpPr txBox="1"/>
          <p:nvPr/>
        </p:nvSpPr>
        <p:spPr>
          <a:xfrm>
            <a:off x="1836548" y="2128861"/>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رأي الخبراء</a:t>
            </a:r>
            <a:endParaRPr lang="ar-EG" dirty="0"/>
          </a:p>
        </p:txBody>
      </p:sp>
      <p:sp>
        <p:nvSpPr>
          <p:cNvPr id="2" name="مربع نص 1">
            <a:extLst>
              <a:ext uri="{FF2B5EF4-FFF2-40B4-BE49-F238E27FC236}">
                <a16:creationId xmlns:a16="http://schemas.microsoft.com/office/drawing/2014/main" id="{7D330C56-4275-C1C0-A141-06098FDDA22B}"/>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18138155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5429DC8B-2FE2-4FE3-9E63-1D9F8B78002F}"/>
              </a:ext>
            </a:extLst>
          </p:cNvPr>
          <p:cNvSpPr txBox="1"/>
          <p:nvPr/>
        </p:nvSpPr>
        <p:spPr>
          <a:xfrm>
            <a:off x="2307771" y="1550857"/>
            <a:ext cx="9312729" cy="3340786"/>
          </a:xfrm>
          <a:prstGeom prst="rect">
            <a:avLst/>
          </a:prstGeom>
          <a:noFill/>
        </p:spPr>
        <p:txBody>
          <a:bodyPr wrap="square">
            <a:spAutoFit/>
          </a:bodyPr>
          <a:lstStyle/>
          <a:p>
            <a:pPr algn="r" rtl="1">
              <a:lnSpc>
                <a:spcPct val="150000"/>
              </a:lnSpc>
              <a:spcAft>
                <a:spcPts val="1000"/>
              </a:spcAft>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أسلوب المتوسطات المتحركة</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2293938" indent="4763" algn="just" rtl="1">
              <a:lnSpc>
                <a:spcPct val="150000"/>
              </a:lnSpc>
              <a:spcAft>
                <a:spcPts val="1000"/>
              </a:spcAft>
            </a:pPr>
            <a:r>
              <a:rPr lang="ar-SA"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المتوسطات المتحركة هي حساب لمتوسط حركة السعر في فترة زمنية محددة، حيث تؤخذ مجموعة من البيانات السعرية لفترة محددة (كأسعار الإغلاق على سبيل المثال) وتجمع هذه الأسعار وتقسم على عددها فينتج منها رقم يكون هو المتوسط المتحرك.</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2293938" indent="4763" algn="just" rtl="1">
              <a:lnSpc>
                <a:spcPct val="150000"/>
              </a:lnSpc>
              <a:spcAft>
                <a:spcPts val="1000"/>
              </a:spcAft>
              <a:buFont typeface="Wingdings" panose="05000000000000000000" pitchFamily="2" charset="2"/>
              <a:buChar char="ü"/>
            </a:pPr>
            <a:r>
              <a:rPr lang="ar-SA" sz="1800" b="1" u="sng" dirty="0">
                <a:solidFill>
                  <a:srgbClr val="000000"/>
                </a:solidFill>
                <a:effectLst/>
                <a:latin typeface="Calibri" panose="020F0502020204030204" pitchFamily="34" charset="0"/>
                <a:ea typeface="Calibri" panose="020F0502020204030204" pitchFamily="34" charset="0"/>
                <a:cs typeface="Arial" panose="020B0604020202020204" pitchFamily="34" charset="0"/>
              </a:rPr>
              <a:t>هناك أكثر من نوع من المتوسطات المتحركة وأشهرها هي:</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2293938" lvl="0" indent="4763" algn="just" rtl="1">
              <a:lnSpc>
                <a:spcPct val="150000"/>
              </a:lnSpc>
              <a:buSzPts val="1800"/>
              <a:buFont typeface="Wingdings" panose="05000000000000000000" pitchFamily="2" charset="2"/>
              <a:buChar char="ü"/>
            </a:pPr>
            <a:r>
              <a:rPr lang="ar-SA" sz="1800" u="none" strike="noStrike" dirty="0">
                <a:solidFill>
                  <a:srgbClr val="000000"/>
                </a:solidFill>
                <a:effectLst/>
                <a:latin typeface="Calibri" panose="020F0502020204030204" pitchFamily="34" charset="0"/>
                <a:ea typeface="Calibri" panose="020F0502020204030204" pitchFamily="34" charset="0"/>
                <a:cs typeface="Arial" panose="020B0604020202020204" pitchFamily="34" charset="0"/>
              </a:rPr>
              <a:t>المتوسط المتحرك البسيط </a:t>
            </a:r>
            <a:r>
              <a:rPr lang="en-US" sz="1800" u="none" strike="noStrike" dirty="0">
                <a:solidFill>
                  <a:srgbClr val="000000"/>
                </a:solidFill>
                <a:effectLst/>
                <a:latin typeface="Arial" panose="020B0604020202020204" pitchFamily="34" charset="0"/>
                <a:ea typeface="Calibri" panose="020F0502020204030204" pitchFamily="34" charset="0"/>
                <a:cs typeface="Arial" panose="020B0604020202020204" pitchFamily="34" charset="0"/>
              </a:rPr>
              <a:t>Simple Moving Average</a:t>
            </a:r>
            <a:r>
              <a:rPr lang="ar-SA" sz="1800" u="none" strike="noStrike" dirty="0">
                <a:solidFill>
                  <a:srgbClr val="000000"/>
                </a:solidFill>
                <a:effectLst/>
                <a:latin typeface="Calibri" panose="020F0502020204030204" pitchFamily="34" charset="0"/>
                <a:ea typeface="Calibri" panose="020F0502020204030204" pitchFamily="34" charset="0"/>
                <a:cs typeface="Arial" panose="020B0604020202020204" pitchFamily="34" charset="0"/>
              </a:rPr>
              <a:t> أو </a:t>
            </a:r>
            <a:r>
              <a:rPr lang="en-US" sz="1800" u="none" strike="noStrike" dirty="0">
                <a:solidFill>
                  <a:srgbClr val="000000"/>
                </a:solidFill>
                <a:effectLst/>
                <a:latin typeface="Arial" panose="020B0604020202020204" pitchFamily="34" charset="0"/>
                <a:ea typeface="Calibri" panose="020F0502020204030204" pitchFamily="34" charset="0"/>
                <a:cs typeface="Arial" panose="020B0604020202020204" pitchFamily="34" charset="0"/>
              </a:rPr>
              <a:t>SMA</a:t>
            </a:r>
            <a:r>
              <a:rPr lang="ar-SA" sz="1800" u="none" strike="noStrike" dirty="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en-US" sz="1400" u="none" strike="noStrike" dirty="0">
              <a:effectLst/>
              <a:latin typeface="Calibri" panose="020F0502020204030204" pitchFamily="34" charset="0"/>
              <a:ea typeface="Calibri" panose="020F0502020204030204" pitchFamily="34" charset="0"/>
              <a:cs typeface="Arial" panose="020B0604020202020204" pitchFamily="34" charset="0"/>
            </a:endParaRPr>
          </a:p>
          <a:p>
            <a:pPr marL="2293938" lvl="0" indent="4763" algn="just" rtl="1">
              <a:lnSpc>
                <a:spcPct val="150000"/>
              </a:lnSpc>
              <a:spcAft>
                <a:spcPts val="1000"/>
              </a:spcAft>
              <a:buSzPts val="1800"/>
              <a:buFont typeface="Wingdings" panose="05000000000000000000" pitchFamily="2" charset="2"/>
              <a:buChar char="ü"/>
            </a:pPr>
            <a:r>
              <a:rPr lang="ar-SA" sz="1800" u="none" strike="noStrike" dirty="0">
                <a:solidFill>
                  <a:srgbClr val="000000"/>
                </a:solidFill>
                <a:effectLst/>
                <a:latin typeface="Calibri" panose="020F0502020204030204" pitchFamily="34" charset="0"/>
                <a:ea typeface="Calibri" panose="020F0502020204030204" pitchFamily="34" charset="0"/>
                <a:cs typeface="Arial" panose="020B0604020202020204" pitchFamily="34" charset="0"/>
              </a:rPr>
              <a:t>المتوسط المتحرك الأسي </a:t>
            </a:r>
            <a:r>
              <a:rPr lang="en-US" sz="1800" u="none" strike="noStrike" dirty="0">
                <a:solidFill>
                  <a:srgbClr val="000000"/>
                </a:solidFill>
                <a:effectLst/>
                <a:latin typeface="Arial" panose="020B0604020202020204" pitchFamily="34" charset="0"/>
                <a:ea typeface="Calibri" panose="020F0502020204030204" pitchFamily="34" charset="0"/>
                <a:cs typeface="Arial" panose="020B0604020202020204" pitchFamily="34" charset="0"/>
              </a:rPr>
              <a:t>Exponential Moving Average</a:t>
            </a:r>
            <a:r>
              <a:rPr lang="ar-SA" sz="1800" u="none" strike="noStrike" dirty="0">
                <a:solidFill>
                  <a:srgbClr val="000000"/>
                </a:solidFill>
                <a:effectLst/>
                <a:latin typeface="Calibri" panose="020F0502020204030204" pitchFamily="34" charset="0"/>
                <a:ea typeface="Calibri" panose="020F0502020204030204" pitchFamily="34" charset="0"/>
                <a:cs typeface="Arial" panose="020B0604020202020204" pitchFamily="34" charset="0"/>
              </a:rPr>
              <a:t> أو </a:t>
            </a:r>
            <a:r>
              <a:rPr lang="en-US" sz="1800" u="none" strike="noStrike" dirty="0">
                <a:solidFill>
                  <a:srgbClr val="000000"/>
                </a:solidFill>
                <a:effectLst/>
                <a:latin typeface="Arial" panose="020B0604020202020204" pitchFamily="34" charset="0"/>
                <a:ea typeface="Calibri" panose="020F0502020204030204" pitchFamily="34" charset="0"/>
                <a:cs typeface="Arial" panose="020B0604020202020204" pitchFamily="34" charset="0"/>
              </a:rPr>
              <a:t>EMA</a:t>
            </a:r>
            <a:r>
              <a:rPr lang="ar-SA" sz="1800" u="none" strike="noStrike"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US" sz="1400" u="none" strike="noStrike"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1814EC65-F381-E834-D80F-DE1EDF387E67}"/>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142692949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048F1A15-E18B-43C3-BE3C-76C93AE02CF4}"/>
              </a:ext>
            </a:extLst>
          </p:cNvPr>
          <p:cNvSpPr txBox="1"/>
          <p:nvPr/>
        </p:nvSpPr>
        <p:spPr>
          <a:xfrm>
            <a:off x="3018367" y="537186"/>
            <a:ext cx="6155266" cy="555986"/>
          </a:xfrm>
          <a:prstGeom prst="rect">
            <a:avLst/>
          </a:prstGeom>
          <a:noFill/>
        </p:spPr>
        <p:txBody>
          <a:bodyPr wrap="square">
            <a:spAutoFit/>
          </a:bodyPr>
          <a:lstStyle/>
          <a:p>
            <a:pPr lvl="0" algn="ctr" rtl="1">
              <a:lnSpc>
                <a:spcPct val="115000"/>
              </a:lnSpc>
              <a:spcAft>
                <a:spcPts val="1000"/>
              </a:spcAft>
              <a:buClr>
                <a:srgbClr val="FF0000"/>
              </a:buClr>
              <a:buSzPts val="1800"/>
            </a:pPr>
            <a:r>
              <a:rPr lang="ar-SA" sz="2800" b="1" strike="noStrike" dirty="0">
                <a:effectLst/>
                <a:latin typeface="Calibri" panose="020F0502020204030204" pitchFamily="34" charset="0"/>
                <a:ea typeface="Calibri" panose="020F0502020204030204" pitchFamily="34" charset="0"/>
                <a:cs typeface="Arial" panose="020B0604020202020204" pitchFamily="34" charset="0"/>
              </a:rPr>
              <a:t>استخدامات المتوسطات المتحركة</a:t>
            </a:r>
            <a:endParaRPr lang="en-US" sz="2000" strike="noStrike"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مجموعة 6">
            <a:extLst>
              <a:ext uri="{FF2B5EF4-FFF2-40B4-BE49-F238E27FC236}">
                <a16:creationId xmlns:a16="http://schemas.microsoft.com/office/drawing/2014/main" id="{17922B88-DBF6-47E9-A498-EAA286E7F1F8}"/>
              </a:ext>
            </a:extLst>
          </p:cNvPr>
          <p:cNvGrpSpPr/>
          <p:nvPr/>
        </p:nvGrpSpPr>
        <p:grpSpPr>
          <a:xfrm>
            <a:off x="4674658" y="2540000"/>
            <a:ext cx="2842683" cy="2308225"/>
            <a:chOff x="1111250" y="947737"/>
            <a:chExt cx="5332412" cy="4789488"/>
          </a:xfrm>
        </p:grpSpPr>
        <p:grpSp>
          <p:nvGrpSpPr>
            <p:cNvPr id="8" name="Группа 2">
              <a:extLst>
                <a:ext uri="{FF2B5EF4-FFF2-40B4-BE49-F238E27FC236}">
                  <a16:creationId xmlns:a16="http://schemas.microsoft.com/office/drawing/2014/main" id="{916BC799-2C71-48BB-9E06-175D4A8E9663}"/>
                </a:ext>
              </a:extLst>
            </p:cNvPr>
            <p:cNvGrpSpPr/>
            <p:nvPr/>
          </p:nvGrpSpPr>
          <p:grpSpPr>
            <a:xfrm>
              <a:off x="2640012" y="3419475"/>
              <a:ext cx="3803650" cy="2317750"/>
              <a:chOff x="2640012" y="3419475"/>
              <a:chExt cx="3803650" cy="2317750"/>
            </a:xfrm>
          </p:grpSpPr>
          <p:sp>
            <p:nvSpPr>
              <p:cNvPr id="15" name="Google Shape;380;p22">
                <a:extLst>
                  <a:ext uri="{FF2B5EF4-FFF2-40B4-BE49-F238E27FC236}">
                    <a16:creationId xmlns:a16="http://schemas.microsoft.com/office/drawing/2014/main" id="{56D8B713-22B7-47EB-B3CC-0AA1241B5509}"/>
                  </a:ext>
                </a:extLst>
              </p:cNvPr>
              <p:cNvSpPr/>
              <p:nvPr/>
            </p:nvSpPr>
            <p:spPr>
              <a:xfrm>
                <a:off x="2640012" y="3419475"/>
                <a:ext cx="3803650" cy="2317750"/>
              </a:xfrm>
              <a:custGeom>
                <a:avLst/>
                <a:gdLst/>
                <a:ahLst/>
                <a:cxnLst/>
                <a:rect l="l" t="t" r="r" b="b"/>
                <a:pathLst>
                  <a:path w="958" h="583" extrusionOk="0">
                    <a:moveTo>
                      <a:pt x="885" y="181"/>
                    </a:moveTo>
                    <a:cubicBezTo>
                      <a:pt x="781" y="0"/>
                      <a:pt x="781" y="0"/>
                      <a:pt x="781" y="0"/>
                    </a:cubicBezTo>
                    <a:cubicBezTo>
                      <a:pt x="785" y="47"/>
                      <a:pt x="781" y="102"/>
                      <a:pt x="752" y="152"/>
                    </a:cubicBezTo>
                    <a:cubicBezTo>
                      <a:pt x="693" y="255"/>
                      <a:pt x="567" y="258"/>
                      <a:pt x="553" y="258"/>
                    </a:cubicBezTo>
                    <a:cubicBezTo>
                      <a:pt x="553" y="258"/>
                      <a:pt x="553" y="258"/>
                      <a:pt x="553" y="258"/>
                    </a:cubicBezTo>
                    <a:cubicBezTo>
                      <a:pt x="517" y="258"/>
                      <a:pt x="517" y="258"/>
                      <a:pt x="517" y="258"/>
                    </a:cubicBezTo>
                    <a:cubicBezTo>
                      <a:pt x="65" y="258"/>
                      <a:pt x="65" y="258"/>
                      <a:pt x="65" y="258"/>
                    </a:cubicBezTo>
                    <a:cubicBezTo>
                      <a:pt x="51" y="281"/>
                      <a:pt x="51" y="281"/>
                      <a:pt x="51" y="281"/>
                    </a:cubicBezTo>
                    <a:cubicBezTo>
                      <a:pt x="49" y="285"/>
                      <a:pt x="0" y="369"/>
                      <a:pt x="48" y="462"/>
                    </a:cubicBezTo>
                    <a:cubicBezTo>
                      <a:pt x="105" y="572"/>
                      <a:pt x="241" y="582"/>
                      <a:pt x="248" y="583"/>
                    </a:cubicBezTo>
                    <a:cubicBezTo>
                      <a:pt x="653" y="583"/>
                      <a:pt x="653" y="583"/>
                      <a:pt x="653" y="583"/>
                    </a:cubicBezTo>
                    <a:cubicBezTo>
                      <a:pt x="778" y="583"/>
                      <a:pt x="871" y="541"/>
                      <a:pt x="914" y="466"/>
                    </a:cubicBezTo>
                    <a:cubicBezTo>
                      <a:pt x="958" y="390"/>
                      <a:pt x="947" y="289"/>
                      <a:pt x="885" y="181"/>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6" name="Google Shape;382;p22">
                <a:extLst>
                  <a:ext uri="{FF2B5EF4-FFF2-40B4-BE49-F238E27FC236}">
                    <a16:creationId xmlns:a16="http://schemas.microsoft.com/office/drawing/2014/main" id="{53E555E6-7D03-4CE8-956A-59A71A9C03FF}"/>
                  </a:ext>
                </a:extLst>
              </p:cNvPr>
              <p:cNvSpPr/>
              <p:nvPr/>
            </p:nvSpPr>
            <p:spPr>
              <a:xfrm>
                <a:off x="3917950" y="4748212"/>
                <a:ext cx="1393825" cy="706437"/>
              </a:xfrm>
              <a:custGeom>
                <a:avLst/>
                <a:gdLst/>
                <a:ahLst/>
                <a:cxnLst/>
                <a:rect l="l" t="t" r="r" b="b"/>
                <a:pathLst>
                  <a:path w="351" h="178" extrusionOk="0">
                    <a:moveTo>
                      <a:pt x="179" y="178"/>
                    </a:moveTo>
                    <a:cubicBezTo>
                      <a:pt x="159" y="178"/>
                      <a:pt x="142" y="177"/>
                      <a:pt x="125" y="173"/>
                    </a:cubicBezTo>
                    <a:cubicBezTo>
                      <a:pt x="119" y="172"/>
                      <a:pt x="114" y="170"/>
                      <a:pt x="110" y="168"/>
                    </a:cubicBezTo>
                    <a:cubicBezTo>
                      <a:pt x="100" y="163"/>
                      <a:pt x="96" y="156"/>
                      <a:pt x="96" y="152"/>
                    </a:cubicBezTo>
                    <a:cubicBezTo>
                      <a:pt x="95" y="146"/>
                      <a:pt x="97" y="139"/>
                      <a:pt x="102" y="134"/>
                    </a:cubicBezTo>
                    <a:cubicBezTo>
                      <a:pt x="110" y="126"/>
                      <a:pt x="120" y="120"/>
                      <a:pt x="133" y="114"/>
                    </a:cubicBezTo>
                    <a:cubicBezTo>
                      <a:pt x="137" y="112"/>
                      <a:pt x="142" y="110"/>
                      <a:pt x="146" y="109"/>
                    </a:cubicBezTo>
                    <a:cubicBezTo>
                      <a:pt x="149" y="107"/>
                      <a:pt x="149" y="107"/>
                      <a:pt x="149" y="107"/>
                    </a:cubicBezTo>
                    <a:cubicBezTo>
                      <a:pt x="152" y="106"/>
                      <a:pt x="154" y="104"/>
                      <a:pt x="154" y="102"/>
                    </a:cubicBezTo>
                    <a:cubicBezTo>
                      <a:pt x="155" y="100"/>
                      <a:pt x="154" y="97"/>
                      <a:pt x="152" y="95"/>
                    </a:cubicBezTo>
                    <a:cubicBezTo>
                      <a:pt x="138" y="81"/>
                      <a:pt x="131" y="63"/>
                      <a:pt x="132" y="42"/>
                    </a:cubicBezTo>
                    <a:cubicBezTo>
                      <a:pt x="133" y="21"/>
                      <a:pt x="144" y="7"/>
                      <a:pt x="166" y="2"/>
                    </a:cubicBezTo>
                    <a:cubicBezTo>
                      <a:pt x="171" y="1"/>
                      <a:pt x="175" y="0"/>
                      <a:pt x="179" y="0"/>
                    </a:cubicBezTo>
                    <a:cubicBezTo>
                      <a:pt x="184" y="0"/>
                      <a:pt x="188" y="1"/>
                      <a:pt x="192" y="2"/>
                    </a:cubicBezTo>
                    <a:cubicBezTo>
                      <a:pt x="214" y="7"/>
                      <a:pt x="226" y="21"/>
                      <a:pt x="227" y="42"/>
                    </a:cubicBezTo>
                    <a:cubicBezTo>
                      <a:pt x="227" y="63"/>
                      <a:pt x="221" y="81"/>
                      <a:pt x="207" y="95"/>
                    </a:cubicBezTo>
                    <a:cubicBezTo>
                      <a:pt x="205" y="97"/>
                      <a:pt x="204" y="99"/>
                      <a:pt x="204" y="102"/>
                    </a:cubicBezTo>
                    <a:cubicBezTo>
                      <a:pt x="205" y="104"/>
                      <a:pt x="207" y="106"/>
                      <a:pt x="210" y="107"/>
                    </a:cubicBezTo>
                    <a:cubicBezTo>
                      <a:pt x="213" y="109"/>
                      <a:pt x="213" y="109"/>
                      <a:pt x="213" y="109"/>
                    </a:cubicBezTo>
                    <a:cubicBezTo>
                      <a:pt x="217" y="110"/>
                      <a:pt x="221" y="112"/>
                      <a:pt x="225" y="114"/>
                    </a:cubicBezTo>
                    <a:cubicBezTo>
                      <a:pt x="239" y="120"/>
                      <a:pt x="249" y="126"/>
                      <a:pt x="257" y="134"/>
                    </a:cubicBezTo>
                    <a:cubicBezTo>
                      <a:pt x="261" y="139"/>
                      <a:pt x="263" y="146"/>
                      <a:pt x="262" y="152"/>
                    </a:cubicBezTo>
                    <a:cubicBezTo>
                      <a:pt x="261" y="159"/>
                      <a:pt x="256" y="164"/>
                      <a:pt x="249" y="168"/>
                    </a:cubicBezTo>
                    <a:cubicBezTo>
                      <a:pt x="249" y="168"/>
                      <a:pt x="249" y="168"/>
                      <a:pt x="249" y="168"/>
                    </a:cubicBezTo>
                    <a:cubicBezTo>
                      <a:pt x="244" y="170"/>
                      <a:pt x="239" y="172"/>
                      <a:pt x="233" y="173"/>
                    </a:cubicBezTo>
                    <a:cubicBezTo>
                      <a:pt x="217" y="177"/>
                      <a:pt x="200" y="178"/>
                      <a:pt x="179" y="178"/>
                    </a:cubicBezTo>
                    <a:close/>
                    <a:moveTo>
                      <a:pt x="179" y="10"/>
                    </a:moveTo>
                    <a:cubicBezTo>
                      <a:pt x="176" y="10"/>
                      <a:pt x="172" y="10"/>
                      <a:pt x="169" y="11"/>
                    </a:cubicBezTo>
                    <a:cubicBezTo>
                      <a:pt x="151" y="16"/>
                      <a:pt x="142" y="25"/>
                      <a:pt x="142" y="42"/>
                    </a:cubicBezTo>
                    <a:cubicBezTo>
                      <a:pt x="141" y="61"/>
                      <a:pt x="146" y="76"/>
                      <a:pt x="159" y="88"/>
                    </a:cubicBezTo>
                    <a:cubicBezTo>
                      <a:pt x="163" y="93"/>
                      <a:pt x="165" y="98"/>
                      <a:pt x="164" y="104"/>
                    </a:cubicBezTo>
                    <a:cubicBezTo>
                      <a:pt x="163" y="109"/>
                      <a:pt x="158" y="114"/>
                      <a:pt x="152" y="116"/>
                    </a:cubicBezTo>
                    <a:cubicBezTo>
                      <a:pt x="149" y="118"/>
                      <a:pt x="149" y="118"/>
                      <a:pt x="149" y="118"/>
                    </a:cubicBezTo>
                    <a:cubicBezTo>
                      <a:pt x="145" y="119"/>
                      <a:pt x="141" y="121"/>
                      <a:pt x="137" y="122"/>
                    </a:cubicBezTo>
                    <a:cubicBezTo>
                      <a:pt x="125" y="128"/>
                      <a:pt x="116" y="134"/>
                      <a:pt x="109" y="141"/>
                    </a:cubicBezTo>
                    <a:cubicBezTo>
                      <a:pt x="106" y="144"/>
                      <a:pt x="105" y="147"/>
                      <a:pt x="105" y="150"/>
                    </a:cubicBezTo>
                    <a:cubicBezTo>
                      <a:pt x="106" y="154"/>
                      <a:pt x="109" y="157"/>
                      <a:pt x="114" y="159"/>
                    </a:cubicBezTo>
                    <a:cubicBezTo>
                      <a:pt x="118" y="161"/>
                      <a:pt x="122" y="162"/>
                      <a:pt x="127" y="164"/>
                    </a:cubicBezTo>
                    <a:cubicBezTo>
                      <a:pt x="143" y="167"/>
                      <a:pt x="160" y="168"/>
                      <a:pt x="179" y="168"/>
                    </a:cubicBezTo>
                    <a:cubicBezTo>
                      <a:pt x="199" y="168"/>
                      <a:pt x="215" y="167"/>
                      <a:pt x="231" y="164"/>
                    </a:cubicBezTo>
                    <a:cubicBezTo>
                      <a:pt x="236" y="162"/>
                      <a:pt x="241" y="161"/>
                      <a:pt x="245" y="159"/>
                    </a:cubicBezTo>
                    <a:cubicBezTo>
                      <a:pt x="249" y="157"/>
                      <a:pt x="252" y="154"/>
                      <a:pt x="252" y="150"/>
                    </a:cubicBezTo>
                    <a:cubicBezTo>
                      <a:pt x="253" y="147"/>
                      <a:pt x="251" y="143"/>
                      <a:pt x="250" y="141"/>
                    </a:cubicBezTo>
                    <a:cubicBezTo>
                      <a:pt x="243" y="134"/>
                      <a:pt x="234" y="128"/>
                      <a:pt x="221" y="122"/>
                    </a:cubicBezTo>
                    <a:cubicBezTo>
                      <a:pt x="217" y="121"/>
                      <a:pt x="213" y="119"/>
                      <a:pt x="210" y="118"/>
                    </a:cubicBezTo>
                    <a:cubicBezTo>
                      <a:pt x="206" y="116"/>
                      <a:pt x="206" y="116"/>
                      <a:pt x="206" y="116"/>
                    </a:cubicBezTo>
                    <a:cubicBezTo>
                      <a:pt x="200" y="114"/>
                      <a:pt x="196" y="109"/>
                      <a:pt x="195" y="104"/>
                    </a:cubicBezTo>
                    <a:cubicBezTo>
                      <a:pt x="194" y="98"/>
                      <a:pt x="195" y="93"/>
                      <a:pt x="200" y="88"/>
                    </a:cubicBezTo>
                    <a:cubicBezTo>
                      <a:pt x="212" y="76"/>
                      <a:pt x="218" y="61"/>
                      <a:pt x="217" y="42"/>
                    </a:cubicBezTo>
                    <a:cubicBezTo>
                      <a:pt x="216" y="25"/>
                      <a:pt x="208" y="16"/>
                      <a:pt x="190" y="11"/>
                    </a:cubicBezTo>
                    <a:cubicBezTo>
                      <a:pt x="186" y="10"/>
                      <a:pt x="183" y="10"/>
                      <a:pt x="179" y="10"/>
                    </a:cubicBezTo>
                    <a:close/>
                    <a:moveTo>
                      <a:pt x="247" y="163"/>
                    </a:moveTo>
                    <a:cubicBezTo>
                      <a:pt x="247" y="163"/>
                      <a:pt x="247" y="163"/>
                      <a:pt x="247" y="163"/>
                    </a:cubicBezTo>
                    <a:close/>
                    <a:moveTo>
                      <a:pt x="292" y="178"/>
                    </a:moveTo>
                    <a:cubicBezTo>
                      <a:pt x="289" y="178"/>
                      <a:pt x="289" y="178"/>
                      <a:pt x="289" y="178"/>
                    </a:cubicBezTo>
                    <a:cubicBezTo>
                      <a:pt x="279" y="178"/>
                      <a:pt x="276" y="178"/>
                      <a:pt x="266" y="177"/>
                    </a:cubicBezTo>
                    <a:cubicBezTo>
                      <a:pt x="263" y="176"/>
                      <a:pt x="261" y="174"/>
                      <a:pt x="262" y="171"/>
                    </a:cubicBezTo>
                    <a:cubicBezTo>
                      <a:pt x="262" y="169"/>
                      <a:pt x="264" y="167"/>
                      <a:pt x="267" y="167"/>
                    </a:cubicBezTo>
                    <a:cubicBezTo>
                      <a:pt x="277" y="168"/>
                      <a:pt x="279" y="168"/>
                      <a:pt x="289" y="168"/>
                    </a:cubicBezTo>
                    <a:cubicBezTo>
                      <a:pt x="292" y="168"/>
                      <a:pt x="292" y="168"/>
                      <a:pt x="292" y="168"/>
                    </a:cubicBezTo>
                    <a:cubicBezTo>
                      <a:pt x="305" y="168"/>
                      <a:pt x="317" y="168"/>
                      <a:pt x="328" y="165"/>
                    </a:cubicBezTo>
                    <a:cubicBezTo>
                      <a:pt x="331" y="164"/>
                      <a:pt x="334" y="163"/>
                      <a:pt x="337" y="162"/>
                    </a:cubicBezTo>
                    <a:cubicBezTo>
                      <a:pt x="339" y="161"/>
                      <a:pt x="341" y="159"/>
                      <a:pt x="341" y="157"/>
                    </a:cubicBezTo>
                    <a:cubicBezTo>
                      <a:pt x="341" y="155"/>
                      <a:pt x="341" y="153"/>
                      <a:pt x="340" y="152"/>
                    </a:cubicBezTo>
                    <a:cubicBezTo>
                      <a:pt x="335" y="147"/>
                      <a:pt x="329" y="143"/>
                      <a:pt x="320" y="139"/>
                    </a:cubicBezTo>
                    <a:cubicBezTo>
                      <a:pt x="318" y="138"/>
                      <a:pt x="315" y="137"/>
                      <a:pt x="312" y="136"/>
                    </a:cubicBezTo>
                    <a:cubicBezTo>
                      <a:pt x="310" y="135"/>
                      <a:pt x="310" y="135"/>
                      <a:pt x="310" y="135"/>
                    </a:cubicBezTo>
                    <a:cubicBezTo>
                      <a:pt x="305" y="133"/>
                      <a:pt x="302" y="129"/>
                      <a:pt x="301" y="125"/>
                    </a:cubicBezTo>
                    <a:cubicBezTo>
                      <a:pt x="300" y="121"/>
                      <a:pt x="302" y="116"/>
                      <a:pt x="305" y="113"/>
                    </a:cubicBezTo>
                    <a:cubicBezTo>
                      <a:pt x="313" y="105"/>
                      <a:pt x="317" y="95"/>
                      <a:pt x="317" y="82"/>
                    </a:cubicBezTo>
                    <a:cubicBezTo>
                      <a:pt x="316" y="71"/>
                      <a:pt x="310" y="65"/>
                      <a:pt x="299" y="62"/>
                    </a:cubicBezTo>
                    <a:cubicBezTo>
                      <a:pt x="296" y="61"/>
                      <a:pt x="294" y="61"/>
                      <a:pt x="292" y="61"/>
                    </a:cubicBezTo>
                    <a:cubicBezTo>
                      <a:pt x="290" y="61"/>
                      <a:pt x="287" y="61"/>
                      <a:pt x="285" y="62"/>
                    </a:cubicBezTo>
                    <a:cubicBezTo>
                      <a:pt x="273" y="65"/>
                      <a:pt x="267" y="71"/>
                      <a:pt x="267" y="82"/>
                    </a:cubicBezTo>
                    <a:cubicBezTo>
                      <a:pt x="267" y="95"/>
                      <a:pt x="270" y="105"/>
                      <a:pt x="279" y="113"/>
                    </a:cubicBezTo>
                    <a:cubicBezTo>
                      <a:pt x="282" y="117"/>
                      <a:pt x="284" y="121"/>
                      <a:pt x="283" y="126"/>
                    </a:cubicBezTo>
                    <a:cubicBezTo>
                      <a:pt x="282" y="129"/>
                      <a:pt x="279" y="133"/>
                      <a:pt x="275" y="134"/>
                    </a:cubicBezTo>
                    <a:cubicBezTo>
                      <a:pt x="274" y="135"/>
                      <a:pt x="274" y="135"/>
                      <a:pt x="274" y="135"/>
                    </a:cubicBezTo>
                    <a:cubicBezTo>
                      <a:pt x="272" y="135"/>
                      <a:pt x="269" y="134"/>
                      <a:pt x="268" y="132"/>
                    </a:cubicBezTo>
                    <a:cubicBezTo>
                      <a:pt x="267" y="129"/>
                      <a:pt x="268" y="126"/>
                      <a:pt x="271" y="125"/>
                    </a:cubicBezTo>
                    <a:cubicBezTo>
                      <a:pt x="272" y="125"/>
                      <a:pt x="272" y="125"/>
                      <a:pt x="272" y="125"/>
                    </a:cubicBezTo>
                    <a:cubicBezTo>
                      <a:pt x="273" y="125"/>
                      <a:pt x="274" y="124"/>
                      <a:pt x="274" y="124"/>
                    </a:cubicBezTo>
                    <a:cubicBezTo>
                      <a:pt x="274" y="123"/>
                      <a:pt x="273" y="122"/>
                      <a:pt x="272" y="120"/>
                    </a:cubicBezTo>
                    <a:cubicBezTo>
                      <a:pt x="262" y="110"/>
                      <a:pt x="257" y="97"/>
                      <a:pt x="257" y="82"/>
                    </a:cubicBezTo>
                    <a:cubicBezTo>
                      <a:pt x="258" y="71"/>
                      <a:pt x="262" y="58"/>
                      <a:pt x="283" y="53"/>
                    </a:cubicBezTo>
                    <a:cubicBezTo>
                      <a:pt x="286" y="52"/>
                      <a:pt x="289" y="51"/>
                      <a:pt x="292" y="51"/>
                    </a:cubicBezTo>
                    <a:cubicBezTo>
                      <a:pt x="295" y="51"/>
                      <a:pt x="298" y="52"/>
                      <a:pt x="301" y="53"/>
                    </a:cubicBezTo>
                    <a:cubicBezTo>
                      <a:pt x="321" y="58"/>
                      <a:pt x="326" y="71"/>
                      <a:pt x="326" y="82"/>
                    </a:cubicBezTo>
                    <a:cubicBezTo>
                      <a:pt x="327" y="97"/>
                      <a:pt x="322" y="110"/>
                      <a:pt x="312" y="120"/>
                    </a:cubicBezTo>
                    <a:cubicBezTo>
                      <a:pt x="311" y="121"/>
                      <a:pt x="310" y="122"/>
                      <a:pt x="311" y="123"/>
                    </a:cubicBezTo>
                    <a:cubicBezTo>
                      <a:pt x="311" y="124"/>
                      <a:pt x="312" y="125"/>
                      <a:pt x="314" y="126"/>
                    </a:cubicBezTo>
                    <a:cubicBezTo>
                      <a:pt x="316" y="127"/>
                      <a:pt x="316" y="127"/>
                      <a:pt x="316" y="127"/>
                    </a:cubicBezTo>
                    <a:cubicBezTo>
                      <a:pt x="319" y="128"/>
                      <a:pt x="321" y="129"/>
                      <a:pt x="324" y="130"/>
                    </a:cubicBezTo>
                    <a:cubicBezTo>
                      <a:pt x="334" y="135"/>
                      <a:pt x="341" y="139"/>
                      <a:pt x="347" y="145"/>
                    </a:cubicBezTo>
                    <a:cubicBezTo>
                      <a:pt x="350" y="148"/>
                      <a:pt x="351" y="154"/>
                      <a:pt x="351" y="159"/>
                    </a:cubicBezTo>
                    <a:cubicBezTo>
                      <a:pt x="350" y="164"/>
                      <a:pt x="346" y="168"/>
                      <a:pt x="341" y="171"/>
                    </a:cubicBezTo>
                    <a:cubicBezTo>
                      <a:pt x="338" y="172"/>
                      <a:pt x="334" y="174"/>
                      <a:pt x="330" y="174"/>
                    </a:cubicBezTo>
                    <a:cubicBezTo>
                      <a:pt x="318" y="177"/>
                      <a:pt x="306" y="178"/>
                      <a:pt x="292" y="178"/>
                    </a:cubicBezTo>
                    <a:close/>
                    <a:moveTo>
                      <a:pt x="66" y="178"/>
                    </a:moveTo>
                    <a:cubicBezTo>
                      <a:pt x="50" y="178"/>
                      <a:pt x="37" y="177"/>
                      <a:pt x="24" y="174"/>
                    </a:cubicBezTo>
                    <a:cubicBezTo>
                      <a:pt x="20" y="173"/>
                      <a:pt x="16" y="172"/>
                      <a:pt x="12" y="170"/>
                    </a:cubicBezTo>
                    <a:cubicBezTo>
                      <a:pt x="6" y="167"/>
                      <a:pt x="2" y="162"/>
                      <a:pt x="1" y="157"/>
                    </a:cubicBezTo>
                    <a:cubicBezTo>
                      <a:pt x="0" y="152"/>
                      <a:pt x="2" y="147"/>
                      <a:pt x="6" y="142"/>
                    </a:cubicBezTo>
                    <a:cubicBezTo>
                      <a:pt x="12" y="136"/>
                      <a:pt x="20" y="131"/>
                      <a:pt x="30" y="126"/>
                    </a:cubicBezTo>
                    <a:cubicBezTo>
                      <a:pt x="33" y="125"/>
                      <a:pt x="36" y="124"/>
                      <a:pt x="40" y="122"/>
                    </a:cubicBezTo>
                    <a:cubicBezTo>
                      <a:pt x="42" y="121"/>
                      <a:pt x="42" y="121"/>
                      <a:pt x="42" y="121"/>
                    </a:cubicBezTo>
                    <a:cubicBezTo>
                      <a:pt x="44" y="121"/>
                      <a:pt x="45" y="119"/>
                      <a:pt x="46" y="118"/>
                    </a:cubicBezTo>
                    <a:cubicBezTo>
                      <a:pt x="46" y="116"/>
                      <a:pt x="45" y="115"/>
                      <a:pt x="44" y="114"/>
                    </a:cubicBezTo>
                    <a:cubicBezTo>
                      <a:pt x="33" y="103"/>
                      <a:pt x="28" y="89"/>
                      <a:pt x="28" y="72"/>
                    </a:cubicBezTo>
                    <a:cubicBezTo>
                      <a:pt x="29" y="60"/>
                      <a:pt x="34" y="46"/>
                      <a:pt x="56" y="40"/>
                    </a:cubicBezTo>
                    <a:cubicBezTo>
                      <a:pt x="59" y="39"/>
                      <a:pt x="63" y="39"/>
                      <a:pt x="66" y="39"/>
                    </a:cubicBezTo>
                    <a:cubicBezTo>
                      <a:pt x="69" y="39"/>
                      <a:pt x="73" y="39"/>
                      <a:pt x="76" y="40"/>
                    </a:cubicBezTo>
                    <a:cubicBezTo>
                      <a:pt x="98" y="46"/>
                      <a:pt x="103" y="60"/>
                      <a:pt x="104" y="72"/>
                    </a:cubicBezTo>
                    <a:cubicBezTo>
                      <a:pt x="104" y="89"/>
                      <a:pt x="99" y="103"/>
                      <a:pt x="88" y="114"/>
                    </a:cubicBezTo>
                    <a:cubicBezTo>
                      <a:pt x="87" y="115"/>
                      <a:pt x="86" y="116"/>
                      <a:pt x="86" y="118"/>
                    </a:cubicBezTo>
                    <a:cubicBezTo>
                      <a:pt x="87" y="119"/>
                      <a:pt x="88" y="121"/>
                      <a:pt x="90" y="121"/>
                    </a:cubicBezTo>
                    <a:cubicBezTo>
                      <a:pt x="92" y="122"/>
                      <a:pt x="92" y="122"/>
                      <a:pt x="92" y="122"/>
                    </a:cubicBezTo>
                    <a:cubicBezTo>
                      <a:pt x="95" y="123"/>
                      <a:pt x="96" y="126"/>
                      <a:pt x="95" y="129"/>
                    </a:cubicBezTo>
                    <a:cubicBezTo>
                      <a:pt x="94" y="131"/>
                      <a:pt x="91" y="132"/>
                      <a:pt x="89" y="131"/>
                    </a:cubicBezTo>
                    <a:cubicBezTo>
                      <a:pt x="87" y="131"/>
                      <a:pt x="87" y="131"/>
                      <a:pt x="87" y="131"/>
                    </a:cubicBezTo>
                    <a:cubicBezTo>
                      <a:pt x="81" y="128"/>
                      <a:pt x="78" y="125"/>
                      <a:pt x="77" y="120"/>
                    </a:cubicBezTo>
                    <a:cubicBezTo>
                      <a:pt x="76" y="115"/>
                      <a:pt x="77" y="111"/>
                      <a:pt x="81" y="107"/>
                    </a:cubicBezTo>
                    <a:cubicBezTo>
                      <a:pt x="90" y="98"/>
                      <a:pt x="95" y="87"/>
                      <a:pt x="94" y="72"/>
                    </a:cubicBezTo>
                    <a:cubicBezTo>
                      <a:pt x="94" y="60"/>
                      <a:pt x="87" y="53"/>
                      <a:pt x="74" y="50"/>
                    </a:cubicBezTo>
                    <a:cubicBezTo>
                      <a:pt x="71" y="49"/>
                      <a:pt x="69" y="49"/>
                      <a:pt x="66" y="49"/>
                    </a:cubicBezTo>
                    <a:cubicBezTo>
                      <a:pt x="64" y="49"/>
                      <a:pt x="61" y="49"/>
                      <a:pt x="58" y="50"/>
                    </a:cubicBezTo>
                    <a:cubicBezTo>
                      <a:pt x="45" y="53"/>
                      <a:pt x="39" y="60"/>
                      <a:pt x="38" y="72"/>
                    </a:cubicBezTo>
                    <a:cubicBezTo>
                      <a:pt x="38" y="86"/>
                      <a:pt x="42" y="98"/>
                      <a:pt x="51" y="107"/>
                    </a:cubicBezTo>
                    <a:cubicBezTo>
                      <a:pt x="55" y="111"/>
                      <a:pt x="56" y="115"/>
                      <a:pt x="55" y="120"/>
                    </a:cubicBezTo>
                    <a:cubicBezTo>
                      <a:pt x="54" y="125"/>
                      <a:pt x="51" y="128"/>
                      <a:pt x="46" y="131"/>
                    </a:cubicBezTo>
                    <a:cubicBezTo>
                      <a:pt x="43" y="131"/>
                      <a:pt x="43" y="131"/>
                      <a:pt x="43" y="131"/>
                    </a:cubicBezTo>
                    <a:cubicBezTo>
                      <a:pt x="40" y="133"/>
                      <a:pt x="37" y="134"/>
                      <a:pt x="34" y="135"/>
                    </a:cubicBezTo>
                    <a:cubicBezTo>
                      <a:pt x="25" y="140"/>
                      <a:pt x="18" y="144"/>
                      <a:pt x="13" y="149"/>
                    </a:cubicBezTo>
                    <a:cubicBezTo>
                      <a:pt x="11" y="151"/>
                      <a:pt x="10" y="153"/>
                      <a:pt x="10" y="155"/>
                    </a:cubicBezTo>
                    <a:cubicBezTo>
                      <a:pt x="11" y="157"/>
                      <a:pt x="13" y="160"/>
                      <a:pt x="16" y="161"/>
                    </a:cubicBezTo>
                    <a:cubicBezTo>
                      <a:pt x="19" y="163"/>
                      <a:pt x="23" y="164"/>
                      <a:pt x="26" y="165"/>
                    </a:cubicBezTo>
                    <a:cubicBezTo>
                      <a:pt x="38" y="168"/>
                      <a:pt x="51" y="168"/>
                      <a:pt x="66" y="168"/>
                    </a:cubicBezTo>
                    <a:cubicBezTo>
                      <a:pt x="75" y="168"/>
                      <a:pt x="83" y="168"/>
                      <a:pt x="90" y="167"/>
                    </a:cubicBezTo>
                    <a:cubicBezTo>
                      <a:pt x="92" y="167"/>
                      <a:pt x="95" y="169"/>
                      <a:pt x="95" y="172"/>
                    </a:cubicBezTo>
                    <a:cubicBezTo>
                      <a:pt x="95" y="174"/>
                      <a:pt x="93" y="177"/>
                      <a:pt x="91" y="177"/>
                    </a:cubicBezTo>
                    <a:cubicBezTo>
                      <a:pt x="83" y="178"/>
                      <a:pt x="76" y="178"/>
                      <a:pt x="66" y="17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9" name="Группа 3">
              <a:extLst>
                <a:ext uri="{FF2B5EF4-FFF2-40B4-BE49-F238E27FC236}">
                  <a16:creationId xmlns:a16="http://schemas.microsoft.com/office/drawing/2014/main" id="{161D8766-E76F-4B15-BCF2-3BBDC0541EFA}"/>
                </a:ext>
              </a:extLst>
            </p:cNvPr>
            <p:cNvGrpSpPr/>
            <p:nvPr/>
          </p:nvGrpSpPr>
          <p:grpSpPr>
            <a:xfrm>
              <a:off x="1111250" y="2290762"/>
              <a:ext cx="2597150" cy="3446462"/>
              <a:chOff x="1111250" y="2290762"/>
              <a:chExt cx="2597150" cy="3446462"/>
            </a:xfrm>
          </p:grpSpPr>
          <p:sp>
            <p:nvSpPr>
              <p:cNvPr id="13" name="Google Shape;379;p22">
                <a:extLst>
                  <a:ext uri="{FF2B5EF4-FFF2-40B4-BE49-F238E27FC236}">
                    <a16:creationId xmlns:a16="http://schemas.microsoft.com/office/drawing/2014/main" id="{509A1BBF-D68A-4EC7-85D0-7F435B032FA8}"/>
                  </a:ext>
                </a:extLst>
              </p:cNvPr>
              <p:cNvSpPr/>
              <p:nvPr/>
            </p:nvSpPr>
            <p:spPr>
              <a:xfrm>
                <a:off x="1111250" y="2290762"/>
                <a:ext cx="2597150" cy="3446462"/>
              </a:xfrm>
              <a:custGeom>
                <a:avLst/>
                <a:gdLst/>
                <a:ahLst/>
                <a:cxnLst/>
                <a:rect l="l" t="t" r="r" b="b"/>
                <a:pathLst>
                  <a:path w="654" h="867" extrusionOk="0">
                    <a:moveTo>
                      <a:pt x="73" y="465"/>
                    </a:moveTo>
                    <a:cubicBezTo>
                      <a:pt x="10" y="573"/>
                      <a:pt x="0" y="674"/>
                      <a:pt x="44" y="750"/>
                    </a:cubicBezTo>
                    <a:cubicBezTo>
                      <a:pt x="87" y="825"/>
                      <a:pt x="180" y="867"/>
                      <a:pt x="305" y="867"/>
                    </a:cubicBezTo>
                    <a:cubicBezTo>
                      <a:pt x="520" y="867"/>
                      <a:pt x="520" y="867"/>
                      <a:pt x="520" y="867"/>
                    </a:cubicBezTo>
                    <a:cubicBezTo>
                      <a:pt x="478" y="847"/>
                      <a:pt x="434" y="814"/>
                      <a:pt x="406" y="760"/>
                    </a:cubicBezTo>
                    <a:cubicBezTo>
                      <a:pt x="351" y="651"/>
                      <a:pt x="408" y="554"/>
                      <a:pt x="410" y="550"/>
                    </a:cubicBezTo>
                    <a:cubicBezTo>
                      <a:pt x="428" y="519"/>
                      <a:pt x="428" y="519"/>
                      <a:pt x="428" y="519"/>
                    </a:cubicBezTo>
                    <a:cubicBezTo>
                      <a:pt x="654" y="128"/>
                      <a:pt x="654" y="128"/>
                      <a:pt x="654" y="128"/>
                    </a:cubicBezTo>
                    <a:cubicBezTo>
                      <a:pt x="642" y="106"/>
                      <a:pt x="642" y="106"/>
                      <a:pt x="642" y="106"/>
                    </a:cubicBezTo>
                    <a:cubicBezTo>
                      <a:pt x="636" y="98"/>
                      <a:pt x="563" y="0"/>
                      <a:pt x="461" y="0"/>
                    </a:cubicBezTo>
                    <a:cubicBezTo>
                      <a:pt x="359" y="0"/>
                      <a:pt x="307" y="63"/>
                      <a:pt x="289" y="91"/>
                    </a:cubicBezTo>
                    <a:lnTo>
                      <a:pt x="73" y="465"/>
                    </a:ln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4" name="Google Shape;383;p22">
                <a:extLst>
                  <a:ext uri="{FF2B5EF4-FFF2-40B4-BE49-F238E27FC236}">
                    <a16:creationId xmlns:a16="http://schemas.microsoft.com/office/drawing/2014/main" id="{B4828E83-8F09-4064-AE32-A3969CC42172}"/>
                  </a:ext>
                </a:extLst>
              </p:cNvPr>
              <p:cNvSpPr/>
              <p:nvPr/>
            </p:nvSpPr>
            <p:spPr>
              <a:xfrm>
                <a:off x="1897062" y="3490912"/>
                <a:ext cx="833437" cy="723900"/>
              </a:xfrm>
              <a:custGeom>
                <a:avLst/>
                <a:gdLst/>
                <a:ahLst/>
                <a:cxnLst/>
                <a:rect l="l" t="t" r="r" b="b"/>
                <a:pathLst>
                  <a:path w="210" h="182" extrusionOk="0">
                    <a:moveTo>
                      <a:pt x="186" y="182"/>
                    </a:moveTo>
                    <a:cubicBezTo>
                      <a:pt x="24" y="182"/>
                      <a:pt x="24" y="182"/>
                      <a:pt x="24" y="182"/>
                    </a:cubicBezTo>
                    <a:cubicBezTo>
                      <a:pt x="11" y="182"/>
                      <a:pt x="0" y="172"/>
                      <a:pt x="0" y="158"/>
                    </a:cubicBezTo>
                    <a:cubicBezTo>
                      <a:pt x="0" y="118"/>
                      <a:pt x="0" y="118"/>
                      <a:pt x="0" y="118"/>
                    </a:cubicBezTo>
                    <a:cubicBezTo>
                      <a:pt x="0" y="115"/>
                      <a:pt x="2" y="113"/>
                      <a:pt x="5" y="113"/>
                    </a:cubicBezTo>
                    <a:cubicBezTo>
                      <a:pt x="7" y="113"/>
                      <a:pt x="9" y="115"/>
                      <a:pt x="9" y="118"/>
                    </a:cubicBezTo>
                    <a:cubicBezTo>
                      <a:pt x="9" y="158"/>
                      <a:pt x="9" y="158"/>
                      <a:pt x="9" y="158"/>
                    </a:cubicBezTo>
                    <a:cubicBezTo>
                      <a:pt x="9" y="166"/>
                      <a:pt x="16" y="173"/>
                      <a:pt x="24" y="173"/>
                    </a:cubicBezTo>
                    <a:cubicBezTo>
                      <a:pt x="186" y="173"/>
                      <a:pt x="186" y="173"/>
                      <a:pt x="186" y="173"/>
                    </a:cubicBezTo>
                    <a:cubicBezTo>
                      <a:pt x="194" y="173"/>
                      <a:pt x="201" y="166"/>
                      <a:pt x="201" y="158"/>
                    </a:cubicBezTo>
                    <a:cubicBezTo>
                      <a:pt x="201" y="119"/>
                      <a:pt x="201" y="119"/>
                      <a:pt x="201" y="119"/>
                    </a:cubicBezTo>
                    <a:cubicBezTo>
                      <a:pt x="201" y="116"/>
                      <a:pt x="203" y="114"/>
                      <a:pt x="206" y="114"/>
                    </a:cubicBezTo>
                    <a:cubicBezTo>
                      <a:pt x="208" y="114"/>
                      <a:pt x="210" y="116"/>
                      <a:pt x="210" y="119"/>
                    </a:cubicBezTo>
                    <a:cubicBezTo>
                      <a:pt x="210" y="158"/>
                      <a:pt x="210" y="158"/>
                      <a:pt x="210" y="158"/>
                    </a:cubicBezTo>
                    <a:cubicBezTo>
                      <a:pt x="210" y="172"/>
                      <a:pt x="199" y="182"/>
                      <a:pt x="186" y="182"/>
                    </a:cubicBezTo>
                    <a:close/>
                    <a:moveTo>
                      <a:pt x="114" y="130"/>
                    </a:moveTo>
                    <a:cubicBezTo>
                      <a:pt x="97" y="130"/>
                      <a:pt x="97" y="130"/>
                      <a:pt x="97" y="130"/>
                    </a:cubicBezTo>
                    <a:cubicBezTo>
                      <a:pt x="90" y="130"/>
                      <a:pt x="85" y="125"/>
                      <a:pt x="85" y="117"/>
                    </a:cubicBezTo>
                    <a:cubicBezTo>
                      <a:pt x="85" y="97"/>
                      <a:pt x="85" y="97"/>
                      <a:pt x="85" y="97"/>
                    </a:cubicBezTo>
                    <a:cubicBezTo>
                      <a:pt x="85" y="90"/>
                      <a:pt x="90" y="84"/>
                      <a:pt x="97" y="84"/>
                    </a:cubicBezTo>
                    <a:cubicBezTo>
                      <a:pt x="114" y="84"/>
                      <a:pt x="114" y="84"/>
                      <a:pt x="114" y="84"/>
                    </a:cubicBezTo>
                    <a:cubicBezTo>
                      <a:pt x="120" y="84"/>
                      <a:pt x="126" y="90"/>
                      <a:pt x="126" y="97"/>
                    </a:cubicBezTo>
                    <a:cubicBezTo>
                      <a:pt x="126" y="117"/>
                      <a:pt x="126" y="117"/>
                      <a:pt x="126" y="117"/>
                    </a:cubicBezTo>
                    <a:cubicBezTo>
                      <a:pt x="126" y="125"/>
                      <a:pt x="120" y="130"/>
                      <a:pt x="114" y="130"/>
                    </a:cubicBezTo>
                    <a:close/>
                    <a:moveTo>
                      <a:pt x="97" y="93"/>
                    </a:moveTo>
                    <a:cubicBezTo>
                      <a:pt x="96" y="93"/>
                      <a:pt x="94" y="95"/>
                      <a:pt x="94" y="97"/>
                    </a:cubicBezTo>
                    <a:cubicBezTo>
                      <a:pt x="94" y="117"/>
                      <a:pt x="94" y="117"/>
                      <a:pt x="94" y="117"/>
                    </a:cubicBezTo>
                    <a:cubicBezTo>
                      <a:pt x="94" y="120"/>
                      <a:pt x="96" y="121"/>
                      <a:pt x="97" y="121"/>
                    </a:cubicBezTo>
                    <a:cubicBezTo>
                      <a:pt x="114" y="121"/>
                      <a:pt x="114" y="121"/>
                      <a:pt x="114" y="121"/>
                    </a:cubicBezTo>
                    <a:cubicBezTo>
                      <a:pt x="115" y="121"/>
                      <a:pt x="117" y="120"/>
                      <a:pt x="117" y="117"/>
                    </a:cubicBezTo>
                    <a:cubicBezTo>
                      <a:pt x="117" y="97"/>
                      <a:pt x="117" y="97"/>
                      <a:pt x="117" y="97"/>
                    </a:cubicBezTo>
                    <a:cubicBezTo>
                      <a:pt x="117" y="95"/>
                      <a:pt x="115" y="93"/>
                      <a:pt x="114" y="93"/>
                    </a:cubicBezTo>
                    <a:lnTo>
                      <a:pt x="97" y="93"/>
                    </a:lnTo>
                    <a:close/>
                    <a:moveTo>
                      <a:pt x="186" y="112"/>
                    </a:moveTo>
                    <a:cubicBezTo>
                      <a:pt x="139" y="112"/>
                      <a:pt x="139" y="112"/>
                      <a:pt x="139" y="112"/>
                    </a:cubicBezTo>
                    <a:cubicBezTo>
                      <a:pt x="136" y="112"/>
                      <a:pt x="134" y="110"/>
                      <a:pt x="134" y="107"/>
                    </a:cubicBezTo>
                    <a:cubicBezTo>
                      <a:pt x="134" y="105"/>
                      <a:pt x="136" y="103"/>
                      <a:pt x="139" y="103"/>
                    </a:cubicBezTo>
                    <a:cubicBezTo>
                      <a:pt x="186" y="103"/>
                      <a:pt x="186" y="103"/>
                      <a:pt x="186" y="103"/>
                    </a:cubicBezTo>
                    <a:cubicBezTo>
                      <a:pt x="194" y="103"/>
                      <a:pt x="201" y="96"/>
                      <a:pt x="201" y="88"/>
                    </a:cubicBezTo>
                    <a:cubicBezTo>
                      <a:pt x="201" y="56"/>
                      <a:pt x="201" y="56"/>
                      <a:pt x="201" y="56"/>
                    </a:cubicBezTo>
                    <a:cubicBezTo>
                      <a:pt x="201" y="48"/>
                      <a:pt x="194" y="41"/>
                      <a:pt x="186" y="41"/>
                    </a:cubicBezTo>
                    <a:cubicBezTo>
                      <a:pt x="24" y="41"/>
                      <a:pt x="24" y="41"/>
                      <a:pt x="24" y="41"/>
                    </a:cubicBezTo>
                    <a:cubicBezTo>
                      <a:pt x="16" y="41"/>
                      <a:pt x="9" y="48"/>
                      <a:pt x="9" y="56"/>
                    </a:cubicBezTo>
                    <a:cubicBezTo>
                      <a:pt x="9" y="88"/>
                      <a:pt x="9" y="88"/>
                      <a:pt x="9" y="88"/>
                    </a:cubicBezTo>
                    <a:cubicBezTo>
                      <a:pt x="9" y="96"/>
                      <a:pt x="16" y="103"/>
                      <a:pt x="24" y="103"/>
                    </a:cubicBezTo>
                    <a:cubicBezTo>
                      <a:pt x="72" y="103"/>
                      <a:pt x="72" y="103"/>
                      <a:pt x="72" y="103"/>
                    </a:cubicBezTo>
                    <a:cubicBezTo>
                      <a:pt x="75" y="103"/>
                      <a:pt x="77" y="105"/>
                      <a:pt x="77" y="107"/>
                    </a:cubicBezTo>
                    <a:cubicBezTo>
                      <a:pt x="77" y="110"/>
                      <a:pt x="75" y="112"/>
                      <a:pt x="72" y="112"/>
                    </a:cubicBezTo>
                    <a:cubicBezTo>
                      <a:pt x="24" y="112"/>
                      <a:pt x="24" y="112"/>
                      <a:pt x="24" y="112"/>
                    </a:cubicBezTo>
                    <a:cubicBezTo>
                      <a:pt x="11" y="112"/>
                      <a:pt x="0" y="101"/>
                      <a:pt x="0" y="88"/>
                    </a:cubicBezTo>
                    <a:cubicBezTo>
                      <a:pt x="0" y="56"/>
                      <a:pt x="0" y="56"/>
                      <a:pt x="0" y="56"/>
                    </a:cubicBezTo>
                    <a:cubicBezTo>
                      <a:pt x="0" y="43"/>
                      <a:pt x="11" y="32"/>
                      <a:pt x="24" y="32"/>
                    </a:cubicBezTo>
                    <a:cubicBezTo>
                      <a:pt x="186" y="32"/>
                      <a:pt x="186" y="32"/>
                      <a:pt x="186" y="32"/>
                    </a:cubicBezTo>
                    <a:cubicBezTo>
                      <a:pt x="199" y="32"/>
                      <a:pt x="210" y="43"/>
                      <a:pt x="210" y="56"/>
                    </a:cubicBezTo>
                    <a:cubicBezTo>
                      <a:pt x="210" y="91"/>
                      <a:pt x="210" y="91"/>
                      <a:pt x="210" y="91"/>
                    </a:cubicBezTo>
                    <a:cubicBezTo>
                      <a:pt x="210" y="92"/>
                      <a:pt x="210" y="93"/>
                      <a:pt x="210" y="93"/>
                    </a:cubicBezTo>
                    <a:cubicBezTo>
                      <a:pt x="207" y="104"/>
                      <a:pt x="197" y="112"/>
                      <a:pt x="186" y="112"/>
                    </a:cubicBezTo>
                    <a:close/>
                    <a:moveTo>
                      <a:pt x="140" y="24"/>
                    </a:moveTo>
                    <a:cubicBezTo>
                      <a:pt x="138" y="24"/>
                      <a:pt x="136" y="22"/>
                      <a:pt x="136" y="20"/>
                    </a:cubicBezTo>
                    <a:cubicBezTo>
                      <a:pt x="136" y="14"/>
                      <a:pt x="130" y="9"/>
                      <a:pt x="123" y="9"/>
                    </a:cubicBezTo>
                    <a:cubicBezTo>
                      <a:pt x="88" y="9"/>
                      <a:pt x="88" y="9"/>
                      <a:pt x="88" y="9"/>
                    </a:cubicBezTo>
                    <a:cubicBezTo>
                      <a:pt x="81" y="9"/>
                      <a:pt x="75" y="14"/>
                      <a:pt x="75" y="20"/>
                    </a:cubicBezTo>
                    <a:cubicBezTo>
                      <a:pt x="75" y="22"/>
                      <a:pt x="73" y="24"/>
                      <a:pt x="70" y="24"/>
                    </a:cubicBezTo>
                    <a:cubicBezTo>
                      <a:pt x="68" y="24"/>
                      <a:pt x="66" y="22"/>
                      <a:pt x="66" y="20"/>
                    </a:cubicBezTo>
                    <a:cubicBezTo>
                      <a:pt x="66" y="9"/>
                      <a:pt x="76" y="0"/>
                      <a:pt x="88" y="0"/>
                    </a:cubicBezTo>
                    <a:cubicBezTo>
                      <a:pt x="123" y="0"/>
                      <a:pt x="123" y="0"/>
                      <a:pt x="123" y="0"/>
                    </a:cubicBezTo>
                    <a:cubicBezTo>
                      <a:pt x="135" y="0"/>
                      <a:pt x="145" y="9"/>
                      <a:pt x="145" y="20"/>
                    </a:cubicBezTo>
                    <a:cubicBezTo>
                      <a:pt x="145" y="22"/>
                      <a:pt x="143" y="24"/>
                      <a:pt x="140" y="2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10" name="Группа 1">
              <a:extLst>
                <a:ext uri="{FF2B5EF4-FFF2-40B4-BE49-F238E27FC236}">
                  <a16:creationId xmlns:a16="http://schemas.microsoft.com/office/drawing/2014/main" id="{B12E4EBD-A0E3-40CE-B3C8-9B5AFA11FDA7}"/>
                </a:ext>
              </a:extLst>
            </p:cNvPr>
            <p:cNvGrpSpPr/>
            <p:nvPr/>
          </p:nvGrpSpPr>
          <p:grpSpPr>
            <a:xfrm>
              <a:off x="2460625" y="947737"/>
              <a:ext cx="3284537" cy="3378200"/>
              <a:chOff x="2460625" y="947737"/>
              <a:chExt cx="3284537" cy="3378200"/>
            </a:xfrm>
          </p:grpSpPr>
          <p:sp>
            <p:nvSpPr>
              <p:cNvPr id="11" name="Google Shape;381;p22">
                <a:extLst>
                  <a:ext uri="{FF2B5EF4-FFF2-40B4-BE49-F238E27FC236}">
                    <a16:creationId xmlns:a16="http://schemas.microsoft.com/office/drawing/2014/main" id="{7E783221-9003-47C5-A744-22B844E06E63}"/>
                  </a:ext>
                </a:extLst>
              </p:cNvPr>
              <p:cNvSpPr/>
              <p:nvPr/>
            </p:nvSpPr>
            <p:spPr>
              <a:xfrm>
                <a:off x="2460625" y="947737"/>
                <a:ext cx="3284537" cy="3378200"/>
              </a:xfrm>
              <a:custGeom>
                <a:avLst/>
                <a:gdLst/>
                <a:ahLst/>
                <a:cxnLst/>
                <a:rect l="l" t="t" r="r" b="b"/>
                <a:pathLst>
                  <a:path w="827" h="850" extrusionOk="0">
                    <a:moveTo>
                      <a:pt x="563" y="168"/>
                    </a:moveTo>
                    <a:cubicBezTo>
                      <a:pt x="501" y="60"/>
                      <a:pt x="419" y="0"/>
                      <a:pt x="331" y="0"/>
                    </a:cubicBezTo>
                    <a:cubicBezTo>
                      <a:pt x="244" y="0"/>
                      <a:pt x="162" y="60"/>
                      <a:pt x="100" y="168"/>
                    </a:cubicBezTo>
                    <a:cubicBezTo>
                      <a:pt x="0" y="339"/>
                      <a:pt x="0" y="339"/>
                      <a:pt x="0" y="339"/>
                    </a:cubicBezTo>
                    <a:cubicBezTo>
                      <a:pt x="31" y="321"/>
                      <a:pt x="71" y="308"/>
                      <a:pt x="121" y="308"/>
                    </a:cubicBezTo>
                    <a:cubicBezTo>
                      <a:pt x="243" y="308"/>
                      <a:pt x="323" y="422"/>
                      <a:pt x="326" y="427"/>
                    </a:cubicBezTo>
                    <a:cubicBezTo>
                      <a:pt x="327" y="428"/>
                      <a:pt x="327" y="428"/>
                      <a:pt x="327" y="428"/>
                    </a:cubicBezTo>
                    <a:cubicBezTo>
                      <a:pt x="340" y="450"/>
                      <a:pt x="340" y="450"/>
                      <a:pt x="340" y="450"/>
                    </a:cubicBezTo>
                    <a:cubicBezTo>
                      <a:pt x="344" y="458"/>
                      <a:pt x="344" y="458"/>
                      <a:pt x="344" y="458"/>
                    </a:cubicBezTo>
                    <a:cubicBezTo>
                      <a:pt x="570" y="850"/>
                      <a:pt x="570" y="850"/>
                      <a:pt x="570" y="850"/>
                    </a:cubicBezTo>
                    <a:cubicBezTo>
                      <a:pt x="598" y="850"/>
                      <a:pt x="598" y="850"/>
                      <a:pt x="598" y="850"/>
                    </a:cubicBezTo>
                    <a:cubicBezTo>
                      <a:pt x="598" y="850"/>
                      <a:pt x="598" y="850"/>
                      <a:pt x="598" y="850"/>
                    </a:cubicBezTo>
                    <a:cubicBezTo>
                      <a:pt x="603" y="850"/>
                      <a:pt x="720" y="849"/>
                      <a:pt x="771" y="759"/>
                    </a:cubicBezTo>
                    <a:cubicBezTo>
                      <a:pt x="827" y="662"/>
                      <a:pt x="777" y="540"/>
                      <a:pt x="773" y="530"/>
                    </a:cubicBezTo>
                    <a:lnTo>
                      <a:pt x="563" y="168"/>
                    </a:ln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2" name="Google Shape;384;p22">
                <a:extLst>
                  <a:ext uri="{FF2B5EF4-FFF2-40B4-BE49-F238E27FC236}">
                    <a16:creationId xmlns:a16="http://schemas.microsoft.com/office/drawing/2014/main" id="{B5470911-A7E5-4198-8B67-3A8201F82CD6}"/>
                  </a:ext>
                </a:extLst>
              </p:cNvPr>
              <p:cNvSpPr/>
              <p:nvPr/>
            </p:nvSpPr>
            <p:spPr>
              <a:xfrm>
                <a:off x="4049712" y="2100262"/>
                <a:ext cx="846137" cy="989012"/>
              </a:xfrm>
              <a:custGeom>
                <a:avLst/>
                <a:gdLst/>
                <a:ahLst/>
                <a:cxnLst/>
                <a:rect l="l" t="t" r="r" b="b"/>
                <a:pathLst>
                  <a:path w="213" h="249" extrusionOk="0">
                    <a:moveTo>
                      <a:pt x="122" y="249"/>
                    </a:moveTo>
                    <a:cubicBezTo>
                      <a:pt x="88" y="249"/>
                      <a:pt x="88" y="249"/>
                      <a:pt x="88" y="249"/>
                    </a:cubicBezTo>
                    <a:cubicBezTo>
                      <a:pt x="85" y="249"/>
                      <a:pt x="83" y="247"/>
                      <a:pt x="83" y="244"/>
                    </a:cubicBezTo>
                    <a:cubicBezTo>
                      <a:pt x="83" y="241"/>
                      <a:pt x="85" y="239"/>
                      <a:pt x="88" y="239"/>
                    </a:cubicBezTo>
                    <a:cubicBezTo>
                      <a:pt x="122" y="239"/>
                      <a:pt x="122" y="239"/>
                      <a:pt x="122" y="239"/>
                    </a:cubicBezTo>
                    <a:cubicBezTo>
                      <a:pt x="125" y="239"/>
                      <a:pt x="127" y="241"/>
                      <a:pt x="127" y="244"/>
                    </a:cubicBezTo>
                    <a:cubicBezTo>
                      <a:pt x="127" y="247"/>
                      <a:pt x="125" y="249"/>
                      <a:pt x="122" y="249"/>
                    </a:cubicBezTo>
                    <a:close/>
                    <a:moveTo>
                      <a:pt x="132" y="233"/>
                    </a:moveTo>
                    <a:cubicBezTo>
                      <a:pt x="78" y="233"/>
                      <a:pt x="78" y="233"/>
                      <a:pt x="78" y="233"/>
                    </a:cubicBezTo>
                    <a:cubicBezTo>
                      <a:pt x="75" y="233"/>
                      <a:pt x="73" y="231"/>
                      <a:pt x="73" y="228"/>
                    </a:cubicBezTo>
                    <a:cubicBezTo>
                      <a:pt x="73" y="225"/>
                      <a:pt x="75" y="223"/>
                      <a:pt x="78" y="223"/>
                    </a:cubicBezTo>
                    <a:cubicBezTo>
                      <a:pt x="132" y="223"/>
                      <a:pt x="132" y="223"/>
                      <a:pt x="132" y="223"/>
                    </a:cubicBezTo>
                    <a:cubicBezTo>
                      <a:pt x="134" y="223"/>
                      <a:pt x="137" y="225"/>
                      <a:pt x="137" y="228"/>
                    </a:cubicBezTo>
                    <a:cubicBezTo>
                      <a:pt x="137" y="231"/>
                      <a:pt x="134" y="233"/>
                      <a:pt x="132" y="233"/>
                    </a:cubicBezTo>
                    <a:close/>
                    <a:moveTo>
                      <a:pt x="105" y="215"/>
                    </a:moveTo>
                    <a:cubicBezTo>
                      <a:pt x="95" y="215"/>
                      <a:pt x="85" y="215"/>
                      <a:pt x="84" y="215"/>
                    </a:cubicBezTo>
                    <a:cubicBezTo>
                      <a:pt x="84" y="215"/>
                      <a:pt x="84" y="215"/>
                      <a:pt x="84" y="215"/>
                    </a:cubicBezTo>
                    <a:cubicBezTo>
                      <a:pt x="74" y="215"/>
                      <a:pt x="70" y="212"/>
                      <a:pt x="68" y="203"/>
                    </a:cubicBezTo>
                    <a:cubicBezTo>
                      <a:pt x="67" y="200"/>
                      <a:pt x="67" y="196"/>
                      <a:pt x="67" y="193"/>
                    </a:cubicBezTo>
                    <a:cubicBezTo>
                      <a:pt x="67" y="188"/>
                      <a:pt x="67" y="183"/>
                      <a:pt x="65" y="180"/>
                    </a:cubicBezTo>
                    <a:cubicBezTo>
                      <a:pt x="57" y="167"/>
                      <a:pt x="53" y="158"/>
                      <a:pt x="46" y="144"/>
                    </a:cubicBezTo>
                    <a:cubicBezTo>
                      <a:pt x="39" y="131"/>
                      <a:pt x="31" y="111"/>
                      <a:pt x="36" y="92"/>
                    </a:cubicBezTo>
                    <a:cubicBezTo>
                      <a:pt x="42" y="68"/>
                      <a:pt x="68" y="44"/>
                      <a:pt x="104" y="44"/>
                    </a:cubicBezTo>
                    <a:cubicBezTo>
                      <a:pt x="141" y="44"/>
                      <a:pt x="166" y="68"/>
                      <a:pt x="172" y="92"/>
                    </a:cubicBezTo>
                    <a:cubicBezTo>
                      <a:pt x="177" y="111"/>
                      <a:pt x="170" y="131"/>
                      <a:pt x="163" y="144"/>
                    </a:cubicBezTo>
                    <a:cubicBezTo>
                      <a:pt x="156" y="157"/>
                      <a:pt x="151" y="167"/>
                      <a:pt x="144" y="180"/>
                    </a:cubicBezTo>
                    <a:cubicBezTo>
                      <a:pt x="142" y="183"/>
                      <a:pt x="142" y="188"/>
                      <a:pt x="142" y="193"/>
                    </a:cubicBezTo>
                    <a:cubicBezTo>
                      <a:pt x="142" y="196"/>
                      <a:pt x="141" y="200"/>
                      <a:pt x="141" y="203"/>
                    </a:cubicBezTo>
                    <a:cubicBezTo>
                      <a:pt x="139" y="212"/>
                      <a:pt x="134" y="215"/>
                      <a:pt x="125" y="215"/>
                    </a:cubicBezTo>
                    <a:cubicBezTo>
                      <a:pt x="124" y="215"/>
                      <a:pt x="115" y="215"/>
                      <a:pt x="105" y="215"/>
                    </a:cubicBezTo>
                    <a:close/>
                    <a:moveTo>
                      <a:pt x="84" y="206"/>
                    </a:moveTo>
                    <a:cubicBezTo>
                      <a:pt x="85" y="206"/>
                      <a:pt x="123" y="206"/>
                      <a:pt x="125" y="206"/>
                    </a:cubicBezTo>
                    <a:cubicBezTo>
                      <a:pt x="130" y="206"/>
                      <a:pt x="131" y="205"/>
                      <a:pt x="132" y="201"/>
                    </a:cubicBezTo>
                    <a:cubicBezTo>
                      <a:pt x="132" y="199"/>
                      <a:pt x="132" y="196"/>
                      <a:pt x="132" y="192"/>
                    </a:cubicBezTo>
                    <a:cubicBezTo>
                      <a:pt x="133" y="187"/>
                      <a:pt x="133" y="181"/>
                      <a:pt x="136" y="175"/>
                    </a:cubicBezTo>
                    <a:cubicBezTo>
                      <a:pt x="143" y="162"/>
                      <a:pt x="148" y="153"/>
                      <a:pt x="155" y="140"/>
                    </a:cubicBezTo>
                    <a:cubicBezTo>
                      <a:pt x="160" y="130"/>
                      <a:pt x="168" y="111"/>
                      <a:pt x="163" y="94"/>
                    </a:cubicBezTo>
                    <a:cubicBezTo>
                      <a:pt x="158" y="74"/>
                      <a:pt x="136" y="54"/>
                      <a:pt x="104" y="53"/>
                    </a:cubicBezTo>
                    <a:cubicBezTo>
                      <a:pt x="73" y="54"/>
                      <a:pt x="50" y="74"/>
                      <a:pt x="45" y="94"/>
                    </a:cubicBezTo>
                    <a:cubicBezTo>
                      <a:pt x="41" y="111"/>
                      <a:pt x="49" y="130"/>
                      <a:pt x="54" y="140"/>
                    </a:cubicBezTo>
                    <a:cubicBezTo>
                      <a:pt x="61" y="153"/>
                      <a:pt x="66" y="162"/>
                      <a:pt x="73" y="175"/>
                    </a:cubicBezTo>
                    <a:cubicBezTo>
                      <a:pt x="76" y="181"/>
                      <a:pt x="76" y="187"/>
                      <a:pt x="76" y="192"/>
                    </a:cubicBezTo>
                    <a:cubicBezTo>
                      <a:pt x="76" y="196"/>
                      <a:pt x="77" y="199"/>
                      <a:pt x="77" y="201"/>
                    </a:cubicBezTo>
                    <a:cubicBezTo>
                      <a:pt x="78" y="205"/>
                      <a:pt x="78" y="206"/>
                      <a:pt x="84" y="206"/>
                    </a:cubicBezTo>
                    <a:cubicBezTo>
                      <a:pt x="84" y="206"/>
                      <a:pt x="84" y="206"/>
                      <a:pt x="84" y="206"/>
                    </a:cubicBezTo>
                    <a:close/>
                    <a:moveTo>
                      <a:pt x="23" y="114"/>
                    </a:moveTo>
                    <a:cubicBezTo>
                      <a:pt x="5" y="114"/>
                      <a:pt x="5" y="114"/>
                      <a:pt x="5" y="114"/>
                    </a:cubicBezTo>
                    <a:cubicBezTo>
                      <a:pt x="2" y="114"/>
                      <a:pt x="0" y="112"/>
                      <a:pt x="0" y="109"/>
                    </a:cubicBezTo>
                    <a:cubicBezTo>
                      <a:pt x="0" y="107"/>
                      <a:pt x="2" y="105"/>
                      <a:pt x="5" y="105"/>
                    </a:cubicBezTo>
                    <a:cubicBezTo>
                      <a:pt x="23" y="105"/>
                      <a:pt x="23" y="105"/>
                      <a:pt x="23" y="105"/>
                    </a:cubicBezTo>
                    <a:cubicBezTo>
                      <a:pt x="25" y="105"/>
                      <a:pt x="27" y="107"/>
                      <a:pt x="27" y="109"/>
                    </a:cubicBezTo>
                    <a:cubicBezTo>
                      <a:pt x="27" y="112"/>
                      <a:pt x="25" y="114"/>
                      <a:pt x="23" y="114"/>
                    </a:cubicBezTo>
                    <a:close/>
                    <a:moveTo>
                      <a:pt x="208" y="111"/>
                    </a:moveTo>
                    <a:cubicBezTo>
                      <a:pt x="186" y="111"/>
                      <a:pt x="186" y="111"/>
                      <a:pt x="186" y="111"/>
                    </a:cubicBezTo>
                    <a:cubicBezTo>
                      <a:pt x="183" y="111"/>
                      <a:pt x="181" y="109"/>
                      <a:pt x="181" y="106"/>
                    </a:cubicBezTo>
                    <a:cubicBezTo>
                      <a:pt x="181" y="104"/>
                      <a:pt x="183" y="101"/>
                      <a:pt x="186" y="101"/>
                    </a:cubicBezTo>
                    <a:cubicBezTo>
                      <a:pt x="208" y="101"/>
                      <a:pt x="208" y="101"/>
                      <a:pt x="208" y="101"/>
                    </a:cubicBezTo>
                    <a:cubicBezTo>
                      <a:pt x="211" y="101"/>
                      <a:pt x="213" y="104"/>
                      <a:pt x="213" y="106"/>
                    </a:cubicBezTo>
                    <a:cubicBezTo>
                      <a:pt x="213" y="109"/>
                      <a:pt x="211" y="111"/>
                      <a:pt x="208" y="111"/>
                    </a:cubicBezTo>
                    <a:close/>
                    <a:moveTo>
                      <a:pt x="63" y="107"/>
                    </a:moveTo>
                    <a:cubicBezTo>
                      <a:pt x="62" y="107"/>
                      <a:pt x="62" y="107"/>
                      <a:pt x="61" y="107"/>
                    </a:cubicBezTo>
                    <a:cubicBezTo>
                      <a:pt x="59" y="106"/>
                      <a:pt x="57" y="104"/>
                      <a:pt x="58" y="101"/>
                    </a:cubicBezTo>
                    <a:cubicBezTo>
                      <a:pt x="62" y="84"/>
                      <a:pt x="81" y="67"/>
                      <a:pt x="107" y="67"/>
                    </a:cubicBezTo>
                    <a:cubicBezTo>
                      <a:pt x="107" y="67"/>
                      <a:pt x="107" y="67"/>
                      <a:pt x="107" y="67"/>
                    </a:cubicBezTo>
                    <a:cubicBezTo>
                      <a:pt x="109" y="67"/>
                      <a:pt x="112" y="69"/>
                      <a:pt x="112" y="71"/>
                    </a:cubicBezTo>
                    <a:cubicBezTo>
                      <a:pt x="112" y="74"/>
                      <a:pt x="109" y="76"/>
                      <a:pt x="107" y="76"/>
                    </a:cubicBezTo>
                    <a:cubicBezTo>
                      <a:pt x="86" y="76"/>
                      <a:pt x="70" y="90"/>
                      <a:pt x="67" y="103"/>
                    </a:cubicBezTo>
                    <a:cubicBezTo>
                      <a:pt x="67" y="106"/>
                      <a:pt x="65" y="107"/>
                      <a:pt x="63" y="107"/>
                    </a:cubicBezTo>
                    <a:close/>
                    <a:moveTo>
                      <a:pt x="164" y="56"/>
                    </a:moveTo>
                    <a:cubicBezTo>
                      <a:pt x="163" y="56"/>
                      <a:pt x="161" y="56"/>
                      <a:pt x="160" y="55"/>
                    </a:cubicBezTo>
                    <a:cubicBezTo>
                      <a:pt x="159" y="53"/>
                      <a:pt x="159" y="50"/>
                      <a:pt x="160" y="48"/>
                    </a:cubicBezTo>
                    <a:cubicBezTo>
                      <a:pt x="176" y="32"/>
                      <a:pt x="176" y="32"/>
                      <a:pt x="176" y="32"/>
                    </a:cubicBezTo>
                    <a:cubicBezTo>
                      <a:pt x="178" y="31"/>
                      <a:pt x="181" y="31"/>
                      <a:pt x="183" y="32"/>
                    </a:cubicBezTo>
                    <a:cubicBezTo>
                      <a:pt x="185" y="34"/>
                      <a:pt x="185" y="37"/>
                      <a:pt x="183" y="39"/>
                    </a:cubicBezTo>
                    <a:cubicBezTo>
                      <a:pt x="167" y="55"/>
                      <a:pt x="167" y="55"/>
                      <a:pt x="167" y="55"/>
                    </a:cubicBezTo>
                    <a:cubicBezTo>
                      <a:pt x="166" y="56"/>
                      <a:pt x="165" y="56"/>
                      <a:pt x="164" y="56"/>
                    </a:cubicBezTo>
                    <a:close/>
                    <a:moveTo>
                      <a:pt x="46" y="56"/>
                    </a:moveTo>
                    <a:cubicBezTo>
                      <a:pt x="45" y="56"/>
                      <a:pt x="44" y="56"/>
                      <a:pt x="43" y="55"/>
                    </a:cubicBezTo>
                    <a:cubicBezTo>
                      <a:pt x="27" y="39"/>
                      <a:pt x="27" y="39"/>
                      <a:pt x="27" y="39"/>
                    </a:cubicBezTo>
                    <a:cubicBezTo>
                      <a:pt x="25" y="37"/>
                      <a:pt x="25" y="34"/>
                      <a:pt x="27" y="32"/>
                    </a:cubicBezTo>
                    <a:cubicBezTo>
                      <a:pt x="29" y="31"/>
                      <a:pt x="32" y="31"/>
                      <a:pt x="34" y="32"/>
                    </a:cubicBezTo>
                    <a:cubicBezTo>
                      <a:pt x="49" y="48"/>
                      <a:pt x="49" y="48"/>
                      <a:pt x="49" y="48"/>
                    </a:cubicBezTo>
                    <a:cubicBezTo>
                      <a:pt x="51" y="50"/>
                      <a:pt x="51" y="53"/>
                      <a:pt x="49" y="55"/>
                    </a:cubicBezTo>
                    <a:cubicBezTo>
                      <a:pt x="49" y="56"/>
                      <a:pt x="47" y="56"/>
                      <a:pt x="46" y="56"/>
                    </a:cubicBezTo>
                    <a:close/>
                    <a:moveTo>
                      <a:pt x="104" y="35"/>
                    </a:moveTo>
                    <a:cubicBezTo>
                      <a:pt x="102" y="35"/>
                      <a:pt x="100" y="33"/>
                      <a:pt x="100" y="31"/>
                    </a:cubicBezTo>
                    <a:cubicBezTo>
                      <a:pt x="100" y="4"/>
                      <a:pt x="100" y="4"/>
                      <a:pt x="100" y="4"/>
                    </a:cubicBezTo>
                    <a:cubicBezTo>
                      <a:pt x="100" y="2"/>
                      <a:pt x="102" y="0"/>
                      <a:pt x="104" y="0"/>
                    </a:cubicBezTo>
                    <a:cubicBezTo>
                      <a:pt x="107" y="0"/>
                      <a:pt x="109" y="2"/>
                      <a:pt x="109" y="4"/>
                    </a:cubicBezTo>
                    <a:cubicBezTo>
                      <a:pt x="109" y="31"/>
                      <a:pt x="109" y="31"/>
                      <a:pt x="109" y="31"/>
                    </a:cubicBezTo>
                    <a:cubicBezTo>
                      <a:pt x="109" y="33"/>
                      <a:pt x="107" y="35"/>
                      <a:pt x="104" y="35"/>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sp>
        <p:nvSpPr>
          <p:cNvPr id="17" name="مربع نص 16">
            <a:extLst>
              <a:ext uri="{FF2B5EF4-FFF2-40B4-BE49-F238E27FC236}">
                <a16:creationId xmlns:a16="http://schemas.microsoft.com/office/drawing/2014/main" id="{C665E015-C919-4810-B805-80A41BC493E6}"/>
              </a:ext>
            </a:extLst>
          </p:cNvPr>
          <p:cNvSpPr txBox="1"/>
          <p:nvPr/>
        </p:nvSpPr>
        <p:spPr>
          <a:xfrm>
            <a:off x="2981553" y="1770880"/>
            <a:ext cx="6155266" cy="369332"/>
          </a:xfrm>
          <a:prstGeom prst="rect">
            <a:avLst/>
          </a:prstGeom>
          <a:noFill/>
        </p:spPr>
        <p:txBody>
          <a:bodyPr wrap="square">
            <a:spAutoFit/>
          </a:bodyPr>
          <a:lstStyle/>
          <a:p>
            <a:pPr algn="ctr"/>
            <a:r>
              <a:rPr lang="ar-SA" sz="1800" dirty="0">
                <a:solidFill>
                  <a:srgbClr val="000000"/>
                </a:solidFill>
                <a:effectLst/>
                <a:ea typeface="Calibri" panose="020F0502020204030204" pitchFamily="34" charset="0"/>
                <a:cs typeface="Arial" panose="020B0604020202020204" pitchFamily="34" charset="0"/>
              </a:rPr>
              <a:t>كسر السعر للمتوسط المتحرك</a:t>
            </a:r>
            <a:endParaRPr lang="ar-EG" dirty="0"/>
          </a:p>
        </p:txBody>
      </p:sp>
      <p:sp>
        <p:nvSpPr>
          <p:cNvPr id="19" name="مربع نص 18">
            <a:extLst>
              <a:ext uri="{FF2B5EF4-FFF2-40B4-BE49-F238E27FC236}">
                <a16:creationId xmlns:a16="http://schemas.microsoft.com/office/drawing/2014/main" id="{85F40E25-5F56-4970-B56A-ED90AB372B9F}"/>
              </a:ext>
            </a:extLst>
          </p:cNvPr>
          <p:cNvSpPr txBox="1"/>
          <p:nvPr/>
        </p:nvSpPr>
        <p:spPr>
          <a:xfrm>
            <a:off x="4542367" y="4002253"/>
            <a:ext cx="6155266" cy="369332"/>
          </a:xfrm>
          <a:prstGeom prst="rect">
            <a:avLst/>
          </a:prstGeom>
          <a:noFill/>
        </p:spPr>
        <p:txBody>
          <a:bodyPr wrap="square">
            <a:spAutoFit/>
          </a:bodyPr>
          <a:lstStyle/>
          <a:p>
            <a:pPr algn="r"/>
            <a:r>
              <a:rPr lang="ar-SA" sz="1800" dirty="0">
                <a:solidFill>
                  <a:srgbClr val="000000"/>
                </a:solidFill>
                <a:effectLst/>
                <a:ea typeface="Calibri" panose="020F0502020204030204" pitchFamily="34" charset="0"/>
                <a:cs typeface="Arial" panose="020B0604020202020204" pitchFamily="34" charset="0"/>
              </a:rPr>
              <a:t>تقاطع متوسطين متحركين</a:t>
            </a:r>
            <a:endParaRPr lang="ar-EG" dirty="0"/>
          </a:p>
        </p:txBody>
      </p:sp>
      <p:sp>
        <p:nvSpPr>
          <p:cNvPr id="21" name="مربع نص 20">
            <a:extLst>
              <a:ext uri="{FF2B5EF4-FFF2-40B4-BE49-F238E27FC236}">
                <a16:creationId xmlns:a16="http://schemas.microsoft.com/office/drawing/2014/main" id="{5F7AF984-1A6E-4AC3-83FC-2F8C7066B7C2}"/>
              </a:ext>
            </a:extLst>
          </p:cNvPr>
          <p:cNvSpPr txBox="1"/>
          <p:nvPr/>
        </p:nvSpPr>
        <p:spPr>
          <a:xfrm>
            <a:off x="1464734" y="3964282"/>
            <a:ext cx="6155266" cy="369332"/>
          </a:xfrm>
          <a:prstGeom prst="rect">
            <a:avLst/>
          </a:prstGeom>
          <a:noFill/>
        </p:spPr>
        <p:txBody>
          <a:bodyPr wrap="square">
            <a:spAutoFit/>
          </a:bodyPr>
          <a:lstStyle/>
          <a:p>
            <a:r>
              <a:rPr lang="ar-SA" sz="1800" dirty="0">
                <a:solidFill>
                  <a:srgbClr val="000000"/>
                </a:solidFill>
                <a:effectLst/>
                <a:ea typeface="Calibri" panose="020F0502020204030204" pitchFamily="34" charset="0"/>
                <a:cs typeface="Arial" panose="020B0604020202020204" pitchFamily="34" charset="0"/>
              </a:rPr>
              <a:t>تقاطع ثلاثة متوسطات متحركة</a:t>
            </a:r>
            <a:endParaRPr lang="ar-EG" dirty="0"/>
          </a:p>
        </p:txBody>
      </p:sp>
      <p:sp>
        <p:nvSpPr>
          <p:cNvPr id="2" name="مربع نص 1">
            <a:extLst>
              <a:ext uri="{FF2B5EF4-FFF2-40B4-BE49-F238E27FC236}">
                <a16:creationId xmlns:a16="http://schemas.microsoft.com/office/drawing/2014/main" id="{70D93787-A19D-91CD-4BF3-5DB721BA38F5}"/>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902239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3FCA0907-5818-46DD-B302-FB933B7C072A}"/>
              </a:ext>
            </a:extLst>
          </p:cNvPr>
          <p:cNvSpPr txBox="1"/>
          <p:nvPr/>
        </p:nvSpPr>
        <p:spPr>
          <a:xfrm>
            <a:off x="3018367" y="531379"/>
            <a:ext cx="6155266" cy="547586"/>
          </a:xfrm>
          <a:prstGeom prst="rect">
            <a:avLst/>
          </a:prstGeom>
          <a:noFill/>
        </p:spPr>
        <p:txBody>
          <a:bodyPr wrap="square">
            <a:spAutoFit/>
          </a:bodyPr>
          <a:lstStyle/>
          <a:p>
            <a:pPr algn="ctr" rtl="1">
              <a:lnSpc>
                <a:spcPct val="115000"/>
              </a:lnSpc>
              <a:spcBef>
                <a:spcPts val="800"/>
              </a:spcBef>
              <a:spcAft>
                <a:spcPts val="400"/>
              </a:spcAft>
            </a:pPr>
            <a:r>
              <a:rPr lang="ar-SA" sz="2800" b="1" dirty="0">
                <a:effectLst/>
                <a:latin typeface="Cambria" panose="02040503050406030204" pitchFamily="18" charset="0"/>
                <a:ea typeface="Times New Roman" panose="02020603050405020304" pitchFamily="18" charset="0"/>
                <a:cs typeface="Times New Roman" panose="02020603050405020304" pitchFamily="18" charset="0"/>
              </a:rPr>
              <a:t> أهمية إدارة سلاسل الإمداد في بيئة الأعمال الحديثة</a:t>
            </a:r>
            <a:endParaRPr lang="en-US" sz="3200" b="1" dirty="0">
              <a:effectLst/>
              <a:latin typeface="Cambria" panose="02040503050406030204" pitchFamily="18" charset="0"/>
              <a:ea typeface="Times New Roman" panose="02020603050405020304" pitchFamily="18" charset="0"/>
              <a:cs typeface="Times New Roman" panose="02020603050405020304" pitchFamily="18" charset="0"/>
            </a:endParaRPr>
          </a:p>
        </p:txBody>
      </p:sp>
      <p:grpSp>
        <p:nvGrpSpPr>
          <p:cNvPr id="7" name="مجموعة 6">
            <a:extLst>
              <a:ext uri="{FF2B5EF4-FFF2-40B4-BE49-F238E27FC236}">
                <a16:creationId xmlns:a16="http://schemas.microsoft.com/office/drawing/2014/main" id="{63439739-2C18-4354-A0D9-6D50F7B51357}"/>
              </a:ext>
            </a:extLst>
          </p:cNvPr>
          <p:cNvGrpSpPr/>
          <p:nvPr/>
        </p:nvGrpSpPr>
        <p:grpSpPr>
          <a:xfrm>
            <a:off x="4462594" y="2141723"/>
            <a:ext cx="3436145" cy="3129389"/>
            <a:chOff x="3694112" y="923925"/>
            <a:chExt cx="4884738" cy="4830762"/>
          </a:xfrm>
        </p:grpSpPr>
        <p:sp>
          <p:nvSpPr>
            <p:cNvPr id="8" name="Google Shape;1253;p57">
              <a:extLst>
                <a:ext uri="{FF2B5EF4-FFF2-40B4-BE49-F238E27FC236}">
                  <a16:creationId xmlns:a16="http://schemas.microsoft.com/office/drawing/2014/main" id="{46E3D13C-C34E-4418-957B-C763988DB4D0}"/>
                </a:ext>
              </a:extLst>
            </p:cNvPr>
            <p:cNvSpPr/>
            <p:nvPr/>
          </p:nvSpPr>
          <p:spPr>
            <a:xfrm>
              <a:off x="6626225" y="1754187"/>
              <a:ext cx="1433512" cy="1443037"/>
            </a:xfrm>
            <a:custGeom>
              <a:avLst/>
              <a:gdLst/>
              <a:ahLst/>
              <a:cxnLst/>
              <a:rect l="l" t="t" r="r" b="b"/>
              <a:pathLst>
                <a:path w="342" h="344" extrusionOk="0">
                  <a:moveTo>
                    <a:pt x="320" y="0"/>
                  </a:moveTo>
                  <a:cubicBezTo>
                    <a:pt x="320" y="0"/>
                    <a:pt x="299" y="42"/>
                    <a:pt x="233" y="56"/>
                  </a:cubicBezTo>
                  <a:cubicBezTo>
                    <a:pt x="156" y="72"/>
                    <a:pt x="106" y="35"/>
                    <a:pt x="52" y="76"/>
                  </a:cubicBezTo>
                  <a:cubicBezTo>
                    <a:pt x="0" y="115"/>
                    <a:pt x="5" y="205"/>
                    <a:pt x="12" y="253"/>
                  </a:cubicBezTo>
                  <a:cubicBezTo>
                    <a:pt x="14" y="252"/>
                    <a:pt x="15" y="251"/>
                    <a:pt x="17" y="250"/>
                  </a:cubicBezTo>
                  <a:cubicBezTo>
                    <a:pt x="30" y="244"/>
                    <a:pt x="44" y="241"/>
                    <a:pt x="56" y="237"/>
                  </a:cubicBezTo>
                  <a:cubicBezTo>
                    <a:pt x="68" y="234"/>
                    <a:pt x="80" y="232"/>
                    <a:pt x="92" y="229"/>
                  </a:cubicBezTo>
                  <a:cubicBezTo>
                    <a:pt x="103" y="226"/>
                    <a:pt x="114" y="222"/>
                    <a:pt x="124" y="217"/>
                  </a:cubicBezTo>
                  <a:cubicBezTo>
                    <a:pt x="145" y="207"/>
                    <a:pt x="164" y="193"/>
                    <a:pt x="182" y="177"/>
                  </a:cubicBezTo>
                  <a:cubicBezTo>
                    <a:pt x="200" y="160"/>
                    <a:pt x="216" y="142"/>
                    <a:pt x="232" y="123"/>
                  </a:cubicBezTo>
                  <a:cubicBezTo>
                    <a:pt x="220" y="145"/>
                    <a:pt x="208" y="166"/>
                    <a:pt x="193" y="186"/>
                  </a:cubicBezTo>
                  <a:cubicBezTo>
                    <a:pt x="178" y="207"/>
                    <a:pt x="160" y="226"/>
                    <a:pt x="139" y="242"/>
                  </a:cubicBezTo>
                  <a:cubicBezTo>
                    <a:pt x="128" y="250"/>
                    <a:pt x="116" y="256"/>
                    <a:pt x="104" y="262"/>
                  </a:cubicBezTo>
                  <a:cubicBezTo>
                    <a:pt x="93" y="268"/>
                    <a:pt x="81" y="273"/>
                    <a:pt x="70" y="278"/>
                  </a:cubicBezTo>
                  <a:cubicBezTo>
                    <a:pt x="60" y="283"/>
                    <a:pt x="50" y="288"/>
                    <a:pt x="42" y="294"/>
                  </a:cubicBezTo>
                  <a:cubicBezTo>
                    <a:pt x="88" y="312"/>
                    <a:pt x="193" y="344"/>
                    <a:pt x="251" y="290"/>
                  </a:cubicBezTo>
                  <a:cubicBezTo>
                    <a:pt x="342" y="206"/>
                    <a:pt x="320" y="0"/>
                    <a:pt x="320" y="0"/>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latin typeface="Calibri"/>
                <a:ea typeface="Calibri"/>
                <a:cs typeface="Calibri"/>
                <a:sym typeface="Calibri"/>
              </a:endParaRPr>
            </a:p>
          </p:txBody>
        </p:sp>
        <p:sp>
          <p:nvSpPr>
            <p:cNvPr id="9" name="Google Shape;1254;p57">
              <a:extLst>
                <a:ext uri="{FF2B5EF4-FFF2-40B4-BE49-F238E27FC236}">
                  <a16:creationId xmlns:a16="http://schemas.microsoft.com/office/drawing/2014/main" id="{6D5DF842-07AD-4E30-B5F8-AC4013868BBA}"/>
                </a:ext>
              </a:extLst>
            </p:cNvPr>
            <p:cNvSpPr/>
            <p:nvPr/>
          </p:nvSpPr>
          <p:spPr>
            <a:xfrm>
              <a:off x="6886575" y="3100387"/>
              <a:ext cx="1692275" cy="1354137"/>
            </a:xfrm>
            <a:custGeom>
              <a:avLst/>
              <a:gdLst/>
              <a:ahLst/>
              <a:cxnLst/>
              <a:rect l="l" t="t" r="r" b="b"/>
              <a:pathLst>
                <a:path w="404" h="323" extrusionOk="0">
                  <a:moveTo>
                    <a:pt x="404" y="178"/>
                  </a:moveTo>
                  <a:cubicBezTo>
                    <a:pt x="404" y="178"/>
                    <a:pt x="358" y="187"/>
                    <a:pt x="306" y="144"/>
                  </a:cubicBezTo>
                  <a:cubicBezTo>
                    <a:pt x="245" y="94"/>
                    <a:pt x="242" y="32"/>
                    <a:pt x="177" y="16"/>
                  </a:cubicBezTo>
                  <a:cubicBezTo>
                    <a:pt x="114" y="0"/>
                    <a:pt x="47" y="59"/>
                    <a:pt x="14" y="94"/>
                  </a:cubicBezTo>
                  <a:cubicBezTo>
                    <a:pt x="15" y="95"/>
                    <a:pt x="17" y="96"/>
                    <a:pt x="19" y="97"/>
                  </a:cubicBezTo>
                  <a:cubicBezTo>
                    <a:pt x="32" y="103"/>
                    <a:pt x="43" y="111"/>
                    <a:pt x="53" y="119"/>
                  </a:cubicBezTo>
                  <a:cubicBezTo>
                    <a:pt x="63" y="127"/>
                    <a:pt x="73" y="135"/>
                    <a:pt x="82" y="142"/>
                  </a:cubicBezTo>
                  <a:cubicBezTo>
                    <a:pt x="92" y="149"/>
                    <a:pt x="101" y="155"/>
                    <a:pt x="111" y="160"/>
                  </a:cubicBezTo>
                  <a:cubicBezTo>
                    <a:pt x="132" y="170"/>
                    <a:pt x="155" y="176"/>
                    <a:pt x="179" y="180"/>
                  </a:cubicBezTo>
                  <a:cubicBezTo>
                    <a:pt x="203" y="184"/>
                    <a:pt x="228" y="185"/>
                    <a:pt x="253" y="185"/>
                  </a:cubicBezTo>
                  <a:cubicBezTo>
                    <a:pt x="228" y="190"/>
                    <a:pt x="204" y="193"/>
                    <a:pt x="178" y="194"/>
                  </a:cubicBezTo>
                  <a:cubicBezTo>
                    <a:pt x="153" y="195"/>
                    <a:pt x="127" y="193"/>
                    <a:pt x="101" y="187"/>
                  </a:cubicBezTo>
                  <a:cubicBezTo>
                    <a:pt x="89" y="183"/>
                    <a:pt x="76" y="178"/>
                    <a:pt x="64" y="172"/>
                  </a:cubicBezTo>
                  <a:cubicBezTo>
                    <a:pt x="52" y="167"/>
                    <a:pt x="41" y="161"/>
                    <a:pt x="31" y="156"/>
                  </a:cubicBezTo>
                  <a:cubicBezTo>
                    <a:pt x="20" y="150"/>
                    <a:pt x="10" y="146"/>
                    <a:pt x="0" y="143"/>
                  </a:cubicBezTo>
                  <a:cubicBezTo>
                    <a:pt x="15" y="191"/>
                    <a:pt x="55" y="292"/>
                    <a:pt x="134" y="304"/>
                  </a:cubicBezTo>
                  <a:cubicBezTo>
                    <a:pt x="255" y="323"/>
                    <a:pt x="404" y="178"/>
                    <a:pt x="404" y="178"/>
                  </a:cubicBezTo>
                  <a:close/>
                </a:path>
              </a:pathLst>
            </a:custGeom>
            <a:solidFill>
              <a:srgbClr val="167D8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latin typeface="Calibri"/>
                <a:ea typeface="Calibri"/>
                <a:cs typeface="Calibri"/>
                <a:sym typeface="Calibri"/>
              </a:endParaRPr>
            </a:p>
          </p:txBody>
        </p:sp>
        <p:sp>
          <p:nvSpPr>
            <p:cNvPr id="10" name="Google Shape;1255;p57">
              <a:extLst>
                <a:ext uri="{FF2B5EF4-FFF2-40B4-BE49-F238E27FC236}">
                  <a16:creationId xmlns:a16="http://schemas.microsoft.com/office/drawing/2014/main" id="{AF0A1A3F-64D4-4FCA-9C1A-444BB2B1BCEF}"/>
                </a:ext>
              </a:extLst>
            </p:cNvPr>
            <p:cNvSpPr/>
            <p:nvPr/>
          </p:nvSpPr>
          <p:spPr>
            <a:xfrm>
              <a:off x="6035675" y="4132262"/>
              <a:ext cx="1341437" cy="1497012"/>
            </a:xfrm>
            <a:custGeom>
              <a:avLst/>
              <a:gdLst/>
              <a:ahLst/>
              <a:cxnLst/>
              <a:rect l="l" t="t" r="r" b="b"/>
              <a:pathLst>
                <a:path w="320" h="357" extrusionOk="0">
                  <a:moveTo>
                    <a:pt x="307" y="357"/>
                  </a:moveTo>
                  <a:cubicBezTo>
                    <a:pt x="307" y="357"/>
                    <a:pt x="271" y="326"/>
                    <a:pt x="272" y="259"/>
                  </a:cubicBezTo>
                  <a:cubicBezTo>
                    <a:pt x="273" y="181"/>
                    <a:pt x="320" y="140"/>
                    <a:pt x="292" y="78"/>
                  </a:cubicBezTo>
                  <a:cubicBezTo>
                    <a:pt x="266" y="19"/>
                    <a:pt x="177" y="3"/>
                    <a:pt x="129" y="0"/>
                  </a:cubicBezTo>
                  <a:cubicBezTo>
                    <a:pt x="130" y="1"/>
                    <a:pt x="130" y="3"/>
                    <a:pt x="130" y="5"/>
                  </a:cubicBezTo>
                  <a:cubicBezTo>
                    <a:pt x="133" y="19"/>
                    <a:pt x="134" y="33"/>
                    <a:pt x="134" y="46"/>
                  </a:cubicBezTo>
                  <a:cubicBezTo>
                    <a:pt x="135" y="59"/>
                    <a:pt x="134" y="71"/>
                    <a:pt x="135" y="83"/>
                  </a:cubicBezTo>
                  <a:cubicBezTo>
                    <a:pt x="135" y="94"/>
                    <a:pt x="136" y="105"/>
                    <a:pt x="139" y="117"/>
                  </a:cubicBezTo>
                  <a:cubicBezTo>
                    <a:pt x="144" y="139"/>
                    <a:pt x="153" y="161"/>
                    <a:pt x="165" y="182"/>
                  </a:cubicBezTo>
                  <a:cubicBezTo>
                    <a:pt x="177" y="203"/>
                    <a:pt x="192" y="224"/>
                    <a:pt x="207" y="243"/>
                  </a:cubicBezTo>
                  <a:cubicBezTo>
                    <a:pt x="188" y="227"/>
                    <a:pt x="170" y="210"/>
                    <a:pt x="154" y="191"/>
                  </a:cubicBezTo>
                  <a:cubicBezTo>
                    <a:pt x="137" y="171"/>
                    <a:pt x="122" y="150"/>
                    <a:pt x="112" y="126"/>
                  </a:cubicBezTo>
                  <a:cubicBezTo>
                    <a:pt x="106" y="114"/>
                    <a:pt x="102" y="100"/>
                    <a:pt x="100" y="88"/>
                  </a:cubicBezTo>
                  <a:cubicBezTo>
                    <a:pt x="97" y="75"/>
                    <a:pt x="94" y="63"/>
                    <a:pt x="92" y="51"/>
                  </a:cubicBezTo>
                  <a:cubicBezTo>
                    <a:pt x="89" y="39"/>
                    <a:pt x="87" y="29"/>
                    <a:pt x="83" y="19"/>
                  </a:cubicBezTo>
                  <a:cubicBezTo>
                    <a:pt x="54" y="61"/>
                    <a:pt x="0" y="155"/>
                    <a:pt x="40" y="224"/>
                  </a:cubicBezTo>
                  <a:cubicBezTo>
                    <a:pt x="101" y="331"/>
                    <a:pt x="307" y="357"/>
                    <a:pt x="307" y="357"/>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latin typeface="Calibri"/>
                <a:ea typeface="Calibri"/>
                <a:cs typeface="Calibri"/>
                <a:sym typeface="Calibri"/>
              </a:endParaRPr>
            </a:p>
          </p:txBody>
        </p:sp>
        <p:sp>
          <p:nvSpPr>
            <p:cNvPr id="11" name="Google Shape;1256;p57">
              <a:extLst>
                <a:ext uri="{FF2B5EF4-FFF2-40B4-BE49-F238E27FC236}">
                  <a16:creationId xmlns:a16="http://schemas.microsoft.com/office/drawing/2014/main" id="{A167C7F9-784E-49E3-86D5-99C349828D2D}"/>
                </a:ext>
              </a:extLst>
            </p:cNvPr>
            <p:cNvSpPr/>
            <p:nvPr/>
          </p:nvSpPr>
          <p:spPr>
            <a:xfrm>
              <a:off x="4691062" y="4137025"/>
              <a:ext cx="1458912" cy="1617662"/>
            </a:xfrm>
            <a:custGeom>
              <a:avLst/>
              <a:gdLst/>
              <a:ahLst/>
              <a:cxnLst/>
              <a:rect l="l" t="t" r="r" b="b"/>
              <a:pathLst>
                <a:path w="348" h="386" extrusionOk="0">
                  <a:moveTo>
                    <a:pt x="109" y="386"/>
                  </a:moveTo>
                  <a:cubicBezTo>
                    <a:pt x="109" y="386"/>
                    <a:pt x="110" y="339"/>
                    <a:pt x="164" y="298"/>
                  </a:cubicBezTo>
                  <a:cubicBezTo>
                    <a:pt x="226" y="250"/>
                    <a:pt x="287" y="261"/>
                    <a:pt x="318" y="201"/>
                  </a:cubicBezTo>
                  <a:cubicBezTo>
                    <a:pt x="348" y="143"/>
                    <a:pt x="304" y="64"/>
                    <a:pt x="277" y="24"/>
                  </a:cubicBezTo>
                  <a:cubicBezTo>
                    <a:pt x="276" y="26"/>
                    <a:pt x="275" y="27"/>
                    <a:pt x="274" y="29"/>
                  </a:cubicBezTo>
                  <a:cubicBezTo>
                    <a:pt x="265" y="40"/>
                    <a:pt x="254" y="49"/>
                    <a:pt x="245" y="57"/>
                  </a:cubicBezTo>
                  <a:cubicBezTo>
                    <a:pt x="235" y="65"/>
                    <a:pt x="225" y="73"/>
                    <a:pt x="216" y="81"/>
                  </a:cubicBezTo>
                  <a:cubicBezTo>
                    <a:pt x="207" y="88"/>
                    <a:pt x="199" y="96"/>
                    <a:pt x="192" y="105"/>
                  </a:cubicBezTo>
                  <a:cubicBezTo>
                    <a:pt x="177" y="123"/>
                    <a:pt x="166" y="144"/>
                    <a:pt x="157" y="167"/>
                  </a:cubicBezTo>
                  <a:cubicBezTo>
                    <a:pt x="148" y="189"/>
                    <a:pt x="141" y="213"/>
                    <a:pt x="136" y="237"/>
                  </a:cubicBezTo>
                  <a:cubicBezTo>
                    <a:pt x="137" y="212"/>
                    <a:pt x="139" y="187"/>
                    <a:pt x="143" y="163"/>
                  </a:cubicBezTo>
                  <a:cubicBezTo>
                    <a:pt x="148" y="138"/>
                    <a:pt x="156" y="113"/>
                    <a:pt x="168" y="89"/>
                  </a:cubicBezTo>
                  <a:cubicBezTo>
                    <a:pt x="174" y="78"/>
                    <a:pt x="182" y="66"/>
                    <a:pt x="190" y="56"/>
                  </a:cubicBezTo>
                  <a:cubicBezTo>
                    <a:pt x="198" y="46"/>
                    <a:pt x="207" y="36"/>
                    <a:pt x="214" y="27"/>
                  </a:cubicBezTo>
                  <a:cubicBezTo>
                    <a:pt x="221" y="18"/>
                    <a:pt x="228" y="9"/>
                    <a:pt x="233" y="0"/>
                  </a:cubicBezTo>
                  <a:cubicBezTo>
                    <a:pt x="183" y="4"/>
                    <a:pt x="75" y="21"/>
                    <a:pt x="46" y="95"/>
                  </a:cubicBezTo>
                  <a:cubicBezTo>
                    <a:pt x="0" y="209"/>
                    <a:pt x="109" y="386"/>
                    <a:pt x="109" y="386"/>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latin typeface="Calibri"/>
                <a:ea typeface="Calibri"/>
                <a:cs typeface="Calibri"/>
                <a:sym typeface="Calibri"/>
              </a:endParaRPr>
            </a:p>
          </p:txBody>
        </p:sp>
        <p:sp>
          <p:nvSpPr>
            <p:cNvPr id="12" name="Google Shape;1257;p57">
              <a:extLst>
                <a:ext uri="{FF2B5EF4-FFF2-40B4-BE49-F238E27FC236}">
                  <a16:creationId xmlns:a16="http://schemas.microsoft.com/office/drawing/2014/main" id="{D30DE935-C46E-421B-8696-49D188E22BAB}"/>
                </a:ext>
              </a:extLst>
            </p:cNvPr>
            <p:cNvSpPr/>
            <p:nvPr/>
          </p:nvSpPr>
          <p:spPr>
            <a:xfrm>
              <a:off x="3694112" y="3067050"/>
              <a:ext cx="1625600" cy="1325562"/>
            </a:xfrm>
            <a:custGeom>
              <a:avLst/>
              <a:gdLst/>
              <a:ahLst/>
              <a:cxnLst/>
              <a:rect l="l" t="t" r="r" b="b"/>
              <a:pathLst>
                <a:path w="388" h="316" extrusionOk="0">
                  <a:moveTo>
                    <a:pt x="0" y="255"/>
                  </a:moveTo>
                  <a:cubicBezTo>
                    <a:pt x="0" y="255"/>
                    <a:pt x="37" y="226"/>
                    <a:pt x="103" y="242"/>
                  </a:cubicBezTo>
                  <a:cubicBezTo>
                    <a:pt x="179" y="261"/>
                    <a:pt x="209" y="316"/>
                    <a:pt x="275" y="302"/>
                  </a:cubicBezTo>
                  <a:cubicBezTo>
                    <a:pt x="338" y="289"/>
                    <a:pt x="373" y="206"/>
                    <a:pt x="388" y="160"/>
                  </a:cubicBezTo>
                  <a:cubicBezTo>
                    <a:pt x="386" y="161"/>
                    <a:pt x="384" y="161"/>
                    <a:pt x="382" y="160"/>
                  </a:cubicBezTo>
                  <a:cubicBezTo>
                    <a:pt x="367" y="160"/>
                    <a:pt x="354" y="158"/>
                    <a:pt x="341" y="155"/>
                  </a:cubicBezTo>
                  <a:cubicBezTo>
                    <a:pt x="329" y="153"/>
                    <a:pt x="317" y="150"/>
                    <a:pt x="305" y="148"/>
                  </a:cubicBezTo>
                  <a:cubicBezTo>
                    <a:pt x="294" y="145"/>
                    <a:pt x="283" y="144"/>
                    <a:pt x="271" y="144"/>
                  </a:cubicBezTo>
                  <a:cubicBezTo>
                    <a:pt x="248" y="144"/>
                    <a:pt x="225" y="148"/>
                    <a:pt x="201" y="155"/>
                  </a:cubicBezTo>
                  <a:cubicBezTo>
                    <a:pt x="178" y="162"/>
                    <a:pt x="155" y="172"/>
                    <a:pt x="133" y="182"/>
                  </a:cubicBezTo>
                  <a:cubicBezTo>
                    <a:pt x="153" y="167"/>
                    <a:pt x="174" y="154"/>
                    <a:pt x="196" y="142"/>
                  </a:cubicBezTo>
                  <a:cubicBezTo>
                    <a:pt x="218" y="130"/>
                    <a:pt x="242" y="120"/>
                    <a:pt x="269" y="115"/>
                  </a:cubicBezTo>
                  <a:cubicBezTo>
                    <a:pt x="282" y="113"/>
                    <a:pt x="295" y="112"/>
                    <a:pt x="308" y="112"/>
                  </a:cubicBezTo>
                  <a:cubicBezTo>
                    <a:pt x="321" y="112"/>
                    <a:pt x="334" y="112"/>
                    <a:pt x="346" y="113"/>
                  </a:cubicBezTo>
                  <a:cubicBezTo>
                    <a:pt x="358" y="113"/>
                    <a:pt x="369" y="112"/>
                    <a:pt x="379" y="111"/>
                  </a:cubicBezTo>
                  <a:cubicBezTo>
                    <a:pt x="344" y="74"/>
                    <a:pt x="264" y="0"/>
                    <a:pt x="188" y="23"/>
                  </a:cubicBezTo>
                  <a:cubicBezTo>
                    <a:pt x="70" y="59"/>
                    <a:pt x="0" y="255"/>
                    <a:pt x="0" y="255"/>
                  </a:cubicBezTo>
                  <a:close/>
                </a:path>
              </a:pathLst>
            </a:custGeom>
            <a:solidFill>
              <a:srgbClr val="167D8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latin typeface="Calibri"/>
                <a:ea typeface="Calibri"/>
                <a:cs typeface="Calibri"/>
                <a:sym typeface="Calibri"/>
              </a:endParaRPr>
            </a:p>
          </p:txBody>
        </p:sp>
        <p:sp>
          <p:nvSpPr>
            <p:cNvPr id="13" name="Google Shape;1258;p57">
              <a:extLst>
                <a:ext uri="{FF2B5EF4-FFF2-40B4-BE49-F238E27FC236}">
                  <a16:creationId xmlns:a16="http://schemas.microsoft.com/office/drawing/2014/main" id="{BB97D5C1-2649-46F6-AC3E-65ED42D35DBE}"/>
                </a:ext>
              </a:extLst>
            </p:cNvPr>
            <p:cNvSpPr/>
            <p:nvPr/>
          </p:nvSpPr>
          <p:spPr>
            <a:xfrm>
              <a:off x="4049712" y="1704975"/>
              <a:ext cx="1525587" cy="1479550"/>
            </a:xfrm>
            <a:custGeom>
              <a:avLst/>
              <a:gdLst/>
              <a:ahLst/>
              <a:cxnLst/>
              <a:rect l="l" t="t" r="r" b="b"/>
              <a:pathLst>
                <a:path w="364" h="353" extrusionOk="0">
                  <a:moveTo>
                    <a:pt x="0" y="67"/>
                  </a:moveTo>
                  <a:cubicBezTo>
                    <a:pt x="0" y="67"/>
                    <a:pt x="46" y="78"/>
                    <a:pt x="74" y="140"/>
                  </a:cubicBezTo>
                  <a:cubicBezTo>
                    <a:pt x="107" y="211"/>
                    <a:pt x="83" y="268"/>
                    <a:pt x="135" y="311"/>
                  </a:cubicBezTo>
                  <a:cubicBezTo>
                    <a:pt x="184" y="353"/>
                    <a:pt x="271" y="329"/>
                    <a:pt x="316" y="311"/>
                  </a:cubicBezTo>
                  <a:cubicBezTo>
                    <a:pt x="315" y="310"/>
                    <a:pt x="313" y="308"/>
                    <a:pt x="312" y="307"/>
                  </a:cubicBezTo>
                  <a:cubicBezTo>
                    <a:pt x="303" y="295"/>
                    <a:pt x="297" y="283"/>
                    <a:pt x="291" y="272"/>
                  </a:cubicBezTo>
                  <a:cubicBezTo>
                    <a:pt x="285" y="260"/>
                    <a:pt x="280" y="249"/>
                    <a:pt x="275" y="239"/>
                  </a:cubicBezTo>
                  <a:cubicBezTo>
                    <a:pt x="269" y="229"/>
                    <a:pt x="263" y="219"/>
                    <a:pt x="256" y="210"/>
                  </a:cubicBezTo>
                  <a:cubicBezTo>
                    <a:pt x="242" y="192"/>
                    <a:pt x="224" y="176"/>
                    <a:pt x="204" y="162"/>
                  </a:cubicBezTo>
                  <a:cubicBezTo>
                    <a:pt x="184" y="149"/>
                    <a:pt x="162" y="137"/>
                    <a:pt x="140" y="126"/>
                  </a:cubicBezTo>
                  <a:cubicBezTo>
                    <a:pt x="164" y="132"/>
                    <a:pt x="188" y="140"/>
                    <a:pt x="211" y="150"/>
                  </a:cubicBezTo>
                  <a:cubicBezTo>
                    <a:pt x="234" y="160"/>
                    <a:pt x="257" y="173"/>
                    <a:pt x="277" y="190"/>
                  </a:cubicBezTo>
                  <a:cubicBezTo>
                    <a:pt x="287" y="199"/>
                    <a:pt x="296" y="209"/>
                    <a:pt x="304" y="219"/>
                  </a:cubicBezTo>
                  <a:cubicBezTo>
                    <a:pt x="312" y="229"/>
                    <a:pt x="320" y="239"/>
                    <a:pt x="327" y="249"/>
                  </a:cubicBezTo>
                  <a:cubicBezTo>
                    <a:pt x="334" y="258"/>
                    <a:pt x="342" y="267"/>
                    <a:pt x="349" y="273"/>
                  </a:cubicBezTo>
                  <a:cubicBezTo>
                    <a:pt x="357" y="224"/>
                    <a:pt x="364" y="115"/>
                    <a:pt x="299" y="70"/>
                  </a:cubicBezTo>
                  <a:cubicBezTo>
                    <a:pt x="197" y="0"/>
                    <a:pt x="0" y="67"/>
                    <a:pt x="0" y="67"/>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latin typeface="Calibri"/>
                <a:ea typeface="Calibri"/>
                <a:cs typeface="Calibri"/>
                <a:sym typeface="Calibri"/>
              </a:endParaRPr>
            </a:p>
          </p:txBody>
        </p:sp>
        <p:sp>
          <p:nvSpPr>
            <p:cNvPr id="14" name="Google Shape;1259;p57">
              <a:extLst>
                <a:ext uri="{FF2B5EF4-FFF2-40B4-BE49-F238E27FC236}">
                  <a16:creationId xmlns:a16="http://schemas.microsoft.com/office/drawing/2014/main" id="{FBF402D0-D4DF-4E68-9AAC-C94FABD2E972}"/>
                </a:ext>
              </a:extLst>
            </p:cNvPr>
            <p:cNvSpPr/>
            <p:nvPr/>
          </p:nvSpPr>
          <p:spPr>
            <a:xfrm>
              <a:off x="5499100" y="923925"/>
              <a:ext cx="1249362" cy="1682750"/>
            </a:xfrm>
            <a:custGeom>
              <a:avLst/>
              <a:gdLst/>
              <a:ahLst/>
              <a:cxnLst/>
              <a:rect l="l" t="t" r="r" b="b"/>
              <a:pathLst>
                <a:path w="298" h="401" extrusionOk="0">
                  <a:moveTo>
                    <a:pt x="109" y="0"/>
                  </a:moveTo>
                  <a:cubicBezTo>
                    <a:pt x="109" y="0"/>
                    <a:pt x="128" y="43"/>
                    <a:pt x="98" y="103"/>
                  </a:cubicBezTo>
                  <a:cubicBezTo>
                    <a:pt x="63" y="173"/>
                    <a:pt x="3" y="190"/>
                    <a:pt x="1" y="258"/>
                  </a:cubicBezTo>
                  <a:cubicBezTo>
                    <a:pt x="0" y="322"/>
                    <a:pt x="73" y="375"/>
                    <a:pt x="114" y="399"/>
                  </a:cubicBezTo>
                  <a:cubicBezTo>
                    <a:pt x="115" y="397"/>
                    <a:pt x="115" y="395"/>
                    <a:pt x="115" y="394"/>
                  </a:cubicBezTo>
                  <a:cubicBezTo>
                    <a:pt x="119" y="379"/>
                    <a:pt x="124" y="367"/>
                    <a:pt x="130" y="355"/>
                  </a:cubicBezTo>
                  <a:cubicBezTo>
                    <a:pt x="135" y="343"/>
                    <a:pt x="140" y="333"/>
                    <a:pt x="145" y="322"/>
                  </a:cubicBezTo>
                  <a:cubicBezTo>
                    <a:pt x="150" y="311"/>
                    <a:pt x="154" y="301"/>
                    <a:pt x="156" y="289"/>
                  </a:cubicBezTo>
                  <a:cubicBezTo>
                    <a:pt x="162" y="267"/>
                    <a:pt x="163" y="243"/>
                    <a:pt x="161" y="219"/>
                  </a:cubicBezTo>
                  <a:cubicBezTo>
                    <a:pt x="159" y="195"/>
                    <a:pt x="155" y="170"/>
                    <a:pt x="150" y="146"/>
                  </a:cubicBezTo>
                  <a:cubicBezTo>
                    <a:pt x="160" y="169"/>
                    <a:pt x="169" y="192"/>
                    <a:pt x="175" y="216"/>
                  </a:cubicBezTo>
                  <a:cubicBezTo>
                    <a:pt x="182" y="241"/>
                    <a:pt x="186" y="266"/>
                    <a:pt x="185" y="293"/>
                  </a:cubicBezTo>
                  <a:cubicBezTo>
                    <a:pt x="184" y="306"/>
                    <a:pt x="182" y="320"/>
                    <a:pt x="179" y="333"/>
                  </a:cubicBezTo>
                  <a:cubicBezTo>
                    <a:pt x="176" y="345"/>
                    <a:pt x="173" y="357"/>
                    <a:pt x="170" y="369"/>
                  </a:cubicBezTo>
                  <a:cubicBezTo>
                    <a:pt x="167" y="381"/>
                    <a:pt x="165" y="391"/>
                    <a:pt x="165" y="401"/>
                  </a:cubicBezTo>
                  <a:cubicBezTo>
                    <a:pt x="208" y="376"/>
                    <a:pt x="298" y="315"/>
                    <a:pt x="292" y="235"/>
                  </a:cubicBezTo>
                  <a:cubicBezTo>
                    <a:pt x="284" y="112"/>
                    <a:pt x="109" y="0"/>
                    <a:pt x="109" y="0"/>
                  </a:cubicBezTo>
                  <a:close/>
                </a:path>
              </a:pathLst>
            </a:custGeom>
            <a:solidFill>
              <a:srgbClr val="167D8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latin typeface="Calibri"/>
                <a:ea typeface="Calibri"/>
                <a:cs typeface="Calibri"/>
                <a:sym typeface="Calibri"/>
              </a:endParaRPr>
            </a:p>
          </p:txBody>
        </p:sp>
      </p:grpSp>
      <p:sp>
        <p:nvSpPr>
          <p:cNvPr id="15" name="مربع نص 14">
            <a:extLst>
              <a:ext uri="{FF2B5EF4-FFF2-40B4-BE49-F238E27FC236}">
                <a16:creationId xmlns:a16="http://schemas.microsoft.com/office/drawing/2014/main" id="{7DE7F1D9-1A01-4BB0-9F19-9620FA33CB09}"/>
              </a:ext>
            </a:extLst>
          </p:cNvPr>
          <p:cNvSpPr txBox="1"/>
          <p:nvPr/>
        </p:nvSpPr>
        <p:spPr>
          <a:xfrm>
            <a:off x="2947455" y="1425678"/>
            <a:ext cx="6155266" cy="369332"/>
          </a:xfrm>
          <a:prstGeom prst="rect">
            <a:avLst/>
          </a:prstGeom>
          <a:noFill/>
        </p:spPr>
        <p:txBody>
          <a:bodyPr wrap="square">
            <a:spAutoFit/>
          </a:bodyPr>
          <a:lstStyle/>
          <a:p>
            <a:pPr algn="ctr"/>
            <a:r>
              <a:rPr lang="ar-SA" sz="1800" dirty="0">
                <a:effectLst/>
                <a:latin typeface="Calibri" panose="020F0502020204030204" pitchFamily="34" charset="0"/>
                <a:ea typeface="Times New Roman" panose="02020603050405020304" pitchFamily="18" charset="0"/>
                <a:cs typeface="Arial" panose="020B0604020202020204" pitchFamily="34" charset="0"/>
              </a:rPr>
              <a:t>خفض التكاليف وتحقيق الكفاءة التشغيلية</a:t>
            </a:r>
            <a:endParaRPr lang="ar-EG" dirty="0"/>
          </a:p>
        </p:txBody>
      </p:sp>
      <p:sp>
        <p:nvSpPr>
          <p:cNvPr id="17" name="مربع نص 16">
            <a:extLst>
              <a:ext uri="{FF2B5EF4-FFF2-40B4-BE49-F238E27FC236}">
                <a16:creationId xmlns:a16="http://schemas.microsoft.com/office/drawing/2014/main" id="{D136DD0E-F584-4E69-B718-2E8A42ABFD0B}"/>
              </a:ext>
            </a:extLst>
          </p:cNvPr>
          <p:cNvSpPr txBox="1"/>
          <p:nvPr/>
        </p:nvSpPr>
        <p:spPr>
          <a:xfrm>
            <a:off x="5034354" y="2402582"/>
            <a:ext cx="6155266" cy="369332"/>
          </a:xfrm>
          <a:prstGeom prst="rect">
            <a:avLst/>
          </a:prstGeom>
          <a:noFill/>
        </p:spPr>
        <p:txBody>
          <a:bodyPr wrap="square">
            <a:spAutoFit/>
          </a:bodyPr>
          <a:lstStyle/>
          <a:p>
            <a:pPr algn="r"/>
            <a:r>
              <a:rPr lang="ar-SA" sz="1800" dirty="0">
                <a:effectLst/>
                <a:latin typeface="Calibri" panose="020F0502020204030204" pitchFamily="34" charset="0"/>
                <a:ea typeface="Times New Roman" panose="02020603050405020304" pitchFamily="18" charset="0"/>
                <a:cs typeface="Arial" panose="020B0604020202020204" pitchFamily="34" charset="0"/>
              </a:rPr>
              <a:t>تعزيز القدرة التنافسية</a:t>
            </a:r>
            <a:endParaRPr lang="ar-EG" dirty="0"/>
          </a:p>
        </p:txBody>
      </p:sp>
      <p:sp>
        <p:nvSpPr>
          <p:cNvPr id="19" name="مربع نص 18">
            <a:extLst>
              <a:ext uri="{FF2B5EF4-FFF2-40B4-BE49-F238E27FC236}">
                <a16:creationId xmlns:a16="http://schemas.microsoft.com/office/drawing/2014/main" id="{F35F8C98-F329-49F0-8FD1-FDCE86AC727C}"/>
              </a:ext>
            </a:extLst>
          </p:cNvPr>
          <p:cNvSpPr txBox="1"/>
          <p:nvPr/>
        </p:nvSpPr>
        <p:spPr>
          <a:xfrm>
            <a:off x="5249322" y="3723584"/>
            <a:ext cx="6155266" cy="369332"/>
          </a:xfrm>
          <a:prstGeom prst="rect">
            <a:avLst/>
          </a:prstGeom>
          <a:noFill/>
        </p:spPr>
        <p:txBody>
          <a:bodyPr wrap="square">
            <a:spAutoFit/>
          </a:bodyPr>
          <a:lstStyle/>
          <a:p>
            <a:pPr algn="r"/>
            <a:r>
              <a:rPr lang="ar-SA" sz="1800" dirty="0">
                <a:effectLst/>
                <a:latin typeface="Calibri" panose="020F0502020204030204" pitchFamily="34" charset="0"/>
                <a:ea typeface="Times New Roman" panose="02020603050405020304" pitchFamily="18" charset="0"/>
                <a:cs typeface="Arial" panose="020B0604020202020204" pitchFamily="34" charset="0"/>
              </a:rPr>
              <a:t>الاستجابة للتغيرات السوقية</a:t>
            </a:r>
            <a:endParaRPr lang="ar-EG" dirty="0"/>
          </a:p>
        </p:txBody>
      </p:sp>
      <p:sp>
        <p:nvSpPr>
          <p:cNvPr id="21" name="مربع نص 20">
            <a:extLst>
              <a:ext uri="{FF2B5EF4-FFF2-40B4-BE49-F238E27FC236}">
                <a16:creationId xmlns:a16="http://schemas.microsoft.com/office/drawing/2014/main" id="{D1A2F09A-E56B-493F-B3C3-28B0C6A893DA}"/>
              </a:ext>
            </a:extLst>
          </p:cNvPr>
          <p:cNvSpPr txBox="1"/>
          <p:nvPr/>
        </p:nvSpPr>
        <p:spPr>
          <a:xfrm>
            <a:off x="4821106" y="4962223"/>
            <a:ext cx="6155266" cy="369332"/>
          </a:xfrm>
          <a:prstGeom prst="rect">
            <a:avLst/>
          </a:prstGeom>
          <a:noFill/>
        </p:spPr>
        <p:txBody>
          <a:bodyPr wrap="square">
            <a:spAutoFit/>
          </a:bodyPr>
          <a:lstStyle/>
          <a:p>
            <a:pPr algn="r"/>
            <a:r>
              <a:rPr lang="ar-SA" sz="1800" dirty="0">
                <a:effectLst/>
                <a:latin typeface="Calibri" panose="020F0502020204030204" pitchFamily="34" charset="0"/>
                <a:ea typeface="Times New Roman" panose="02020603050405020304" pitchFamily="18" charset="0"/>
                <a:cs typeface="Arial" panose="020B0604020202020204" pitchFamily="34" charset="0"/>
              </a:rPr>
              <a:t>دعم الابتكار وتطوير المنتجات</a:t>
            </a:r>
            <a:endParaRPr lang="ar-EG" dirty="0"/>
          </a:p>
        </p:txBody>
      </p:sp>
      <p:sp>
        <p:nvSpPr>
          <p:cNvPr id="23" name="مربع نص 22">
            <a:extLst>
              <a:ext uri="{FF2B5EF4-FFF2-40B4-BE49-F238E27FC236}">
                <a16:creationId xmlns:a16="http://schemas.microsoft.com/office/drawing/2014/main" id="{8E06FFDB-6597-48EC-A9D5-DA9C9C8B703B}"/>
              </a:ext>
            </a:extLst>
          </p:cNvPr>
          <p:cNvSpPr txBox="1"/>
          <p:nvPr/>
        </p:nvSpPr>
        <p:spPr>
          <a:xfrm>
            <a:off x="1308100" y="4904653"/>
            <a:ext cx="6155266" cy="369332"/>
          </a:xfrm>
          <a:prstGeom prst="rect">
            <a:avLst/>
          </a:prstGeom>
          <a:noFill/>
        </p:spPr>
        <p:txBody>
          <a:bodyPr wrap="square">
            <a:spAutoFit/>
          </a:bodyPr>
          <a:lstStyle/>
          <a:p>
            <a:r>
              <a:rPr lang="ar-SA" sz="1800" dirty="0">
                <a:effectLst/>
                <a:latin typeface="Calibri" panose="020F0502020204030204" pitchFamily="34" charset="0"/>
                <a:ea typeface="Times New Roman" panose="02020603050405020304" pitchFamily="18" charset="0"/>
                <a:cs typeface="Arial" panose="020B0604020202020204" pitchFamily="34" charset="0"/>
              </a:rPr>
              <a:t>تحسين جودة الخدمة والرضا العملاء</a:t>
            </a:r>
            <a:endParaRPr lang="ar-EG" dirty="0"/>
          </a:p>
        </p:txBody>
      </p:sp>
      <p:sp>
        <p:nvSpPr>
          <p:cNvPr id="25" name="مربع نص 24">
            <a:extLst>
              <a:ext uri="{FF2B5EF4-FFF2-40B4-BE49-F238E27FC236}">
                <a16:creationId xmlns:a16="http://schemas.microsoft.com/office/drawing/2014/main" id="{80F708E4-EE35-4E3F-939E-CE214A5D0D31}"/>
              </a:ext>
            </a:extLst>
          </p:cNvPr>
          <p:cNvSpPr txBox="1"/>
          <p:nvPr/>
        </p:nvSpPr>
        <p:spPr>
          <a:xfrm>
            <a:off x="690035" y="3668901"/>
            <a:ext cx="6155266" cy="390684"/>
          </a:xfrm>
          <a:prstGeom prst="rect">
            <a:avLst/>
          </a:prstGeom>
          <a:noFill/>
        </p:spPr>
        <p:txBody>
          <a:bodyPr wrap="square">
            <a:spAutoFit/>
          </a:bodyPr>
          <a:lstStyle/>
          <a:p>
            <a:pPr rtl="1">
              <a:lnSpc>
                <a:spcPct val="115000"/>
              </a:lnSpc>
              <a:spcBef>
                <a:spcPts val="800"/>
              </a:spcBef>
              <a:spcAft>
                <a:spcPts val="400"/>
              </a:spcAft>
            </a:pPr>
            <a:r>
              <a:rPr lang="ar-SA" sz="1800" dirty="0">
                <a:effectLst/>
                <a:latin typeface="Calibri" panose="020F0502020204030204" pitchFamily="34" charset="0"/>
                <a:ea typeface="Times New Roman" panose="02020603050405020304" pitchFamily="18" charset="0"/>
                <a:cs typeface="Times New Roman" panose="02020603050405020304" pitchFamily="18" charset="0"/>
              </a:rPr>
              <a:t>تعزيز الاستدامة والمسؤولية البيئية</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7" name="مربع نص 26">
            <a:extLst>
              <a:ext uri="{FF2B5EF4-FFF2-40B4-BE49-F238E27FC236}">
                <a16:creationId xmlns:a16="http://schemas.microsoft.com/office/drawing/2014/main" id="{5F8669C1-E5B1-44C0-BFD3-A4D0090A920C}"/>
              </a:ext>
            </a:extLst>
          </p:cNvPr>
          <p:cNvSpPr txBox="1"/>
          <p:nvPr/>
        </p:nvSpPr>
        <p:spPr>
          <a:xfrm>
            <a:off x="283634" y="2444640"/>
            <a:ext cx="6155266" cy="369332"/>
          </a:xfrm>
          <a:prstGeom prst="rect">
            <a:avLst/>
          </a:prstGeom>
          <a:noFill/>
        </p:spPr>
        <p:txBody>
          <a:bodyPr wrap="square">
            <a:spAutoFit/>
          </a:bodyPr>
          <a:lstStyle/>
          <a:p>
            <a:r>
              <a:rPr lang="ar-SA" sz="1800" dirty="0">
                <a:effectLst/>
                <a:latin typeface="Calibri" panose="020F0502020204030204" pitchFamily="34" charset="0"/>
                <a:ea typeface="Times New Roman" panose="02020603050405020304" pitchFamily="18" charset="0"/>
                <a:cs typeface="Arial" panose="020B0604020202020204" pitchFamily="34" charset="0"/>
              </a:rPr>
              <a:t>دعم التحول الرقمي ورؤية 2030 (للسوق السعودي)</a:t>
            </a:r>
            <a:endParaRPr lang="ar-EG" dirty="0"/>
          </a:p>
        </p:txBody>
      </p:sp>
      <p:sp>
        <p:nvSpPr>
          <p:cNvPr id="2" name="مربع نص 1">
            <a:extLst>
              <a:ext uri="{FF2B5EF4-FFF2-40B4-BE49-F238E27FC236}">
                <a16:creationId xmlns:a16="http://schemas.microsoft.com/office/drawing/2014/main" id="{48CDDD24-BB6C-BE44-22D3-DB6567E61A73}"/>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74727080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BCEE21DB-C1D3-4C99-8DBA-C8FC9DADDBEF}"/>
              </a:ext>
            </a:extLst>
          </p:cNvPr>
          <p:cNvSpPr txBox="1"/>
          <p:nvPr/>
        </p:nvSpPr>
        <p:spPr>
          <a:xfrm>
            <a:off x="5877681" y="1842261"/>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Calibri" panose="020F0502020204030204" pitchFamily="34" charset="0"/>
                <a:cs typeface="Arial" panose="020B0604020202020204" pitchFamily="34" charset="0"/>
              </a:rPr>
              <a:t>أسلوب السلاسل الزمنية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مربع نص 6">
            <a:extLst>
              <a:ext uri="{FF2B5EF4-FFF2-40B4-BE49-F238E27FC236}">
                <a16:creationId xmlns:a16="http://schemas.microsoft.com/office/drawing/2014/main" id="{E541B49B-AC90-4B37-9CD4-DB7312723E09}"/>
              </a:ext>
            </a:extLst>
          </p:cNvPr>
          <p:cNvSpPr txBox="1"/>
          <p:nvPr/>
        </p:nvSpPr>
        <p:spPr>
          <a:xfrm>
            <a:off x="393700" y="1686907"/>
            <a:ext cx="5702300" cy="4015843"/>
          </a:xfrm>
          <a:prstGeom prst="rect">
            <a:avLst/>
          </a:prstGeom>
          <a:noFill/>
        </p:spPr>
        <p:txBody>
          <a:bodyPr wrap="square">
            <a:spAutoFit/>
          </a:bodyPr>
          <a:lstStyle/>
          <a:p>
            <a:pPr lvl="0" algn="r" rtl="1">
              <a:lnSpc>
                <a:spcPct val="115000"/>
              </a:lnSpc>
              <a:spcAft>
                <a:spcPts val="1000"/>
              </a:spcAft>
              <a:buClr>
                <a:srgbClr val="FF0000"/>
              </a:buClr>
              <a:buSzPts val="1800"/>
            </a:pPr>
            <a:r>
              <a:rPr lang="ar-SA" sz="1800" b="1" strike="noStrike" dirty="0">
                <a:solidFill>
                  <a:srgbClr val="17848A"/>
                </a:solidFill>
                <a:effectLst/>
                <a:latin typeface="Calibri" panose="020F0502020204030204" pitchFamily="34" charset="0"/>
                <a:ea typeface="Calibri" panose="020F0502020204030204" pitchFamily="34" charset="0"/>
                <a:cs typeface="Arial" panose="020B0604020202020204" pitchFamily="34" charset="0"/>
              </a:rPr>
              <a:t>يمكن تعريف السلسلة بأنها:</a:t>
            </a:r>
            <a:r>
              <a:rPr lang="ar-SA" sz="1800" strike="noStrike" dirty="0">
                <a:solidFill>
                  <a:srgbClr val="17848A"/>
                </a:solidFill>
                <a:effectLst/>
                <a:latin typeface="Calibri" panose="020F0502020204030204" pitchFamily="34" charset="0"/>
                <a:ea typeface="Calibri" panose="020F0502020204030204" pitchFamily="34" charset="0"/>
                <a:cs typeface="Arial" panose="020B0604020202020204" pitchFamily="34" charset="0"/>
              </a:rPr>
              <a:t> </a:t>
            </a:r>
            <a:endParaRPr lang="en-US" sz="1400" strike="noStrike"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250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مجموعتين من القياسات المسجلة لمتغير واحدا وأكثر مرتبة وفق حدوثها في الزمن، وتعطي قيم ظاهرة محددة، ونقرأ هذه القيم من اليسار إلى اليمين، فنقول إن أول (</a:t>
            </a:r>
            <a:r>
              <a:rPr lang="en-US" sz="1800" dirty="0">
                <a:effectLst/>
                <a:latin typeface="Arial" panose="020B0604020202020204" pitchFamily="34" charset="0"/>
                <a:ea typeface="Calibri" panose="020F0502020204030204" pitchFamily="34" charset="0"/>
                <a:cs typeface="Arial" panose="020B0604020202020204" pitchFamily="34" charset="0"/>
              </a:rPr>
              <a:t>n</a:t>
            </a:r>
            <a:r>
              <a:rPr lang="ar-SA" sz="1800" dirty="0">
                <a:effectLst/>
                <a:latin typeface="Calibri" panose="020F0502020204030204" pitchFamily="34" charset="0"/>
                <a:ea typeface="Calibri" panose="020F0502020204030204" pitchFamily="34" charset="0"/>
                <a:cs typeface="Arial" panose="020B0604020202020204" pitchFamily="34" charset="0"/>
              </a:rPr>
              <a:t>) من هذه المشاهدات هي:</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250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a:t>
            </a:r>
            <a:r>
              <a:rPr lang="en-US" sz="1800" dirty="0">
                <a:effectLst/>
                <a:latin typeface="Arial" panose="020B0604020202020204" pitchFamily="34" charset="0"/>
                <a:ea typeface="Calibri" panose="020F0502020204030204" pitchFamily="34" charset="0"/>
                <a:cs typeface="Arial" panose="020B0604020202020204" pitchFamily="34" charset="0"/>
              </a:rPr>
              <a:t>x1 ، x2 ، x3 ، …،</a:t>
            </a:r>
            <a:r>
              <a:rPr lang="en-US" sz="1800" dirty="0" err="1">
                <a:effectLst/>
                <a:latin typeface="Arial" panose="020B0604020202020204" pitchFamily="34" charset="0"/>
                <a:ea typeface="Calibri" panose="020F0502020204030204" pitchFamily="34" charset="0"/>
                <a:cs typeface="Arial" panose="020B0604020202020204" pitchFamily="34" charset="0"/>
              </a:rPr>
              <a:t>xn</a:t>
            </a:r>
            <a:r>
              <a:rPr lang="ar-SA" sz="1800" dirty="0">
                <a:effectLst/>
                <a:latin typeface="Calibri" panose="020F0502020204030204" pitchFamily="34" charset="0"/>
                <a:ea typeface="Calibri" panose="020F0502020204030204" pitchFamily="34" charset="0"/>
                <a:cs typeface="Arial" panose="020B0604020202020204" pitchFamily="34" charset="0"/>
              </a:rPr>
              <a:t>.) وتعتبر السلاسل الزمنية من أهم أساليب التنبؤ حول المستقبل من خلال وقائع الأمس واليوم.</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16D85922-4257-C8A9-FED4-BE9C5AD9A778}"/>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287272834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498355AA-732F-4043-BCA5-6E248C27E416}"/>
              </a:ext>
            </a:extLst>
          </p:cNvPr>
          <p:cNvSpPr txBox="1"/>
          <p:nvPr/>
        </p:nvSpPr>
        <p:spPr>
          <a:xfrm>
            <a:off x="3018367" y="562585"/>
            <a:ext cx="6155266" cy="555986"/>
          </a:xfrm>
          <a:prstGeom prst="rect">
            <a:avLst/>
          </a:prstGeom>
          <a:noFill/>
        </p:spPr>
        <p:txBody>
          <a:bodyPr wrap="square">
            <a:spAutoFit/>
          </a:bodyPr>
          <a:lstStyle/>
          <a:p>
            <a:pPr lvl="0" algn="ctr" rtl="1">
              <a:lnSpc>
                <a:spcPct val="115000"/>
              </a:lnSpc>
              <a:spcAft>
                <a:spcPts val="1000"/>
              </a:spcAft>
              <a:buClr>
                <a:srgbClr val="FF0000"/>
              </a:buClr>
              <a:buSzPts val="1800"/>
            </a:pPr>
            <a:r>
              <a:rPr lang="ar-SA" sz="2800" b="1" strike="noStrike" dirty="0">
                <a:effectLst/>
                <a:latin typeface="Calibri" panose="020F0502020204030204" pitchFamily="34" charset="0"/>
                <a:ea typeface="Calibri" panose="020F0502020204030204" pitchFamily="34" charset="0"/>
                <a:cs typeface="Arial" panose="020B0604020202020204" pitchFamily="34" charset="0"/>
              </a:rPr>
              <a:t>مكونات السلاسل الزمنية</a:t>
            </a:r>
            <a:endParaRPr lang="en-US" sz="2000" strike="noStrike"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مجموعة 6">
            <a:extLst>
              <a:ext uri="{FF2B5EF4-FFF2-40B4-BE49-F238E27FC236}">
                <a16:creationId xmlns:a16="http://schemas.microsoft.com/office/drawing/2014/main" id="{936AB42B-6F40-4C2C-9744-7F829E5F248C}"/>
              </a:ext>
            </a:extLst>
          </p:cNvPr>
          <p:cNvGrpSpPr/>
          <p:nvPr/>
        </p:nvGrpSpPr>
        <p:grpSpPr>
          <a:xfrm>
            <a:off x="4354247" y="2082800"/>
            <a:ext cx="3483505" cy="3407832"/>
            <a:chOff x="3865562" y="1763712"/>
            <a:chExt cx="4471988" cy="4471987"/>
          </a:xfrm>
        </p:grpSpPr>
        <p:grpSp>
          <p:nvGrpSpPr>
            <p:cNvPr id="8" name="Группа 3">
              <a:extLst>
                <a:ext uri="{FF2B5EF4-FFF2-40B4-BE49-F238E27FC236}">
                  <a16:creationId xmlns:a16="http://schemas.microsoft.com/office/drawing/2014/main" id="{31AC9139-C3FA-4D48-9418-FEF129D1E876}"/>
                </a:ext>
              </a:extLst>
            </p:cNvPr>
            <p:cNvGrpSpPr/>
            <p:nvPr/>
          </p:nvGrpSpPr>
          <p:grpSpPr>
            <a:xfrm>
              <a:off x="6140450" y="4037012"/>
              <a:ext cx="2197100" cy="2198687"/>
              <a:chOff x="6140450" y="4037012"/>
              <a:chExt cx="2197100" cy="2198687"/>
            </a:xfrm>
          </p:grpSpPr>
          <p:sp>
            <p:nvSpPr>
              <p:cNvPr id="18" name="Google Shape;394;p23">
                <a:extLst>
                  <a:ext uri="{FF2B5EF4-FFF2-40B4-BE49-F238E27FC236}">
                    <a16:creationId xmlns:a16="http://schemas.microsoft.com/office/drawing/2014/main" id="{FE2AE917-E407-4F46-86FD-F467FC6C8336}"/>
                  </a:ext>
                </a:extLst>
              </p:cNvPr>
              <p:cNvSpPr/>
              <p:nvPr/>
            </p:nvSpPr>
            <p:spPr>
              <a:xfrm>
                <a:off x="6140450" y="4037012"/>
                <a:ext cx="2197100" cy="2198687"/>
              </a:xfrm>
              <a:custGeom>
                <a:avLst/>
                <a:gdLst/>
                <a:ahLst/>
                <a:cxnLst/>
                <a:rect l="l" t="t" r="r" b="b"/>
                <a:pathLst>
                  <a:path w="509" h="509" extrusionOk="0">
                    <a:moveTo>
                      <a:pt x="73" y="415"/>
                    </a:moveTo>
                    <a:cubicBezTo>
                      <a:pt x="167" y="509"/>
                      <a:pt x="320" y="509"/>
                      <a:pt x="415" y="415"/>
                    </a:cubicBezTo>
                    <a:cubicBezTo>
                      <a:pt x="509" y="320"/>
                      <a:pt x="509" y="167"/>
                      <a:pt x="415" y="73"/>
                    </a:cubicBezTo>
                    <a:cubicBezTo>
                      <a:pt x="366" y="24"/>
                      <a:pt x="301" y="0"/>
                      <a:pt x="237" y="2"/>
                    </a:cubicBezTo>
                    <a:cubicBezTo>
                      <a:pt x="122" y="2"/>
                      <a:pt x="122" y="2"/>
                      <a:pt x="122" y="2"/>
                    </a:cubicBezTo>
                    <a:cubicBezTo>
                      <a:pt x="1" y="2"/>
                      <a:pt x="1" y="2"/>
                      <a:pt x="1" y="2"/>
                    </a:cubicBezTo>
                    <a:cubicBezTo>
                      <a:pt x="2" y="123"/>
                      <a:pt x="2" y="123"/>
                      <a:pt x="2" y="123"/>
                    </a:cubicBezTo>
                    <a:cubicBezTo>
                      <a:pt x="2" y="237"/>
                      <a:pt x="2" y="237"/>
                      <a:pt x="2" y="237"/>
                    </a:cubicBezTo>
                    <a:cubicBezTo>
                      <a:pt x="0" y="301"/>
                      <a:pt x="24" y="366"/>
                      <a:pt x="73" y="415"/>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9" name="Google Shape;401;p23">
                <a:extLst>
                  <a:ext uri="{FF2B5EF4-FFF2-40B4-BE49-F238E27FC236}">
                    <a16:creationId xmlns:a16="http://schemas.microsoft.com/office/drawing/2014/main" id="{C4CCF021-D95C-4AAE-9C84-FA9048CDEFAD}"/>
                  </a:ext>
                </a:extLst>
              </p:cNvPr>
              <p:cNvSpPr/>
              <p:nvPr/>
            </p:nvSpPr>
            <p:spPr>
              <a:xfrm>
                <a:off x="6791325" y="4689475"/>
                <a:ext cx="773112" cy="768350"/>
              </a:xfrm>
              <a:custGeom>
                <a:avLst/>
                <a:gdLst/>
                <a:ahLst/>
                <a:cxnLst/>
                <a:rect l="l" t="t" r="r" b="b"/>
                <a:pathLst>
                  <a:path w="179" h="178" extrusionOk="0">
                    <a:moveTo>
                      <a:pt x="98" y="178"/>
                    </a:moveTo>
                    <a:cubicBezTo>
                      <a:pt x="81" y="178"/>
                      <a:pt x="81" y="178"/>
                      <a:pt x="81" y="178"/>
                    </a:cubicBezTo>
                    <a:cubicBezTo>
                      <a:pt x="77" y="178"/>
                      <a:pt x="74" y="175"/>
                      <a:pt x="73" y="172"/>
                    </a:cubicBezTo>
                    <a:cubicBezTo>
                      <a:pt x="71" y="154"/>
                      <a:pt x="71" y="154"/>
                      <a:pt x="71" y="154"/>
                    </a:cubicBezTo>
                    <a:cubicBezTo>
                      <a:pt x="71" y="153"/>
                      <a:pt x="70" y="153"/>
                      <a:pt x="69" y="153"/>
                    </a:cubicBezTo>
                    <a:cubicBezTo>
                      <a:pt x="66" y="152"/>
                      <a:pt x="62" y="150"/>
                      <a:pt x="59" y="149"/>
                    </a:cubicBezTo>
                    <a:cubicBezTo>
                      <a:pt x="58" y="148"/>
                      <a:pt x="58" y="148"/>
                      <a:pt x="57" y="149"/>
                    </a:cubicBezTo>
                    <a:cubicBezTo>
                      <a:pt x="43" y="159"/>
                      <a:pt x="43" y="159"/>
                      <a:pt x="43" y="159"/>
                    </a:cubicBezTo>
                    <a:cubicBezTo>
                      <a:pt x="40" y="161"/>
                      <a:pt x="35" y="161"/>
                      <a:pt x="33" y="158"/>
                    </a:cubicBezTo>
                    <a:cubicBezTo>
                      <a:pt x="20" y="146"/>
                      <a:pt x="20" y="146"/>
                      <a:pt x="20" y="146"/>
                    </a:cubicBezTo>
                    <a:cubicBezTo>
                      <a:pt x="18" y="143"/>
                      <a:pt x="17" y="139"/>
                      <a:pt x="20" y="136"/>
                    </a:cubicBezTo>
                    <a:cubicBezTo>
                      <a:pt x="30" y="122"/>
                      <a:pt x="30" y="122"/>
                      <a:pt x="30" y="122"/>
                    </a:cubicBezTo>
                    <a:cubicBezTo>
                      <a:pt x="31" y="121"/>
                      <a:pt x="31" y="120"/>
                      <a:pt x="30" y="120"/>
                    </a:cubicBezTo>
                    <a:cubicBezTo>
                      <a:pt x="29" y="116"/>
                      <a:pt x="27" y="113"/>
                      <a:pt x="26" y="110"/>
                    </a:cubicBezTo>
                    <a:cubicBezTo>
                      <a:pt x="26" y="109"/>
                      <a:pt x="25" y="108"/>
                      <a:pt x="25" y="108"/>
                    </a:cubicBezTo>
                    <a:cubicBezTo>
                      <a:pt x="7" y="105"/>
                      <a:pt x="7" y="105"/>
                      <a:pt x="7" y="105"/>
                    </a:cubicBezTo>
                    <a:cubicBezTo>
                      <a:pt x="3" y="105"/>
                      <a:pt x="0" y="102"/>
                      <a:pt x="0" y="98"/>
                    </a:cubicBezTo>
                    <a:cubicBezTo>
                      <a:pt x="0" y="80"/>
                      <a:pt x="0" y="80"/>
                      <a:pt x="0" y="80"/>
                    </a:cubicBezTo>
                    <a:cubicBezTo>
                      <a:pt x="0" y="77"/>
                      <a:pt x="3" y="73"/>
                      <a:pt x="7" y="73"/>
                    </a:cubicBezTo>
                    <a:cubicBezTo>
                      <a:pt x="25" y="70"/>
                      <a:pt x="25" y="70"/>
                      <a:pt x="25" y="70"/>
                    </a:cubicBezTo>
                    <a:cubicBezTo>
                      <a:pt x="25" y="70"/>
                      <a:pt x="26" y="69"/>
                      <a:pt x="26" y="69"/>
                    </a:cubicBezTo>
                    <a:cubicBezTo>
                      <a:pt x="27" y="65"/>
                      <a:pt x="29" y="62"/>
                      <a:pt x="30" y="58"/>
                    </a:cubicBezTo>
                    <a:cubicBezTo>
                      <a:pt x="31" y="58"/>
                      <a:pt x="31" y="57"/>
                      <a:pt x="30" y="56"/>
                    </a:cubicBezTo>
                    <a:cubicBezTo>
                      <a:pt x="20" y="42"/>
                      <a:pt x="20" y="42"/>
                      <a:pt x="20" y="42"/>
                    </a:cubicBezTo>
                    <a:cubicBezTo>
                      <a:pt x="17" y="39"/>
                      <a:pt x="18" y="35"/>
                      <a:pt x="20" y="32"/>
                    </a:cubicBezTo>
                    <a:cubicBezTo>
                      <a:pt x="33" y="20"/>
                      <a:pt x="33" y="20"/>
                      <a:pt x="33" y="20"/>
                    </a:cubicBezTo>
                    <a:cubicBezTo>
                      <a:pt x="35" y="17"/>
                      <a:pt x="40" y="17"/>
                      <a:pt x="43" y="19"/>
                    </a:cubicBezTo>
                    <a:cubicBezTo>
                      <a:pt x="57" y="29"/>
                      <a:pt x="57" y="29"/>
                      <a:pt x="57" y="29"/>
                    </a:cubicBezTo>
                    <a:cubicBezTo>
                      <a:pt x="58" y="30"/>
                      <a:pt x="58" y="30"/>
                      <a:pt x="59" y="29"/>
                    </a:cubicBezTo>
                    <a:cubicBezTo>
                      <a:pt x="62" y="28"/>
                      <a:pt x="66" y="26"/>
                      <a:pt x="69" y="25"/>
                    </a:cubicBezTo>
                    <a:cubicBezTo>
                      <a:pt x="70" y="25"/>
                      <a:pt x="71" y="24"/>
                      <a:pt x="71" y="24"/>
                    </a:cubicBezTo>
                    <a:cubicBezTo>
                      <a:pt x="73" y="6"/>
                      <a:pt x="73" y="6"/>
                      <a:pt x="73" y="6"/>
                    </a:cubicBezTo>
                    <a:cubicBezTo>
                      <a:pt x="74" y="3"/>
                      <a:pt x="77" y="0"/>
                      <a:pt x="81" y="0"/>
                    </a:cubicBezTo>
                    <a:cubicBezTo>
                      <a:pt x="98" y="0"/>
                      <a:pt x="98" y="0"/>
                      <a:pt x="98" y="0"/>
                    </a:cubicBezTo>
                    <a:cubicBezTo>
                      <a:pt x="102" y="0"/>
                      <a:pt x="106" y="3"/>
                      <a:pt x="106" y="6"/>
                    </a:cubicBezTo>
                    <a:cubicBezTo>
                      <a:pt x="109" y="24"/>
                      <a:pt x="109" y="24"/>
                      <a:pt x="109" y="24"/>
                    </a:cubicBezTo>
                    <a:cubicBezTo>
                      <a:pt x="109" y="24"/>
                      <a:pt x="109" y="25"/>
                      <a:pt x="110" y="25"/>
                    </a:cubicBezTo>
                    <a:cubicBezTo>
                      <a:pt x="114" y="26"/>
                      <a:pt x="117" y="28"/>
                      <a:pt x="120" y="29"/>
                    </a:cubicBezTo>
                    <a:cubicBezTo>
                      <a:pt x="121" y="30"/>
                      <a:pt x="122" y="30"/>
                      <a:pt x="122" y="29"/>
                    </a:cubicBezTo>
                    <a:cubicBezTo>
                      <a:pt x="137" y="19"/>
                      <a:pt x="137" y="19"/>
                      <a:pt x="137" y="19"/>
                    </a:cubicBezTo>
                    <a:cubicBezTo>
                      <a:pt x="140" y="17"/>
                      <a:pt x="144" y="17"/>
                      <a:pt x="147" y="20"/>
                    </a:cubicBezTo>
                    <a:cubicBezTo>
                      <a:pt x="159" y="32"/>
                      <a:pt x="159" y="32"/>
                      <a:pt x="159" y="32"/>
                    </a:cubicBezTo>
                    <a:cubicBezTo>
                      <a:pt x="162" y="35"/>
                      <a:pt x="162" y="39"/>
                      <a:pt x="160" y="42"/>
                    </a:cubicBezTo>
                    <a:cubicBezTo>
                      <a:pt x="149" y="56"/>
                      <a:pt x="149" y="56"/>
                      <a:pt x="149" y="56"/>
                    </a:cubicBezTo>
                    <a:cubicBezTo>
                      <a:pt x="149" y="57"/>
                      <a:pt x="149" y="58"/>
                      <a:pt x="149" y="58"/>
                    </a:cubicBezTo>
                    <a:cubicBezTo>
                      <a:pt x="151" y="62"/>
                      <a:pt x="152" y="65"/>
                      <a:pt x="154" y="69"/>
                    </a:cubicBezTo>
                    <a:cubicBezTo>
                      <a:pt x="154" y="69"/>
                      <a:pt x="154" y="70"/>
                      <a:pt x="155" y="70"/>
                    </a:cubicBezTo>
                    <a:cubicBezTo>
                      <a:pt x="173" y="73"/>
                      <a:pt x="173" y="73"/>
                      <a:pt x="173" y="73"/>
                    </a:cubicBezTo>
                    <a:cubicBezTo>
                      <a:pt x="173" y="73"/>
                      <a:pt x="173" y="73"/>
                      <a:pt x="173" y="73"/>
                    </a:cubicBezTo>
                    <a:cubicBezTo>
                      <a:pt x="176" y="73"/>
                      <a:pt x="179" y="77"/>
                      <a:pt x="179" y="80"/>
                    </a:cubicBezTo>
                    <a:cubicBezTo>
                      <a:pt x="179" y="98"/>
                      <a:pt x="179" y="98"/>
                      <a:pt x="179" y="98"/>
                    </a:cubicBezTo>
                    <a:cubicBezTo>
                      <a:pt x="179" y="102"/>
                      <a:pt x="176" y="105"/>
                      <a:pt x="172" y="105"/>
                    </a:cubicBezTo>
                    <a:cubicBezTo>
                      <a:pt x="155" y="108"/>
                      <a:pt x="155" y="108"/>
                      <a:pt x="155" y="108"/>
                    </a:cubicBezTo>
                    <a:cubicBezTo>
                      <a:pt x="154" y="108"/>
                      <a:pt x="154" y="109"/>
                      <a:pt x="154" y="110"/>
                    </a:cubicBezTo>
                    <a:cubicBezTo>
                      <a:pt x="152" y="113"/>
                      <a:pt x="151" y="116"/>
                      <a:pt x="149" y="120"/>
                    </a:cubicBezTo>
                    <a:cubicBezTo>
                      <a:pt x="149" y="120"/>
                      <a:pt x="149" y="121"/>
                      <a:pt x="149" y="122"/>
                    </a:cubicBezTo>
                    <a:cubicBezTo>
                      <a:pt x="160" y="136"/>
                      <a:pt x="160" y="136"/>
                      <a:pt x="160" y="136"/>
                    </a:cubicBezTo>
                    <a:cubicBezTo>
                      <a:pt x="162" y="139"/>
                      <a:pt x="162" y="143"/>
                      <a:pt x="159" y="146"/>
                    </a:cubicBezTo>
                    <a:cubicBezTo>
                      <a:pt x="147" y="158"/>
                      <a:pt x="147" y="158"/>
                      <a:pt x="147" y="158"/>
                    </a:cubicBezTo>
                    <a:cubicBezTo>
                      <a:pt x="144" y="161"/>
                      <a:pt x="140" y="161"/>
                      <a:pt x="137" y="159"/>
                    </a:cubicBezTo>
                    <a:cubicBezTo>
                      <a:pt x="122" y="149"/>
                      <a:pt x="122" y="149"/>
                      <a:pt x="122" y="149"/>
                    </a:cubicBezTo>
                    <a:cubicBezTo>
                      <a:pt x="122" y="148"/>
                      <a:pt x="121" y="148"/>
                      <a:pt x="120" y="149"/>
                    </a:cubicBezTo>
                    <a:cubicBezTo>
                      <a:pt x="117" y="150"/>
                      <a:pt x="114" y="152"/>
                      <a:pt x="110" y="153"/>
                    </a:cubicBezTo>
                    <a:cubicBezTo>
                      <a:pt x="109" y="153"/>
                      <a:pt x="109" y="154"/>
                      <a:pt x="109" y="154"/>
                    </a:cubicBezTo>
                    <a:cubicBezTo>
                      <a:pt x="106" y="172"/>
                      <a:pt x="106" y="172"/>
                      <a:pt x="106" y="172"/>
                    </a:cubicBezTo>
                    <a:cubicBezTo>
                      <a:pt x="106" y="175"/>
                      <a:pt x="102" y="178"/>
                      <a:pt x="98" y="178"/>
                    </a:cubicBezTo>
                    <a:close/>
                    <a:moveTo>
                      <a:pt x="81" y="170"/>
                    </a:moveTo>
                    <a:cubicBezTo>
                      <a:pt x="98" y="170"/>
                      <a:pt x="98" y="170"/>
                      <a:pt x="98" y="170"/>
                    </a:cubicBezTo>
                    <a:cubicBezTo>
                      <a:pt x="101" y="153"/>
                      <a:pt x="101" y="153"/>
                      <a:pt x="101" y="153"/>
                    </a:cubicBezTo>
                    <a:cubicBezTo>
                      <a:pt x="101" y="149"/>
                      <a:pt x="104" y="146"/>
                      <a:pt x="108" y="145"/>
                    </a:cubicBezTo>
                    <a:cubicBezTo>
                      <a:pt x="111" y="144"/>
                      <a:pt x="114" y="143"/>
                      <a:pt x="117" y="141"/>
                    </a:cubicBezTo>
                    <a:cubicBezTo>
                      <a:pt x="120" y="140"/>
                      <a:pt x="124" y="140"/>
                      <a:pt x="127" y="142"/>
                    </a:cubicBezTo>
                    <a:cubicBezTo>
                      <a:pt x="141" y="152"/>
                      <a:pt x="141" y="152"/>
                      <a:pt x="141" y="152"/>
                    </a:cubicBezTo>
                    <a:cubicBezTo>
                      <a:pt x="153" y="141"/>
                      <a:pt x="153" y="141"/>
                      <a:pt x="153" y="141"/>
                    </a:cubicBezTo>
                    <a:cubicBezTo>
                      <a:pt x="143" y="127"/>
                      <a:pt x="143" y="127"/>
                      <a:pt x="143" y="127"/>
                    </a:cubicBezTo>
                    <a:cubicBezTo>
                      <a:pt x="141" y="123"/>
                      <a:pt x="140" y="119"/>
                      <a:pt x="142" y="116"/>
                    </a:cubicBezTo>
                    <a:cubicBezTo>
                      <a:pt x="144" y="113"/>
                      <a:pt x="145" y="110"/>
                      <a:pt x="146" y="107"/>
                    </a:cubicBezTo>
                    <a:cubicBezTo>
                      <a:pt x="147" y="103"/>
                      <a:pt x="150" y="101"/>
                      <a:pt x="154" y="100"/>
                    </a:cubicBezTo>
                    <a:cubicBezTo>
                      <a:pt x="171" y="97"/>
                      <a:pt x="171" y="97"/>
                      <a:pt x="171" y="97"/>
                    </a:cubicBezTo>
                    <a:cubicBezTo>
                      <a:pt x="171" y="81"/>
                      <a:pt x="171" y="81"/>
                      <a:pt x="171" y="81"/>
                    </a:cubicBezTo>
                    <a:cubicBezTo>
                      <a:pt x="154" y="78"/>
                      <a:pt x="154" y="78"/>
                      <a:pt x="154" y="78"/>
                    </a:cubicBezTo>
                    <a:cubicBezTo>
                      <a:pt x="150" y="77"/>
                      <a:pt x="147" y="75"/>
                      <a:pt x="146" y="71"/>
                    </a:cubicBezTo>
                    <a:cubicBezTo>
                      <a:pt x="145" y="68"/>
                      <a:pt x="144" y="65"/>
                      <a:pt x="142" y="62"/>
                    </a:cubicBezTo>
                    <a:cubicBezTo>
                      <a:pt x="140" y="59"/>
                      <a:pt x="141" y="55"/>
                      <a:pt x="143" y="52"/>
                    </a:cubicBezTo>
                    <a:cubicBezTo>
                      <a:pt x="153" y="38"/>
                      <a:pt x="153" y="38"/>
                      <a:pt x="153" y="38"/>
                    </a:cubicBezTo>
                    <a:cubicBezTo>
                      <a:pt x="141" y="26"/>
                      <a:pt x="141" y="26"/>
                      <a:pt x="141" y="26"/>
                    </a:cubicBezTo>
                    <a:cubicBezTo>
                      <a:pt x="127" y="36"/>
                      <a:pt x="127" y="36"/>
                      <a:pt x="127" y="36"/>
                    </a:cubicBezTo>
                    <a:cubicBezTo>
                      <a:pt x="124" y="38"/>
                      <a:pt x="120" y="39"/>
                      <a:pt x="117" y="37"/>
                    </a:cubicBezTo>
                    <a:cubicBezTo>
                      <a:pt x="114" y="35"/>
                      <a:pt x="111" y="34"/>
                      <a:pt x="108" y="33"/>
                    </a:cubicBezTo>
                    <a:cubicBezTo>
                      <a:pt x="104" y="32"/>
                      <a:pt x="101" y="29"/>
                      <a:pt x="101" y="25"/>
                    </a:cubicBezTo>
                    <a:cubicBezTo>
                      <a:pt x="98" y="8"/>
                      <a:pt x="98" y="8"/>
                      <a:pt x="98" y="8"/>
                    </a:cubicBezTo>
                    <a:cubicBezTo>
                      <a:pt x="81" y="8"/>
                      <a:pt x="81" y="8"/>
                      <a:pt x="81" y="8"/>
                    </a:cubicBezTo>
                    <a:cubicBezTo>
                      <a:pt x="79" y="25"/>
                      <a:pt x="79" y="25"/>
                      <a:pt x="79" y="25"/>
                    </a:cubicBezTo>
                    <a:cubicBezTo>
                      <a:pt x="78" y="29"/>
                      <a:pt x="76" y="32"/>
                      <a:pt x="72" y="33"/>
                    </a:cubicBezTo>
                    <a:cubicBezTo>
                      <a:pt x="69" y="34"/>
                      <a:pt x="66" y="35"/>
                      <a:pt x="63" y="37"/>
                    </a:cubicBezTo>
                    <a:cubicBezTo>
                      <a:pt x="59" y="39"/>
                      <a:pt x="55" y="38"/>
                      <a:pt x="52" y="36"/>
                    </a:cubicBezTo>
                    <a:cubicBezTo>
                      <a:pt x="38" y="26"/>
                      <a:pt x="38" y="26"/>
                      <a:pt x="38" y="26"/>
                    </a:cubicBezTo>
                    <a:cubicBezTo>
                      <a:pt x="26" y="38"/>
                      <a:pt x="26" y="38"/>
                      <a:pt x="26" y="38"/>
                    </a:cubicBezTo>
                    <a:cubicBezTo>
                      <a:pt x="37" y="52"/>
                      <a:pt x="37" y="52"/>
                      <a:pt x="37" y="52"/>
                    </a:cubicBezTo>
                    <a:cubicBezTo>
                      <a:pt x="39" y="55"/>
                      <a:pt x="39" y="59"/>
                      <a:pt x="37" y="62"/>
                    </a:cubicBezTo>
                    <a:cubicBezTo>
                      <a:pt x="36" y="65"/>
                      <a:pt x="35" y="68"/>
                      <a:pt x="34" y="71"/>
                    </a:cubicBezTo>
                    <a:cubicBezTo>
                      <a:pt x="33" y="75"/>
                      <a:pt x="30" y="77"/>
                      <a:pt x="26" y="78"/>
                    </a:cubicBezTo>
                    <a:cubicBezTo>
                      <a:pt x="9" y="81"/>
                      <a:pt x="9" y="81"/>
                      <a:pt x="9" y="81"/>
                    </a:cubicBezTo>
                    <a:cubicBezTo>
                      <a:pt x="9" y="97"/>
                      <a:pt x="9" y="97"/>
                      <a:pt x="9" y="97"/>
                    </a:cubicBezTo>
                    <a:cubicBezTo>
                      <a:pt x="26" y="100"/>
                      <a:pt x="26" y="100"/>
                      <a:pt x="26" y="100"/>
                    </a:cubicBezTo>
                    <a:cubicBezTo>
                      <a:pt x="30" y="101"/>
                      <a:pt x="33" y="103"/>
                      <a:pt x="34" y="107"/>
                    </a:cubicBezTo>
                    <a:cubicBezTo>
                      <a:pt x="35" y="110"/>
                      <a:pt x="36" y="113"/>
                      <a:pt x="37" y="116"/>
                    </a:cubicBezTo>
                    <a:cubicBezTo>
                      <a:pt x="39" y="119"/>
                      <a:pt x="39" y="123"/>
                      <a:pt x="37" y="127"/>
                    </a:cubicBezTo>
                    <a:cubicBezTo>
                      <a:pt x="26" y="141"/>
                      <a:pt x="26" y="141"/>
                      <a:pt x="26" y="141"/>
                    </a:cubicBezTo>
                    <a:cubicBezTo>
                      <a:pt x="38" y="152"/>
                      <a:pt x="38" y="152"/>
                      <a:pt x="38" y="152"/>
                    </a:cubicBezTo>
                    <a:cubicBezTo>
                      <a:pt x="52" y="142"/>
                      <a:pt x="52" y="142"/>
                      <a:pt x="52" y="142"/>
                    </a:cubicBezTo>
                    <a:cubicBezTo>
                      <a:pt x="55" y="140"/>
                      <a:pt x="59" y="140"/>
                      <a:pt x="63" y="141"/>
                    </a:cubicBezTo>
                    <a:cubicBezTo>
                      <a:pt x="66" y="143"/>
                      <a:pt x="69" y="144"/>
                      <a:pt x="72" y="145"/>
                    </a:cubicBezTo>
                    <a:cubicBezTo>
                      <a:pt x="76" y="146"/>
                      <a:pt x="78" y="149"/>
                      <a:pt x="79" y="153"/>
                    </a:cubicBezTo>
                    <a:lnTo>
                      <a:pt x="81" y="170"/>
                    </a:lnTo>
                    <a:close/>
                    <a:moveTo>
                      <a:pt x="26" y="141"/>
                    </a:moveTo>
                    <a:cubicBezTo>
                      <a:pt x="26" y="141"/>
                      <a:pt x="26" y="141"/>
                      <a:pt x="26" y="141"/>
                    </a:cubicBezTo>
                    <a:cubicBezTo>
                      <a:pt x="26" y="141"/>
                      <a:pt x="26" y="141"/>
                      <a:pt x="26" y="141"/>
                    </a:cubicBezTo>
                    <a:close/>
                    <a:moveTo>
                      <a:pt x="153" y="140"/>
                    </a:moveTo>
                    <a:cubicBezTo>
                      <a:pt x="153" y="140"/>
                      <a:pt x="153" y="140"/>
                      <a:pt x="153" y="140"/>
                    </a:cubicBezTo>
                    <a:close/>
                    <a:moveTo>
                      <a:pt x="171" y="98"/>
                    </a:moveTo>
                    <a:cubicBezTo>
                      <a:pt x="171" y="98"/>
                      <a:pt x="171" y="98"/>
                      <a:pt x="171" y="98"/>
                    </a:cubicBezTo>
                    <a:close/>
                    <a:moveTo>
                      <a:pt x="9" y="98"/>
                    </a:moveTo>
                    <a:cubicBezTo>
                      <a:pt x="9" y="98"/>
                      <a:pt x="9" y="98"/>
                      <a:pt x="9" y="98"/>
                    </a:cubicBezTo>
                    <a:close/>
                    <a:moveTo>
                      <a:pt x="171" y="97"/>
                    </a:moveTo>
                    <a:cubicBezTo>
                      <a:pt x="171" y="97"/>
                      <a:pt x="171" y="97"/>
                      <a:pt x="171" y="97"/>
                    </a:cubicBezTo>
                    <a:close/>
                    <a:moveTo>
                      <a:pt x="8" y="97"/>
                    </a:moveTo>
                    <a:cubicBezTo>
                      <a:pt x="8" y="97"/>
                      <a:pt x="8" y="97"/>
                      <a:pt x="8" y="97"/>
                    </a:cubicBezTo>
                    <a:cubicBezTo>
                      <a:pt x="8" y="97"/>
                      <a:pt x="8" y="97"/>
                      <a:pt x="8" y="97"/>
                    </a:cubicBezTo>
                    <a:close/>
                    <a:moveTo>
                      <a:pt x="142" y="26"/>
                    </a:moveTo>
                    <a:cubicBezTo>
                      <a:pt x="142" y="26"/>
                      <a:pt x="142" y="26"/>
                      <a:pt x="142" y="26"/>
                    </a:cubicBezTo>
                    <a:cubicBezTo>
                      <a:pt x="142" y="26"/>
                      <a:pt x="142" y="26"/>
                      <a:pt x="142" y="26"/>
                    </a:cubicBezTo>
                    <a:close/>
                    <a:moveTo>
                      <a:pt x="141" y="25"/>
                    </a:moveTo>
                    <a:cubicBezTo>
                      <a:pt x="141" y="26"/>
                      <a:pt x="141" y="26"/>
                      <a:pt x="141" y="26"/>
                    </a:cubicBezTo>
                    <a:lnTo>
                      <a:pt x="141" y="25"/>
                    </a:lnTo>
                    <a:close/>
                    <a:moveTo>
                      <a:pt x="90" y="125"/>
                    </a:moveTo>
                    <a:cubicBezTo>
                      <a:pt x="80" y="125"/>
                      <a:pt x="71" y="121"/>
                      <a:pt x="65" y="114"/>
                    </a:cubicBezTo>
                    <a:cubicBezTo>
                      <a:pt x="56" y="105"/>
                      <a:pt x="52" y="93"/>
                      <a:pt x="55" y="81"/>
                    </a:cubicBezTo>
                    <a:cubicBezTo>
                      <a:pt x="58" y="68"/>
                      <a:pt x="69" y="57"/>
                      <a:pt x="82" y="54"/>
                    </a:cubicBezTo>
                    <a:cubicBezTo>
                      <a:pt x="94" y="52"/>
                      <a:pt x="106" y="55"/>
                      <a:pt x="115" y="64"/>
                    </a:cubicBezTo>
                    <a:cubicBezTo>
                      <a:pt x="123" y="73"/>
                      <a:pt x="127" y="85"/>
                      <a:pt x="124" y="97"/>
                    </a:cubicBezTo>
                    <a:cubicBezTo>
                      <a:pt x="122" y="110"/>
                      <a:pt x="111" y="121"/>
                      <a:pt x="98" y="124"/>
                    </a:cubicBezTo>
                    <a:cubicBezTo>
                      <a:pt x="95" y="124"/>
                      <a:pt x="93" y="125"/>
                      <a:pt x="90" y="125"/>
                    </a:cubicBezTo>
                    <a:close/>
                    <a:moveTo>
                      <a:pt x="90" y="62"/>
                    </a:moveTo>
                    <a:cubicBezTo>
                      <a:pt x="88" y="62"/>
                      <a:pt x="86" y="62"/>
                      <a:pt x="84" y="62"/>
                    </a:cubicBezTo>
                    <a:cubicBezTo>
                      <a:pt x="74" y="65"/>
                      <a:pt x="65" y="73"/>
                      <a:pt x="63" y="83"/>
                    </a:cubicBezTo>
                    <a:cubicBezTo>
                      <a:pt x="61" y="92"/>
                      <a:pt x="64" y="102"/>
                      <a:pt x="70" y="108"/>
                    </a:cubicBezTo>
                    <a:cubicBezTo>
                      <a:pt x="77" y="115"/>
                      <a:pt x="87" y="118"/>
                      <a:pt x="96" y="116"/>
                    </a:cubicBezTo>
                    <a:cubicBezTo>
                      <a:pt x="96" y="116"/>
                      <a:pt x="96" y="116"/>
                      <a:pt x="96" y="116"/>
                    </a:cubicBezTo>
                    <a:cubicBezTo>
                      <a:pt x="106" y="113"/>
                      <a:pt x="114" y="105"/>
                      <a:pt x="116" y="95"/>
                    </a:cubicBezTo>
                    <a:cubicBezTo>
                      <a:pt x="118" y="86"/>
                      <a:pt x="116" y="76"/>
                      <a:pt x="109" y="70"/>
                    </a:cubicBezTo>
                    <a:cubicBezTo>
                      <a:pt x="104" y="65"/>
                      <a:pt x="97" y="62"/>
                      <a:pt x="90" y="6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9" name="Группа 1">
              <a:extLst>
                <a:ext uri="{FF2B5EF4-FFF2-40B4-BE49-F238E27FC236}">
                  <a16:creationId xmlns:a16="http://schemas.microsoft.com/office/drawing/2014/main" id="{69227947-39EB-42DC-9E42-551A3A0751C8}"/>
                </a:ext>
              </a:extLst>
            </p:cNvPr>
            <p:cNvGrpSpPr/>
            <p:nvPr/>
          </p:nvGrpSpPr>
          <p:grpSpPr>
            <a:xfrm>
              <a:off x="3865562" y="1763712"/>
              <a:ext cx="2197100" cy="2200275"/>
              <a:chOff x="3865562" y="1763712"/>
              <a:chExt cx="2197100" cy="2200275"/>
            </a:xfrm>
          </p:grpSpPr>
          <p:sp>
            <p:nvSpPr>
              <p:cNvPr id="16" name="Google Shape;392;p23">
                <a:extLst>
                  <a:ext uri="{FF2B5EF4-FFF2-40B4-BE49-F238E27FC236}">
                    <a16:creationId xmlns:a16="http://schemas.microsoft.com/office/drawing/2014/main" id="{234177B2-B7EB-41B8-8807-5E7F5B258C51}"/>
                  </a:ext>
                </a:extLst>
              </p:cNvPr>
              <p:cNvSpPr/>
              <p:nvPr/>
            </p:nvSpPr>
            <p:spPr>
              <a:xfrm>
                <a:off x="3865562" y="1763712"/>
                <a:ext cx="2197100" cy="2200275"/>
              </a:xfrm>
              <a:custGeom>
                <a:avLst/>
                <a:gdLst/>
                <a:ahLst/>
                <a:cxnLst/>
                <a:rect l="l" t="t" r="r" b="b"/>
                <a:pathLst>
                  <a:path w="509" h="509" extrusionOk="0">
                    <a:moveTo>
                      <a:pt x="437" y="94"/>
                    </a:moveTo>
                    <a:cubicBezTo>
                      <a:pt x="342" y="0"/>
                      <a:pt x="189" y="0"/>
                      <a:pt x="95" y="94"/>
                    </a:cubicBezTo>
                    <a:cubicBezTo>
                      <a:pt x="0" y="188"/>
                      <a:pt x="0" y="342"/>
                      <a:pt x="95" y="436"/>
                    </a:cubicBezTo>
                    <a:cubicBezTo>
                      <a:pt x="144" y="485"/>
                      <a:pt x="208" y="509"/>
                      <a:pt x="272" y="507"/>
                    </a:cubicBezTo>
                    <a:cubicBezTo>
                      <a:pt x="387" y="507"/>
                      <a:pt x="387" y="507"/>
                      <a:pt x="387" y="507"/>
                    </a:cubicBezTo>
                    <a:cubicBezTo>
                      <a:pt x="508" y="507"/>
                      <a:pt x="508" y="507"/>
                      <a:pt x="508" y="507"/>
                    </a:cubicBezTo>
                    <a:cubicBezTo>
                      <a:pt x="508" y="386"/>
                      <a:pt x="508" y="386"/>
                      <a:pt x="508" y="386"/>
                    </a:cubicBezTo>
                    <a:cubicBezTo>
                      <a:pt x="508" y="271"/>
                      <a:pt x="508" y="271"/>
                      <a:pt x="508" y="271"/>
                    </a:cubicBezTo>
                    <a:cubicBezTo>
                      <a:pt x="509" y="207"/>
                      <a:pt x="486" y="143"/>
                      <a:pt x="437" y="94"/>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7" name="Google Shape;402;p23">
                <a:extLst>
                  <a:ext uri="{FF2B5EF4-FFF2-40B4-BE49-F238E27FC236}">
                    <a16:creationId xmlns:a16="http://schemas.microsoft.com/office/drawing/2014/main" id="{10B1DB85-113A-4D88-B430-271C97F71949}"/>
                  </a:ext>
                </a:extLst>
              </p:cNvPr>
              <p:cNvSpPr/>
              <p:nvPr/>
            </p:nvSpPr>
            <p:spPr>
              <a:xfrm>
                <a:off x="4405312" y="2611437"/>
                <a:ext cx="1273175" cy="642937"/>
              </a:xfrm>
              <a:custGeom>
                <a:avLst/>
                <a:gdLst/>
                <a:ahLst/>
                <a:cxnLst/>
                <a:rect l="l" t="t" r="r" b="b"/>
                <a:pathLst>
                  <a:path w="295" h="149" extrusionOk="0">
                    <a:moveTo>
                      <a:pt x="151" y="149"/>
                    </a:moveTo>
                    <a:cubicBezTo>
                      <a:pt x="133" y="149"/>
                      <a:pt x="119" y="148"/>
                      <a:pt x="105" y="145"/>
                    </a:cubicBezTo>
                    <a:cubicBezTo>
                      <a:pt x="100" y="144"/>
                      <a:pt x="96" y="143"/>
                      <a:pt x="92" y="141"/>
                    </a:cubicBezTo>
                    <a:cubicBezTo>
                      <a:pt x="83" y="137"/>
                      <a:pt x="81" y="131"/>
                      <a:pt x="80" y="127"/>
                    </a:cubicBezTo>
                    <a:cubicBezTo>
                      <a:pt x="79" y="122"/>
                      <a:pt x="81" y="117"/>
                      <a:pt x="86" y="113"/>
                    </a:cubicBezTo>
                    <a:cubicBezTo>
                      <a:pt x="92" y="106"/>
                      <a:pt x="100" y="101"/>
                      <a:pt x="112" y="95"/>
                    </a:cubicBezTo>
                    <a:cubicBezTo>
                      <a:pt x="115" y="94"/>
                      <a:pt x="119" y="92"/>
                      <a:pt x="122" y="91"/>
                    </a:cubicBezTo>
                    <a:cubicBezTo>
                      <a:pt x="125" y="90"/>
                      <a:pt x="125" y="90"/>
                      <a:pt x="125" y="90"/>
                    </a:cubicBezTo>
                    <a:cubicBezTo>
                      <a:pt x="127" y="89"/>
                      <a:pt x="129" y="87"/>
                      <a:pt x="129" y="85"/>
                    </a:cubicBezTo>
                    <a:cubicBezTo>
                      <a:pt x="130" y="83"/>
                      <a:pt x="129" y="81"/>
                      <a:pt x="127" y="80"/>
                    </a:cubicBezTo>
                    <a:cubicBezTo>
                      <a:pt x="115" y="68"/>
                      <a:pt x="110" y="53"/>
                      <a:pt x="111" y="35"/>
                    </a:cubicBezTo>
                    <a:cubicBezTo>
                      <a:pt x="111" y="17"/>
                      <a:pt x="121" y="6"/>
                      <a:pt x="140" y="1"/>
                    </a:cubicBezTo>
                    <a:cubicBezTo>
                      <a:pt x="143" y="0"/>
                      <a:pt x="147" y="0"/>
                      <a:pt x="150" y="0"/>
                    </a:cubicBezTo>
                    <a:cubicBezTo>
                      <a:pt x="154" y="0"/>
                      <a:pt x="158" y="0"/>
                      <a:pt x="161" y="1"/>
                    </a:cubicBezTo>
                    <a:cubicBezTo>
                      <a:pt x="180" y="6"/>
                      <a:pt x="190" y="17"/>
                      <a:pt x="190" y="35"/>
                    </a:cubicBezTo>
                    <a:cubicBezTo>
                      <a:pt x="191" y="53"/>
                      <a:pt x="185" y="68"/>
                      <a:pt x="173" y="80"/>
                    </a:cubicBezTo>
                    <a:cubicBezTo>
                      <a:pt x="172" y="81"/>
                      <a:pt x="171" y="83"/>
                      <a:pt x="171" y="85"/>
                    </a:cubicBezTo>
                    <a:cubicBezTo>
                      <a:pt x="172" y="87"/>
                      <a:pt x="174" y="89"/>
                      <a:pt x="176" y="90"/>
                    </a:cubicBezTo>
                    <a:cubicBezTo>
                      <a:pt x="179" y="91"/>
                      <a:pt x="179" y="91"/>
                      <a:pt x="179" y="91"/>
                    </a:cubicBezTo>
                    <a:cubicBezTo>
                      <a:pt x="182" y="92"/>
                      <a:pt x="186" y="94"/>
                      <a:pt x="189" y="95"/>
                    </a:cubicBezTo>
                    <a:cubicBezTo>
                      <a:pt x="201" y="101"/>
                      <a:pt x="209" y="106"/>
                      <a:pt x="215" y="113"/>
                    </a:cubicBezTo>
                    <a:cubicBezTo>
                      <a:pt x="219" y="116"/>
                      <a:pt x="221" y="122"/>
                      <a:pt x="220" y="127"/>
                    </a:cubicBezTo>
                    <a:cubicBezTo>
                      <a:pt x="219" y="133"/>
                      <a:pt x="215" y="138"/>
                      <a:pt x="209" y="141"/>
                    </a:cubicBezTo>
                    <a:cubicBezTo>
                      <a:pt x="209" y="141"/>
                      <a:pt x="209" y="141"/>
                      <a:pt x="209" y="141"/>
                    </a:cubicBezTo>
                    <a:cubicBezTo>
                      <a:pt x="205" y="143"/>
                      <a:pt x="201" y="144"/>
                      <a:pt x="196" y="145"/>
                    </a:cubicBezTo>
                    <a:cubicBezTo>
                      <a:pt x="182" y="148"/>
                      <a:pt x="168" y="149"/>
                      <a:pt x="151" y="149"/>
                    </a:cubicBezTo>
                    <a:close/>
                    <a:moveTo>
                      <a:pt x="150" y="8"/>
                    </a:moveTo>
                    <a:cubicBezTo>
                      <a:pt x="148" y="8"/>
                      <a:pt x="145" y="8"/>
                      <a:pt x="142" y="9"/>
                    </a:cubicBezTo>
                    <a:cubicBezTo>
                      <a:pt x="127" y="13"/>
                      <a:pt x="119" y="21"/>
                      <a:pt x="119" y="35"/>
                    </a:cubicBezTo>
                    <a:cubicBezTo>
                      <a:pt x="118" y="51"/>
                      <a:pt x="123" y="64"/>
                      <a:pt x="133" y="74"/>
                    </a:cubicBezTo>
                    <a:cubicBezTo>
                      <a:pt x="137" y="78"/>
                      <a:pt x="138" y="82"/>
                      <a:pt x="137" y="87"/>
                    </a:cubicBezTo>
                    <a:cubicBezTo>
                      <a:pt x="136" y="92"/>
                      <a:pt x="133" y="96"/>
                      <a:pt x="128" y="98"/>
                    </a:cubicBezTo>
                    <a:cubicBezTo>
                      <a:pt x="125" y="99"/>
                      <a:pt x="125" y="99"/>
                      <a:pt x="125" y="99"/>
                    </a:cubicBezTo>
                    <a:cubicBezTo>
                      <a:pt x="122" y="100"/>
                      <a:pt x="118" y="101"/>
                      <a:pt x="115" y="103"/>
                    </a:cubicBezTo>
                    <a:cubicBezTo>
                      <a:pt x="105" y="108"/>
                      <a:pt x="97" y="112"/>
                      <a:pt x="91" y="118"/>
                    </a:cubicBezTo>
                    <a:cubicBezTo>
                      <a:pt x="89" y="121"/>
                      <a:pt x="88" y="123"/>
                      <a:pt x="88" y="126"/>
                    </a:cubicBezTo>
                    <a:cubicBezTo>
                      <a:pt x="89" y="129"/>
                      <a:pt x="91" y="131"/>
                      <a:pt x="95" y="133"/>
                    </a:cubicBezTo>
                    <a:cubicBezTo>
                      <a:pt x="99" y="135"/>
                      <a:pt x="103" y="136"/>
                      <a:pt x="107" y="137"/>
                    </a:cubicBezTo>
                    <a:cubicBezTo>
                      <a:pt x="120" y="140"/>
                      <a:pt x="134" y="141"/>
                      <a:pt x="151" y="141"/>
                    </a:cubicBezTo>
                    <a:cubicBezTo>
                      <a:pt x="167" y="141"/>
                      <a:pt x="181" y="140"/>
                      <a:pt x="194" y="137"/>
                    </a:cubicBezTo>
                    <a:cubicBezTo>
                      <a:pt x="198" y="136"/>
                      <a:pt x="202" y="135"/>
                      <a:pt x="206" y="133"/>
                    </a:cubicBezTo>
                    <a:cubicBezTo>
                      <a:pt x="209" y="132"/>
                      <a:pt x="211" y="129"/>
                      <a:pt x="212" y="126"/>
                    </a:cubicBezTo>
                    <a:cubicBezTo>
                      <a:pt x="212" y="123"/>
                      <a:pt x="211" y="120"/>
                      <a:pt x="210" y="118"/>
                    </a:cubicBezTo>
                    <a:cubicBezTo>
                      <a:pt x="204" y="112"/>
                      <a:pt x="196" y="108"/>
                      <a:pt x="186" y="103"/>
                    </a:cubicBezTo>
                    <a:cubicBezTo>
                      <a:pt x="182" y="101"/>
                      <a:pt x="179" y="100"/>
                      <a:pt x="176" y="99"/>
                    </a:cubicBezTo>
                    <a:cubicBezTo>
                      <a:pt x="173" y="98"/>
                      <a:pt x="173" y="98"/>
                      <a:pt x="173" y="98"/>
                    </a:cubicBezTo>
                    <a:cubicBezTo>
                      <a:pt x="168" y="96"/>
                      <a:pt x="164" y="92"/>
                      <a:pt x="163" y="87"/>
                    </a:cubicBezTo>
                    <a:cubicBezTo>
                      <a:pt x="162" y="82"/>
                      <a:pt x="164" y="78"/>
                      <a:pt x="168" y="74"/>
                    </a:cubicBezTo>
                    <a:cubicBezTo>
                      <a:pt x="178" y="64"/>
                      <a:pt x="183" y="51"/>
                      <a:pt x="182" y="35"/>
                    </a:cubicBezTo>
                    <a:cubicBezTo>
                      <a:pt x="182" y="21"/>
                      <a:pt x="174" y="13"/>
                      <a:pt x="159" y="9"/>
                    </a:cubicBezTo>
                    <a:cubicBezTo>
                      <a:pt x="156" y="8"/>
                      <a:pt x="153" y="8"/>
                      <a:pt x="150" y="8"/>
                    </a:cubicBezTo>
                    <a:close/>
                    <a:moveTo>
                      <a:pt x="207" y="137"/>
                    </a:moveTo>
                    <a:cubicBezTo>
                      <a:pt x="207" y="137"/>
                      <a:pt x="207" y="137"/>
                      <a:pt x="207" y="137"/>
                    </a:cubicBezTo>
                    <a:close/>
                    <a:moveTo>
                      <a:pt x="245" y="149"/>
                    </a:moveTo>
                    <a:cubicBezTo>
                      <a:pt x="242" y="149"/>
                      <a:pt x="242" y="149"/>
                      <a:pt x="242" y="149"/>
                    </a:cubicBezTo>
                    <a:cubicBezTo>
                      <a:pt x="234" y="149"/>
                      <a:pt x="232" y="149"/>
                      <a:pt x="223" y="148"/>
                    </a:cubicBezTo>
                    <a:cubicBezTo>
                      <a:pt x="221" y="148"/>
                      <a:pt x="219" y="146"/>
                      <a:pt x="220" y="144"/>
                    </a:cubicBezTo>
                    <a:cubicBezTo>
                      <a:pt x="220" y="141"/>
                      <a:pt x="222" y="140"/>
                      <a:pt x="224" y="140"/>
                    </a:cubicBezTo>
                    <a:cubicBezTo>
                      <a:pt x="232" y="141"/>
                      <a:pt x="235" y="141"/>
                      <a:pt x="243" y="141"/>
                    </a:cubicBezTo>
                    <a:cubicBezTo>
                      <a:pt x="245" y="141"/>
                      <a:pt x="245" y="141"/>
                      <a:pt x="245" y="141"/>
                    </a:cubicBezTo>
                    <a:cubicBezTo>
                      <a:pt x="256" y="141"/>
                      <a:pt x="266" y="141"/>
                      <a:pt x="275" y="138"/>
                    </a:cubicBezTo>
                    <a:cubicBezTo>
                      <a:pt x="278" y="138"/>
                      <a:pt x="281" y="137"/>
                      <a:pt x="283" y="136"/>
                    </a:cubicBezTo>
                    <a:cubicBezTo>
                      <a:pt x="285" y="135"/>
                      <a:pt x="286" y="133"/>
                      <a:pt x="286" y="132"/>
                    </a:cubicBezTo>
                    <a:cubicBezTo>
                      <a:pt x="287" y="130"/>
                      <a:pt x="286" y="128"/>
                      <a:pt x="285" y="127"/>
                    </a:cubicBezTo>
                    <a:cubicBezTo>
                      <a:pt x="281" y="123"/>
                      <a:pt x="276" y="120"/>
                      <a:pt x="269" y="117"/>
                    </a:cubicBezTo>
                    <a:cubicBezTo>
                      <a:pt x="267" y="116"/>
                      <a:pt x="264" y="115"/>
                      <a:pt x="262" y="114"/>
                    </a:cubicBezTo>
                    <a:cubicBezTo>
                      <a:pt x="260" y="113"/>
                      <a:pt x="260" y="113"/>
                      <a:pt x="260" y="113"/>
                    </a:cubicBezTo>
                    <a:cubicBezTo>
                      <a:pt x="256" y="112"/>
                      <a:pt x="254" y="109"/>
                      <a:pt x="253" y="105"/>
                    </a:cubicBezTo>
                    <a:cubicBezTo>
                      <a:pt x="252" y="101"/>
                      <a:pt x="253" y="98"/>
                      <a:pt x="256" y="95"/>
                    </a:cubicBezTo>
                    <a:cubicBezTo>
                      <a:pt x="263" y="88"/>
                      <a:pt x="266" y="79"/>
                      <a:pt x="266" y="69"/>
                    </a:cubicBezTo>
                    <a:cubicBezTo>
                      <a:pt x="265" y="60"/>
                      <a:pt x="261" y="54"/>
                      <a:pt x="251" y="52"/>
                    </a:cubicBezTo>
                    <a:cubicBezTo>
                      <a:pt x="249" y="51"/>
                      <a:pt x="247" y="51"/>
                      <a:pt x="245" y="51"/>
                    </a:cubicBezTo>
                    <a:cubicBezTo>
                      <a:pt x="243" y="51"/>
                      <a:pt x="241" y="51"/>
                      <a:pt x="239" y="52"/>
                    </a:cubicBezTo>
                    <a:cubicBezTo>
                      <a:pt x="229" y="54"/>
                      <a:pt x="225" y="60"/>
                      <a:pt x="224" y="69"/>
                    </a:cubicBezTo>
                    <a:cubicBezTo>
                      <a:pt x="224" y="79"/>
                      <a:pt x="227" y="88"/>
                      <a:pt x="234" y="95"/>
                    </a:cubicBezTo>
                    <a:cubicBezTo>
                      <a:pt x="237" y="98"/>
                      <a:pt x="238" y="102"/>
                      <a:pt x="238" y="105"/>
                    </a:cubicBezTo>
                    <a:cubicBezTo>
                      <a:pt x="237" y="109"/>
                      <a:pt x="235" y="111"/>
                      <a:pt x="231" y="113"/>
                    </a:cubicBezTo>
                    <a:cubicBezTo>
                      <a:pt x="230" y="113"/>
                      <a:pt x="230" y="113"/>
                      <a:pt x="230" y="113"/>
                    </a:cubicBezTo>
                    <a:cubicBezTo>
                      <a:pt x="228" y="114"/>
                      <a:pt x="226" y="113"/>
                      <a:pt x="225" y="110"/>
                    </a:cubicBezTo>
                    <a:cubicBezTo>
                      <a:pt x="224" y="108"/>
                      <a:pt x="225" y="106"/>
                      <a:pt x="227" y="105"/>
                    </a:cubicBezTo>
                    <a:cubicBezTo>
                      <a:pt x="228" y="105"/>
                      <a:pt x="228" y="105"/>
                      <a:pt x="228" y="105"/>
                    </a:cubicBezTo>
                    <a:cubicBezTo>
                      <a:pt x="229" y="105"/>
                      <a:pt x="230" y="104"/>
                      <a:pt x="230" y="104"/>
                    </a:cubicBezTo>
                    <a:cubicBezTo>
                      <a:pt x="230" y="103"/>
                      <a:pt x="229" y="102"/>
                      <a:pt x="228" y="101"/>
                    </a:cubicBezTo>
                    <a:cubicBezTo>
                      <a:pt x="220" y="92"/>
                      <a:pt x="216" y="81"/>
                      <a:pt x="216" y="68"/>
                    </a:cubicBezTo>
                    <a:cubicBezTo>
                      <a:pt x="216" y="59"/>
                      <a:pt x="220" y="48"/>
                      <a:pt x="237" y="44"/>
                    </a:cubicBezTo>
                    <a:cubicBezTo>
                      <a:pt x="240" y="43"/>
                      <a:pt x="242" y="43"/>
                      <a:pt x="245" y="43"/>
                    </a:cubicBezTo>
                    <a:cubicBezTo>
                      <a:pt x="248" y="43"/>
                      <a:pt x="250" y="43"/>
                      <a:pt x="253" y="44"/>
                    </a:cubicBezTo>
                    <a:cubicBezTo>
                      <a:pt x="270" y="48"/>
                      <a:pt x="274" y="59"/>
                      <a:pt x="274" y="68"/>
                    </a:cubicBezTo>
                    <a:cubicBezTo>
                      <a:pt x="274" y="81"/>
                      <a:pt x="270" y="92"/>
                      <a:pt x="262" y="101"/>
                    </a:cubicBezTo>
                    <a:cubicBezTo>
                      <a:pt x="261" y="101"/>
                      <a:pt x="261" y="102"/>
                      <a:pt x="261" y="103"/>
                    </a:cubicBezTo>
                    <a:cubicBezTo>
                      <a:pt x="261" y="104"/>
                      <a:pt x="262" y="105"/>
                      <a:pt x="263" y="106"/>
                    </a:cubicBezTo>
                    <a:cubicBezTo>
                      <a:pt x="265" y="106"/>
                      <a:pt x="265" y="106"/>
                      <a:pt x="265" y="106"/>
                    </a:cubicBezTo>
                    <a:cubicBezTo>
                      <a:pt x="268" y="107"/>
                      <a:pt x="270" y="108"/>
                      <a:pt x="272" y="109"/>
                    </a:cubicBezTo>
                    <a:cubicBezTo>
                      <a:pt x="281" y="113"/>
                      <a:pt x="286" y="117"/>
                      <a:pt x="291" y="122"/>
                    </a:cubicBezTo>
                    <a:cubicBezTo>
                      <a:pt x="294" y="124"/>
                      <a:pt x="295" y="129"/>
                      <a:pt x="294" y="133"/>
                    </a:cubicBezTo>
                    <a:cubicBezTo>
                      <a:pt x="294" y="137"/>
                      <a:pt x="291" y="141"/>
                      <a:pt x="286" y="143"/>
                    </a:cubicBezTo>
                    <a:cubicBezTo>
                      <a:pt x="284" y="145"/>
                      <a:pt x="280" y="146"/>
                      <a:pt x="277" y="146"/>
                    </a:cubicBezTo>
                    <a:cubicBezTo>
                      <a:pt x="267" y="149"/>
                      <a:pt x="257" y="149"/>
                      <a:pt x="245" y="149"/>
                    </a:cubicBezTo>
                    <a:close/>
                    <a:moveTo>
                      <a:pt x="55" y="149"/>
                    </a:moveTo>
                    <a:cubicBezTo>
                      <a:pt x="42" y="149"/>
                      <a:pt x="31" y="149"/>
                      <a:pt x="20" y="146"/>
                    </a:cubicBezTo>
                    <a:cubicBezTo>
                      <a:pt x="16" y="145"/>
                      <a:pt x="13" y="144"/>
                      <a:pt x="10" y="143"/>
                    </a:cubicBezTo>
                    <a:cubicBezTo>
                      <a:pt x="4" y="140"/>
                      <a:pt x="1" y="136"/>
                      <a:pt x="0" y="132"/>
                    </a:cubicBezTo>
                    <a:cubicBezTo>
                      <a:pt x="0" y="127"/>
                      <a:pt x="1" y="123"/>
                      <a:pt x="5" y="119"/>
                    </a:cubicBezTo>
                    <a:cubicBezTo>
                      <a:pt x="10" y="114"/>
                      <a:pt x="16" y="110"/>
                      <a:pt x="25" y="106"/>
                    </a:cubicBezTo>
                    <a:cubicBezTo>
                      <a:pt x="28" y="105"/>
                      <a:pt x="30" y="104"/>
                      <a:pt x="33" y="103"/>
                    </a:cubicBezTo>
                    <a:cubicBezTo>
                      <a:pt x="35" y="102"/>
                      <a:pt x="35" y="102"/>
                      <a:pt x="35" y="102"/>
                    </a:cubicBezTo>
                    <a:cubicBezTo>
                      <a:pt x="37" y="101"/>
                      <a:pt x="38" y="100"/>
                      <a:pt x="38" y="99"/>
                    </a:cubicBezTo>
                    <a:cubicBezTo>
                      <a:pt x="39" y="97"/>
                      <a:pt x="38" y="96"/>
                      <a:pt x="37" y="96"/>
                    </a:cubicBezTo>
                    <a:cubicBezTo>
                      <a:pt x="28" y="86"/>
                      <a:pt x="23" y="74"/>
                      <a:pt x="24" y="60"/>
                    </a:cubicBezTo>
                    <a:cubicBezTo>
                      <a:pt x="24" y="50"/>
                      <a:pt x="28" y="38"/>
                      <a:pt x="47" y="33"/>
                    </a:cubicBezTo>
                    <a:cubicBezTo>
                      <a:pt x="50" y="33"/>
                      <a:pt x="52" y="32"/>
                      <a:pt x="55" y="32"/>
                    </a:cubicBezTo>
                    <a:cubicBezTo>
                      <a:pt x="58" y="32"/>
                      <a:pt x="61" y="33"/>
                      <a:pt x="64" y="33"/>
                    </a:cubicBezTo>
                    <a:cubicBezTo>
                      <a:pt x="82" y="38"/>
                      <a:pt x="87" y="50"/>
                      <a:pt x="87" y="60"/>
                    </a:cubicBezTo>
                    <a:cubicBezTo>
                      <a:pt x="87" y="74"/>
                      <a:pt x="83" y="86"/>
                      <a:pt x="74" y="96"/>
                    </a:cubicBezTo>
                    <a:cubicBezTo>
                      <a:pt x="73" y="96"/>
                      <a:pt x="72" y="97"/>
                      <a:pt x="72" y="99"/>
                    </a:cubicBezTo>
                    <a:cubicBezTo>
                      <a:pt x="73" y="100"/>
                      <a:pt x="74" y="101"/>
                      <a:pt x="76" y="102"/>
                    </a:cubicBezTo>
                    <a:cubicBezTo>
                      <a:pt x="77" y="103"/>
                      <a:pt x="77" y="103"/>
                      <a:pt x="77" y="103"/>
                    </a:cubicBezTo>
                    <a:cubicBezTo>
                      <a:pt x="80" y="103"/>
                      <a:pt x="81" y="106"/>
                      <a:pt x="80" y="108"/>
                    </a:cubicBezTo>
                    <a:cubicBezTo>
                      <a:pt x="79" y="110"/>
                      <a:pt x="77" y="111"/>
                      <a:pt x="75" y="110"/>
                    </a:cubicBezTo>
                    <a:cubicBezTo>
                      <a:pt x="73" y="109"/>
                      <a:pt x="73" y="109"/>
                      <a:pt x="73" y="109"/>
                    </a:cubicBezTo>
                    <a:cubicBezTo>
                      <a:pt x="68" y="108"/>
                      <a:pt x="65" y="104"/>
                      <a:pt x="64" y="100"/>
                    </a:cubicBezTo>
                    <a:cubicBezTo>
                      <a:pt x="64" y="97"/>
                      <a:pt x="65" y="93"/>
                      <a:pt x="68" y="90"/>
                    </a:cubicBezTo>
                    <a:cubicBezTo>
                      <a:pt x="76" y="82"/>
                      <a:pt x="79" y="72"/>
                      <a:pt x="79" y="60"/>
                    </a:cubicBezTo>
                    <a:cubicBezTo>
                      <a:pt x="78" y="50"/>
                      <a:pt x="73" y="44"/>
                      <a:pt x="62" y="41"/>
                    </a:cubicBezTo>
                    <a:cubicBezTo>
                      <a:pt x="60" y="41"/>
                      <a:pt x="57" y="41"/>
                      <a:pt x="55" y="41"/>
                    </a:cubicBezTo>
                    <a:cubicBezTo>
                      <a:pt x="53" y="41"/>
                      <a:pt x="51" y="41"/>
                      <a:pt x="49" y="41"/>
                    </a:cubicBezTo>
                    <a:cubicBezTo>
                      <a:pt x="38" y="44"/>
                      <a:pt x="32" y="50"/>
                      <a:pt x="32" y="60"/>
                    </a:cubicBezTo>
                    <a:cubicBezTo>
                      <a:pt x="31" y="72"/>
                      <a:pt x="35" y="82"/>
                      <a:pt x="43" y="90"/>
                    </a:cubicBezTo>
                    <a:cubicBezTo>
                      <a:pt x="46" y="93"/>
                      <a:pt x="47" y="97"/>
                      <a:pt x="46" y="100"/>
                    </a:cubicBezTo>
                    <a:cubicBezTo>
                      <a:pt x="45" y="104"/>
                      <a:pt x="42" y="108"/>
                      <a:pt x="38" y="109"/>
                    </a:cubicBezTo>
                    <a:cubicBezTo>
                      <a:pt x="36" y="110"/>
                      <a:pt x="36" y="110"/>
                      <a:pt x="36" y="110"/>
                    </a:cubicBezTo>
                    <a:cubicBezTo>
                      <a:pt x="34" y="111"/>
                      <a:pt x="31" y="112"/>
                      <a:pt x="29" y="113"/>
                    </a:cubicBezTo>
                    <a:cubicBezTo>
                      <a:pt x="20" y="117"/>
                      <a:pt x="15" y="121"/>
                      <a:pt x="10" y="125"/>
                    </a:cubicBezTo>
                    <a:cubicBezTo>
                      <a:pt x="9" y="127"/>
                      <a:pt x="8" y="129"/>
                      <a:pt x="8" y="130"/>
                    </a:cubicBezTo>
                    <a:cubicBezTo>
                      <a:pt x="9" y="132"/>
                      <a:pt x="10" y="134"/>
                      <a:pt x="13" y="135"/>
                    </a:cubicBezTo>
                    <a:cubicBezTo>
                      <a:pt x="16" y="136"/>
                      <a:pt x="19" y="137"/>
                      <a:pt x="22" y="138"/>
                    </a:cubicBezTo>
                    <a:cubicBezTo>
                      <a:pt x="32" y="141"/>
                      <a:pt x="43" y="141"/>
                      <a:pt x="55" y="141"/>
                    </a:cubicBezTo>
                    <a:cubicBezTo>
                      <a:pt x="63" y="141"/>
                      <a:pt x="69" y="141"/>
                      <a:pt x="75" y="140"/>
                    </a:cubicBezTo>
                    <a:cubicBezTo>
                      <a:pt x="77" y="140"/>
                      <a:pt x="79" y="142"/>
                      <a:pt x="80" y="144"/>
                    </a:cubicBezTo>
                    <a:cubicBezTo>
                      <a:pt x="80" y="146"/>
                      <a:pt x="78" y="148"/>
                      <a:pt x="76" y="148"/>
                    </a:cubicBezTo>
                    <a:cubicBezTo>
                      <a:pt x="70" y="149"/>
                      <a:pt x="63" y="149"/>
                      <a:pt x="55" y="149"/>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10" name="Группа 4">
              <a:extLst>
                <a:ext uri="{FF2B5EF4-FFF2-40B4-BE49-F238E27FC236}">
                  <a16:creationId xmlns:a16="http://schemas.microsoft.com/office/drawing/2014/main" id="{68A440F2-10A8-49EB-A605-4252858FB0FD}"/>
                </a:ext>
              </a:extLst>
            </p:cNvPr>
            <p:cNvGrpSpPr/>
            <p:nvPr/>
          </p:nvGrpSpPr>
          <p:grpSpPr>
            <a:xfrm>
              <a:off x="6140450" y="1763712"/>
              <a:ext cx="2197100" cy="2200275"/>
              <a:chOff x="6140450" y="1763712"/>
              <a:chExt cx="2197100" cy="2200275"/>
            </a:xfrm>
          </p:grpSpPr>
          <p:sp>
            <p:nvSpPr>
              <p:cNvPr id="14" name="Google Shape;395;p23">
                <a:extLst>
                  <a:ext uri="{FF2B5EF4-FFF2-40B4-BE49-F238E27FC236}">
                    <a16:creationId xmlns:a16="http://schemas.microsoft.com/office/drawing/2014/main" id="{DFB356B4-6D74-4908-8A6B-C2920E4D64BE}"/>
                  </a:ext>
                </a:extLst>
              </p:cNvPr>
              <p:cNvSpPr/>
              <p:nvPr/>
            </p:nvSpPr>
            <p:spPr>
              <a:xfrm>
                <a:off x="6140450" y="1763712"/>
                <a:ext cx="2197100" cy="2200275"/>
              </a:xfrm>
              <a:custGeom>
                <a:avLst/>
                <a:gdLst/>
                <a:ahLst/>
                <a:cxnLst/>
                <a:rect l="l" t="t" r="r" b="b"/>
                <a:pathLst>
                  <a:path w="509" h="509" extrusionOk="0">
                    <a:moveTo>
                      <a:pt x="415" y="436"/>
                    </a:moveTo>
                    <a:cubicBezTo>
                      <a:pt x="509" y="342"/>
                      <a:pt x="509" y="188"/>
                      <a:pt x="415" y="94"/>
                    </a:cubicBezTo>
                    <a:cubicBezTo>
                      <a:pt x="320" y="0"/>
                      <a:pt x="167" y="0"/>
                      <a:pt x="73" y="94"/>
                    </a:cubicBezTo>
                    <a:cubicBezTo>
                      <a:pt x="24" y="143"/>
                      <a:pt x="0" y="207"/>
                      <a:pt x="2" y="271"/>
                    </a:cubicBezTo>
                    <a:cubicBezTo>
                      <a:pt x="2" y="386"/>
                      <a:pt x="2" y="386"/>
                      <a:pt x="2" y="386"/>
                    </a:cubicBezTo>
                    <a:cubicBezTo>
                      <a:pt x="1" y="507"/>
                      <a:pt x="1" y="507"/>
                      <a:pt x="1" y="507"/>
                    </a:cubicBezTo>
                    <a:cubicBezTo>
                      <a:pt x="122" y="507"/>
                      <a:pt x="122" y="507"/>
                      <a:pt x="122" y="507"/>
                    </a:cubicBezTo>
                    <a:cubicBezTo>
                      <a:pt x="237" y="507"/>
                      <a:pt x="237" y="507"/>
                      <a:pt x="237" y="507"/>
                    </a:cubicBezTo>
                    <a:cubicBezTo>
                      <a:pt x="301" y="509"/>
                      <a:pt x="366" y="485"/>
                      <a:pt x="415" y="436"/>
                    </a:cubicBezTo>
                    <a:close/>
                  </a:path>
                </a:pathLst>
              </a:custGeom>
              <a:solidFill>
                <a:srgbClr val="D0AD42"/>
              </a:solidFill>
              <a:ln>
                <a:solidFill>
                  <a:schemeClr val="bg1"/>
                </a:solid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5" name="Google Shape;403;p23">
                <a:extLst>
                  <a:ext uri="{FF2B5EF4-FFF2-40B4-BE49-F238E27FC236}">
                    <a16:creationId xmlns:a16="http://schemas.microsoft.com/office/drawing/2014/main" id="{13890AAF-C054-4B81-B60F-878461F05B41}"/>
                  </a:ext>
                </a:extLst>
              </p:cNvPr>
              <p:cNvSpPr/>
              <p:nvPr/>
            </p:nvSpPr>
            <p:spPr>
              <a:xfrm>
                <a:off x="6775450" y="2538412"/>
                <a:ext cx="806450" cy="698500"/>
              </a:xfrm>
              <a:custGeom>
                <a:avLst/>
                <a:gdLst/>
                <a:ahLst/>
                <a:cxnLst/>
                <a:rect l="l" t="t" r="r" b="b"/>
                <a:pathLst>
                  <a:path w="187" h="162" extrusionOk="0">
                    <a:moveTo>
                      <a:pt x="166" y="162"/>
                    </a:moveTo>
                    <a:cubicBezTo>
                      <a:pt x="22" y="162"/>
                      <a:pt x="22" y="162"/>
                      <a:pt x="22" y="162"/>
                    </a:cubicBezTo>
                    <a:cubicBezTo>
                      <a:pt x="10" y="162"/>
                      <a:pt x="0" y="152"/>
                      <a:pt x="0" y="140"/>
                    </a:cubicBezTo>
                    <a:cubicBezTo>
                      <a:pt x="0" y="105"/>
                      <a:pt x="0" y="105"/>
                      <a:pt x="0" y="105"/>
                    </a:cubicBezTo>
                    <a:cubicBezTo>
                      <a:pt x="0" y="102"/>
                      <a:pt x="2" y="101"/>
                      <a:pt x="4" y="101"/>
                    </a:cubicBezTo>
                    <a:cubicBezTo>
                      <a:pt x="7" y="101"/>
                      <a:pt x="9" y="102"/>
                      <a:pt x="9" y="105"/>
                    </a:cubicBezTo>
                    <a:cubicBezTo>
                      <a:pt x="9" y="140"/>
                      <a:pt x="9" y="140"/>
                      <a:pt x="9" y="140"/>
                    </a:cubicBezTo>
                    <a:cubicBezTo>
                      <a:pt x="9" y="148"/>
                      <a:pt x="15" y="154"/>
                      <a:pt x="22" y="154"/>
                    </a:cubicBezTo>
                    <a:cubicBezTo>
                      <a:pt x="166" y="154"/>
                      <a:pt x="166" y="154"/>
                      <a:pt x="166" y="154"/>
                    </a:cubicBezTo>
                    <a:cubicBezTo>
                      <a:pt x="173" y="154"/>
                      <a:pt x="179" y="148"/>
                      <a:pt x="179" y="140"/>
                    </a:cubicBezTo>
                    <a:cubicBezTo>
                      <a:pt x="179" y="105"/>
                      <a:pt x="179" y="105"/>
                      <a:pt x="179" y="105"/>
                    </a:cubicBezTo>
                    <a:cubicBezTo>
                      <a:pt x="179" y="103"/>
                      <a:pt x="181" y="101"/>
                      <a:pt x="183" y="101"/>
                    </a:cubicBezTo>
                    <a:cubicBezTo>
                      <a:pt x="185" y="101"/>
                      <a:pt x="187" y="103"/>
                      <a:pt x="187" y="105"/>
                    </a:cubicBezTo>
                    <a:cubicBezTo>
                      <a:pt x="187" y="140"/>
                      <a:pt x="187" y="140"/>
                      <a:pt x="187" y="140"/>
                    </a:cubicBezTo>
                    <a:cubicBezTo>
                      <a:pt x="187" y="152"/>
                      <a:pt x="177" y="162"/>
                      <a:pt x="166" y="162"/>
                    </a:cubicBezTo>
                    <a:close/>
                    <a:moveTo>
                      <a:pt x="101" y="116"/>
                    </a:moveTo>
                    <a:cubicBezTo>
                      <a:pt x="86" y="116"/>
                      <a:pt x="86" y="116"/>
                      <a:pt x="86" y="116"/>
                    </a:cubicBezTo>
                    <a:cubicBezTo>
                      <a:pt x="80" y="116"/>
                      <a:pt x="76" y="110"/>
                      <a:pt x="76" y="104"/>
                    </a:cubicBezTo>
                    <a:cubicBezTo>
                      <a:pt x="76" y="86"/>
                      <a:pt x="76" y="86"/>
                      <a:pt x="76" y="86"/>
                    </a:cubicBezTo>
                    <a:cubicBezTo>
                      <a:pt x="76" y="80"/>
                      <a:pt x="80" y="74"/>
                      <a:pt x="86" y="74"/>
                    </a:cubicBezTo>
                    <a:cubicBezTo>
                      <a:pt x="101" y="74"/>
                      <a:pt x="101" y="74"/>
                      <a:pt x="101" y="74"/>
                    </a:cubicBezTo>
                    <a:cubicBezTo>
                      <a:pt x="107" y="74"/>
                      <a:pt x="112" y="80"/>
                      <a:pt x="112" y="86"/>
                    </a:cubicBezTo>
                    <a:cubicBezTo>
                      <a:pt x="112" y="104"/>
                      <a:pt x="112" y="104"/>
                      <a:pt x="112" y="104"/>
                    </a:cubicBezTo>
                    <a:cubicBezTo>
                      <a:pt x="112" y="110"/>
                      <a:pt x="107" y="116"/>
                      <a:pt x="101" y="116"/>
                    </a:cubicBezTo>
                    <a:close/>
                    <a:moveTo>
                      <a:pt x="86" y="83"/>
                    </a:moveTo>
                    <a:cubicBezTo>
                      <a:pt x="85" y="83"/>
                      <a:pt x="84" y="84"/>
                      <a:pt x="84" y="86"/>
                    </a:cubicBezTo>
                    <a:cubicBezTo>
                      <a:pt x="84" y="104"/>
                      <a:pt x="84" y="104"/>
                      <a:pt x="84" y="104"/>
                    </a:cubicBezTo>
                    <a:cubicBezTo>
                      <a:pt x="84" y="106"/>
                      <a:pt x="85" y="108"/>
                      <a:pt x="86" y="108"/>
                    </a:cubicBezTo>
                    <a:cubicBezTo>
                      <a:pt x="101" y="108"/>
                      <a:pt x="101" y="108"/>
                      <a:pt x="101" y="108"/>
                    </a:cubicBezTo>
                    <a:cubicBezTo>
                      <a:pt x="102" y="108"/>
                      <a:pt x="104" y="106"/>
                      <a:pt x="104" y="104"/>
                    </a:cubicBezTo>
                    <a:cubicBezTo>
                      <a:pt x="104" y="86"/>
                      <a:pt x="104" y="86"/>
                      <a:pt x="104" y="86"/>
                    </a:cubicBezTo>
                    <a:cubicBezTo>
                      <a:pt x="104" y="84"/>
                      <a:pt x="102" y="83"/>
                      <a:pt x="101" y="83"/>
                    </a:cubicBezTo>
                    <a:lnTo>
                      <a:pt x="86" y="83"/>
                    </a:lnTo>
                    <a:close/>
                    <a:moveTo>
                      <a:pt x="166" y="99"/>
                    </a:moveTo>
                    <a:cubicBezTo>
                      <a:pt x="123" y="99"/>
                      <a:pt x="123" y="99"/>
                      <a:pt x="123" y="99"/>
                    </a:cubicBezTo>
                    <a:cubicBezTo>
                      <a:pt x="121" y="99"/>
                      <a:pt x="119" y="97"/>
                      <a:pt x="119" y="95"/>
                    </a:cubicBezTo>
                    <a:cubicBezTo>
                      <a:pt x="119" y="93"/>
                      <a:pt x="121" y="91"/>
                      <a:pt x="123" y="91"/>
                    </a:cubicBezTo>
                    <a:cubicBezTo>
                      <a:pt x="166" y="91"/>
                      <a:pt x="166" y="91"/>
                      <a:pt x="166" y="91"/>
                    </a:cubicBezTo>
                    <a:cubicBezTo>
                      <a:pt x="173" y="91"/>
                      <a:pt x="179" y="85"/>
                      <a:pt x="179" y="78"/>
                    </a:cubicBezTo>
                    <a:cubicBezTo>
                      <a:pt x="179" y="50"/>
                      <a:pt x="179" y="50"/>
                      <a:pt x="179" y="50"/>
                    </a:cubicBezTo>
                    <a:cubicBezTo>
                      <a:pt x="179" y="42"/>
                      <a:pt x="173" y="36"/>
                      <a:pt x="166" y="36"/>
                    </a:cubicBezTo>
                    <a:cubicBezTo>
                      <a:pt x="22" y="36"/>
                      <a:pt x="22" y="36"/>
                      <a:pt x="22" y="36"/>
                    </a:cubicBezTo>
                    <a:cubicBezTo>
                      <a:pt x="15" y="36"/>
                      <a:pt x="9" y="42"/>
                      <a:pt x="9" y="50"/>
                    </a:cubicBezTo>
                    <a:cubicBezTo>
                      <a:pt x="9" y="78"/>
                      <a:pt x="9" y="78"/>
                      <a:pt x="9" y="78"/>
                    </a:cubicBezTo>
                    <a:cubicBezTo>
                      <a:pt x="9" y="85"/>
                      <a:pt x="15" y="91"/>
                      <a:pt x="22" y="91"/>
                    </a:cubicBezTo>
                    <a:cubicBezTo>
                      <a:pt x="64" y="91"/>
                      <a:pt x="64" y="91"/>
                      <a:pt x="64" y="91"/>
                    </a:cubicBezTo>
                    <a:cubicBezTo>
                      <a:pt x="67" y="91"/>
                      <a:pt x="69" y="93"/>
                      <a:pt x="69" y="95"/>
                    </a:cubicBezTo>
                    <a:cubicBezTo>
                      <a:pt x="69" y="97"/>
                      <a:pt x="67" y="99"/>
                      <a:pt x="64" y="99"/>
                    </a:cubicBezTo>
                    <a:cubicBezTo>
                      <a:pt x="22" y="99"/>
                      <a:pt x="22" y="99"/>
                      <a:pt x="22" y="99"/>
                    </a:cubicBezTo>
                    <a:cubicBezTo>
                      <a:pt x="10" y="99"/>
                      <a:pt x="0" y="89"/>
                      <a:pt x="0" y="78"/>
                    </a:cubicBezTo>
                    <a:cubicBezTo>
                      <a:pt x="0" y="50"/>
                      <a:pt x="0" y="50"/>
                      <a:pt x="0" y="50"/>
                    </a:cubicBezTo>
                    <a:cubicBezTo>
                      <a:pt x="0" y="38"/>
                      <a:pt x="10" y="28"/>
                      <a:pt x="22" y="28"/>
                    </a:cubicBezTo>
                    <a:cubicBezTo>
                      <a:pt x="166" y="28"/>
                      <a:pt x="166" y="28"/>
                      <a:pt x="166" y="28"/>
                    </a:cubicBezTo>
                    <a:cubicBezTo>
                      <a:pt x="177" y="28"/>
                      <a:pt x="187" y="38"/>
                      <a:pt x="187" y="50"/>
                    </a:cubicBezTo>
                    <a:cubicBezTo>
                      <a:pt x="187" y="81"/>
                      <a:pt x="187" y="81"/>
                      <a:pt x="187" y="81"/>
                    </a:cubicBezTo>
                    <a:cubicBezTo>
                      <a:pt x="187" y="81"/>
                      <a:pt x="187" y="82"/>
                      <a:pt x="187" y="83"/>
                    </a:cubicBezTo>
                    <a:cubicBezTo>
                      <a:pt x="184" y="92"/>
                      <a:pt x="176" y="99"/>
                      <a:pt x="166" y="99"/>
                    </a:cubicBezTo>
                    <a:close/>
                    <a:moveTo>
                      <a:pt x="125" y="21"/>
                    </a:moveTo>
                    <a:cubicBezTo>
                      <a:pt x="123" y="21"/>
                      <a:pt x="121" y="20"/>
                      <a:pt x="121" y="17"/>
                    </a:cubicBezTo>
                    <a:cubicBezTo>
                      <a:pt x="121" y="12"/>
                      <a:pt x="116" y="8"/>
                      <a:pt x="109" y="8"/>
                    </a:cubicBezTo>
                    <a:cubicBezTo>
                      <a:pt x="78" y="8"/>
                      <a:pt x="78" y="8"/>
                      <a:pt x="78" y="8"/>
                    </a:cubicBezTo>
                    <a:cubicBezTo>
                      <a:pt x="72" y="8"/>
                      <a:pt x="67" y="12"/>
                      <a:pt x="67" y="17"/>
                    </a:cubicBezTo>
                    <a:cubicBezTo>
                      <a:pt x="67" y="20"/>
                      <a:pt x="65" y="21"/>
                      <a:pt x="63" y="21"/>
                    </a:cubicBezTo>
                    <a:cubicBezTo>
                      <a:pt x="61" y="21"/>
                      <a:pt x="59" y="20"/>
                      <a:pt x="59" y="17"/>
                    </a:cubicBezTo>
                    <a:cubicBezTo>
                      <a:pt x="59" y="7"/>
                      <a:pt x="67" y="0"/>
                      <a:pt x="78" y="0"/>
                    </a:cubicBezTo>
                    <a:cubicBezTo>
                      <a:pt x="109" y="0"/>
                      <a:pt x="109" y="0"/>
                      <a:pt x="109" y="0"/>
                    </a:cubicBezTo>
                    <a:cubicBezTo>
                      <a:pt x="120" y="0"/>
                      <a:pt x="129" y="7"/>
                      <a:pt x="129" y="17"/>
                    </a:cubicBezTo>
                    <a:cubicBezTo>
                      <a:pt x="129" y="20"/>
                      <a:pt x="127" y="21"/>
                      <a:pt x="125" y="21"/>
                    </a:cubicBezTo>
                    <a:close/>
                  </a:path>
                </a:pathLst>
              </a:custGeom>
              <a:solidFill>
                <a:schemeClr val="bg1"/>
              </a:solidFill>
              <a:ln>
                <a:solidFill>
                  <a:schemeClr val="bg1"/>
                </a:solid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grpSp>
          <p:nvGrpSpPr>
            <p:cNvPr id="11" name="Группа 2">
              <a:extLst>
                <a:ext uri="{FF2B5EF4-FFF2-40B4-BE49-F238E27FC236}">
                  <a16:creationId xmlns:a16="http://schemas.microsoft.com/office/drawing/2014/main" id="{0F15762A-A83E-43B8-9A2F-30999E3E609F}"/>
                </a:ext>
              </a:extLst>
            </p:cNvPr>
            <p:cNvGrpSpPr/>
            <p:nvPr/>
          </p:nvGrpSpPr>
          <p:grpSpPr>
            <a:xfrm>
              <a:off x="3865562" y="4037012"/>
              <a:ext cx="2197100" cy="2198687"/>
              <a:chOff x="3865562" y="4037012"/>
              <a:chExt cx="2197100" cy="2198687"/>
            </a:xfrm>
          </p:grpSpPr>
          <p:sp>
            <p:nvSpPr>
              <p:cNvPr id="12" name="Google Shape;393;p23">
                <a:extLst>
                  <a:ext uri="{FF2B5EF4-FFF2-40B4-BE49-F238E27FC236}">
                    <a16:creationId xmlns:a16="http://schemas.microsoft.com/office/drawing/2014/main" id="{0BDE7001-DF5B-43B9-9210-AEE9C520FA70}"/>
                  </a:ext>
                </a:extLst>
              </p:cNvPr>
              <p:cNvSpPr/>
              <p:nvPr/>
            </p:nvSpPr>
            <p:spPr>
              <a:xfrm>
                <a:off x="3865562" y="4037012"/>
                <a:ext cx="2197100" cy="2198687"/>
              </a:xfrm>
              <a:custGeom>
                <a:avLst/>
                <a:gdLst/>
                <a:ahLst/>
                <a:cxnLst/>
                <a:rect l="l" t="t" r="r" b="b"/>
                <a:pathLst>
                  <a:path w="509" h="509" extrusionOk="0">
                    <a:moveTo>
                      <a:pt x="95" y="73"/>
                    </a:moveTo>
                    <a:cubicBezTo>
                      <a:pt x="0" y="167"/>
                      <a:pt x="0" y="320"/>
                      <a:pt x="95" y="415"/>
                    </a:cubicBezTo>
                    <a:cubicBezTo>
                      <a:pt x="189" y="509"/>
                      <a:pt x="342" y="509"/>
                      <a:pt x="437" y="415"/>
                    </a:cubicBezTo>
                    <a:cubicBezTo>
                      <a:pt x="486" y="366"/>
                      <a:pt x="509" y="301"/>
                      <a:pt x="508" y="237"/>
                    </a:cubicBezTo>
                    <a:cubicBezTo>
                      <a:pt x="508" y="123"/>
                      <a:pt x="508" y="123"/>
                      <a:pt x="508" y="123"/>
                    </a:cubicBezTo>
                    <a:cubicBezTo>
                      <a:pt x="508" y="2"/>
                      <a:pt x="508" y="2"/>
                      <a:pt x="508" y="2"/>
                    </a:cubicBezTo>
                    <a:cubicBezTo>
                      <a:pt x="387" y="2"/>
                      <a:pt x="387" y="2"/>
                      <a:pt x="387" y="2"/>
                    </a:cubicBezTo>
                    <a:cubicBezTo>
                      <a:pt x="272" y="2"/>
                      <a:pt x="272" y="2"/>
                      <a:pt x="272" y="2"/>
                    </a:cubicBezTo>
                    <a:cubicBezTo>
                      <a:pt x="208" y="0"/>
                      <a:pt x="144" y="24"/>
                      <a:pt x="95" y="73"/>
                    </a:cubicBezTo>
                    <a:close/>
                  </a:path>
                </a:pathLst>
              </a:custGeom>
              <a:solidFill>
                <a:srgbClr val="D0AD4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3" name="Google Shape;404;p23">
                <a:extLst>
                  <a:ext uri="{FF2B5EF4-FFF2-40B4-BE49-F238E27FC236}">
                    <a16:creationId xmlns:a16="http://schemas.microsoft.com/office/drawing/2014/main" id="{A300C550-F423-4D6F-8FC4-C95FABC0AA4C}"/>
                  </a:ext>
                </a:extLst>
              </p:cNvPr>
              <p:cNvSpPr/>
              <p:nvPr/>
            </p:nvSpPr>
            <p:spPr>
              <a:xfrm>
                <a:off x="4638675" y="4602162"/>
                <a:ext cx="801687" cy="942975"/>
              </a:xfrm>
              <a:custGeom>
                <a:avLst/>
                <a:gdLst/>
                <a:ahLst/>
                <a:cxnLst/>
                <a:rect l="l" t="t" r="r" b="b"/>
                <a:pathLst>
                  <a:path w="186" h="218" extrusionOk="0">
                    <a:moveTo>
                      <a:pt x="107" y="218"/>
                    </a:moveTo>
                    <a:cubicBezTo>
                      <a:pt x="77" y="218"/>
                      <a:pt x="77" y="218"/>
                      <a:pt x="77" y="218"/>
                    </a:cubicBezTo>
                    <a:cubicBezTo>
                      <a:pt x="75" y="218"/>
                      <a:pt x="73" y="216"/>
                      <a:pt x="73" y="214"/>
                    </a:cubicBezTo>
                    <a:cubicBezTo>
                      <a:pt x="73" y="212"/>
                      <a:pt x="75" y="210"/>
                      <a:pt x="77" y="210"/>
                    </a:cubicBezTo>
                    <a:cubicBezTo>
                      <a:pt x="107" y="210"/>
                      <a:pt x="107" y="210"/>
                      <a:pt x="107" y="210"/>
                    </a:cubicBezTo>
                    <a:cubicBezTo>
                      <a:pt x="109" y="210"/>
                      <a:pt x="111" y="212"/>
                      <a:pt x="111" y="214"/>
                    </a:cubicBezTo>
                    <a:cubicBezTo>
                      <a:pt x="111" y="216"/>
                      <a:pt x="109" y="218"/>
                      <a:pt x="107" y="218"/>
                    </a:cubicBezTo>
                    <a:close/>
                    <a:moveTo>
                      <a:pt x="116" y="204"/>
                    </a:moveTo>
                    <a:cubicBezTo>
                      <a:pt x="69" y="204"/>
                      <a:pt x="69" y="204"/>
                      <a:pt x="69" y="204"/>
                    </a:cubicBezTo>
                    <a:cubicBezTo>
                      <a:pt x="66" y="204"/>
                      <a:pt x="65" y="202"/>
                      <a:pt x="65" y="200"/>
                    </a:cubicBezTo>
                    <a:cubicBezTo>
                      <a:pt x="65" y="198"/>
                      <a:pt x="66" y="196"/>
                      <a:pt x="69" y="196"/>
                    </a:cubicBezTo>
                    <a:cubicBezTo>
                      <a:pt x="116" y="196"/>
                      <a:pt x="116" y="196"/>
                      <a:pt x="116" y="196"/>
                    </a:cubicBezTo>
                    <a:cubicBezTo>
                      <a:pt x="118" y="196"/>
                      <a:pt x="120" y="198"/>
                      <a:pt x="120" y="200"/>
                    </a:cubicBezTo>
                    <a:cubicBezTo>
                      <a:pt x="120" y="202"/>
                      <a:pt x="118" y="204"/>
                      <a:pt x="116" y="204"/>
                    </a:cubicBezTo>
                    <a:close/>
                    <a:moveTo>
                      <a:pt x="92" y="189"/>
                    </a:moveTo>
                    <a:cubicBezTo>
                      <a:pt x="83" y="189"/>
                      <a:pt x="74" y="189"/>
                      <a:pt x="74" y="189"/>
                    </a:cubicBezTo>
                    <a:cubicBezTo>
                      <a:pt x="74" y="189"/>
                      <a:pt x="74" y="189"/>
                      <a:pt x="74" y="189"/>
                    </a:cubicBezTo>
                    <a:cubicBezTo>
                      <a:pt x="65" y="189"/>
                      <a:pt x="62" y="186"/>
                      <a:pt x="60" y="178"/>
                    </a:cubicBezTo>
                    <a:cubicBezTo>
                      <a:pt x="59" y="175"/>
                      <a:pt x="59" y="172"/>
                      <a:pt x="59" y="169"/>
                    </a:cubicBezTo>
                    <a:cubicBezTo>
                      <a:pt x="59" y="165"/>
                      <a:pt x="59" y="161"/>
                      <a:pt x="57" y="158"/>
                    </a:cubicBezTo>
                    <a:cubicBezTo>
                      <a:pt x="51" y="146"/>
                      <a:pt x="46" y="138"/>
                      <a:pt x="40" y="126"/>
                    </a:cubicBezTo>
                    <a:cubicBezTo>
                      <a:pt x="34" y="115"/>
                      <a:pt x="28" y="97"/>
                      <a:pt x="32" y="81"/>
                    </a:cubicBezTo>
                    <a:cubicBezTo>
                      <a:pt x="37" y="60"/>
                      <a:pt x="59" y="39"/>
                      <a:pt x="92" y="39"/>
                    </a:cubicBezTo>
                    <a:cubicBezTo>
                      <a:pt x="124" y="39"/>
                      <a:pt x="146" y="60"/>
                      <a:pt x="151" y="81"/>
                    </a:cubicBezTo>
                    <a:cubicBezTo>
                      <a:pt x="155" y="97"/>
                      <a:pt x="149" y="115"/>
                      <a:pt x="143" y="126"/>
                    </a:cubicBezTo>
                    <a:cubicBezTo>
                      <a:pt x="137" y="138"/>
                      <a:pt x="133" y="146"/>
                      <a:pt x="126" y="158"/>
                    </a:cubicBezTo>
                    <a:cubicBezTo>
                      <a:pt x="125" y="161"/>
                      <a:pt x="124" y="165"/>
                      <a:pt x="124" y="169"/>
                    </a:cubicBezTo>
                    <a:cubicBezTo>
                      <a:pt x="124" y="172"/>
                      <a:pt x="124" y="175"/>
                      <a:pt x="123" y="178"/>
                    </a:cubicBezTo>
                    <a:cubicBezTo>
                      <a:pt x="122" y="186"/>
                      <a:pt x="118" y="189"/>
                      <a:pt x="109" y="189"/>
                    </a:cubicBezTo>
                    <a:cubicBezTo>
                      <a:pt x="109" y="189"/>
                      <a:pt x="100" y="189"/>
                      <a:pt x="92" y="189"/>
                    </a:cubicBezTo>
                    <a:close/>
                    <a:moveTo>
                      <a:pt x="74" y="181"/>
                    </a:moveTo>
                    <a:cubicBezTo>
                      <a:pt x="75" y="181"/>
                      <a:pt x="108" y="181"/>
                      <a:pt x="109" y="181"/>
                    </a:cubicBezTo>
                    <a:cubicBezTo>
                      <a:pt x="114" y="181"/>
                      <a:pt x="115" y="180"/>
                      <a:pt x="115" y="176"/>
                    </a:cubicBezTo>
                    <a:cubicBezTo>
                      <a:pt x="116" y="174"/>
                      <a:pt x="116" y="171"/>
                      <a:pt x="116" y="169"/>
                    </a:cubicBezTo>
                    <a:cubicBezTo>
                      <a:pt x="116" y="164"/>
                      <a:pt x="116" y="158"/>
                      <a:pt x="119" y="154"/>
                    </a:cubicBezTo>
                    <a:cubicBezTo>
                      <a:pt x="125" y="142"/>
                      <a:pt x="130" y="134"/>
                      <a:pt x="136" y="123"/>
                    </a:cubicBezTo>
                    <a:cubicBezTo>
                      <a:pt x="140" y="114"/>
                      <a:pt x="147" y="98"/>
                      <a:pt x="143" y="83"/>
                    </a:cubicBezTo>
                    <a:cubicBezTo>
                      <a:pt x="139" y="66"/>
                      <a:pt x="119" y="47"/>
                      <a:pt x="92" y="47"/>
                    </a:cubicBezTo>
                    <a:cubicBezTo>
                      <a:pt x="64" y="47"/>
                      <a:pt x="44" y="66"/>
                      <a:pt x="40" y="83"/>
                    </a:cubicBezTo>
                    <a:cubicBezTo>
                      <a:pt x="36" y="98"/>
                      <a:pt x="43" y="114"/>
                      <a:pt x="47" y="123"/>
                    </a:cubicBezTo>
                    <a:cubicBezTo>
                      <a:pt x="54" y="134"/>
                      <a:pt x="58" y="142"/>
                      <a:pt x="64" y="154"/>
                    </a:cubicBezTo>
                    <a:cubicBezTo>
                      <a:pt x="67" y="158"/>
                      <a:pt x="67" y="164"/>
                      <a:pt x="67" y="169"/>
                    </a:cubicBezTo>
                    <a:cubicBezTo>
                      <a:pt x="67" y="171"/>
                      <a:pt x="67" y="174"/>
                      <a:pt x="68" y="176"/>
                    </a:cubicBezTo>
                    <a:cubicBezTo>
                      <a:pt x="69" y="180"/>
                      <a:pt x="69" y="181"/>
                      <a:pt x="74" y="181"/>
                    </a:cubicBezTo>
                    <a:cubicBezTo>
                      <a:pt x="74" y="181"/>
                      <a:pt x="74" y="181"/>
                      <a:pt x="74" y="181"/>
                    </a:cubicBezTo>
                    <a:close/>
                    <a:moveTo>
                      <a:pt x="20" y="100"/>
                    </a:moveTo>
                    <a:cubicBezTo>
                      <a:pt x="4" y="100"/>
                      <a:pt x="4" y="100"/>
                      <a:pt x="4" y="100"/>
                    </a:cubicBezTo>
                    <a:cubicBezTo>
                      <a:pt x="2" y="100"/>
                      <a:pt x="0" y="98"/>
                      <a:pt x="0" y="96"/>
                    </a:cubicBezTo>
                    <a:cubicBezTo>
                      <a:pt x="0" y="94"/>
                      <a:pt x="2" y="92"/>
                      <a:pt x="4" y="92"/>
                    </a:cubicBezTo>
                    <a:cubicBezTo>
                      <a:pt x="20" y="92"/>
                      <a:pt x="20" y="92"/>
                      <a:pt x="20" y="92"/>
                    </a:cubicBezTo>
                    <a:cubicBezTo>
                      <a:pt x="22" y="92"/>
                      <a:pt x="24" y="94"/>
                      <a:pt x="24" y="96"/>
                    </a:cubicBezTo>
                    <a:cubicBezTo>
                      <a:pt x="24" y="98"/>
                      <a:pt x="22" y="100"/>
                      <a:pt x="20" y="100"/>
                    </a:cubicBezTo>
                    <a:close/>
                    <a:moveTo>
                      <a:pt x="182" y="97"/>
                    </a:moveTo>
                    <a:cubicBezTo>
                      <a:pt x="163" y="97"/>
                      <a:pt x="163" y="97"/>
                      <a:pt x="163" y="97"/>
                    </a:cubicBezTo>
                    <a:cubicBezTo>
                      <a:pt x="161" y="97"/>
                      <a:pt x="159" y="95"/>
                      <a:pt x="159" y="93"/>
                    </a:cubicBezTo>
                    <a:cubicBezTo>
                      <a:pt x="159" y="91"/>
                      <a:pt x="161" y="89"/>
                      <a:pt x="163" y="89"/>
                    </a:cubicBezTo>
                    <a:cubicBezTo>
                      <a:pt x="182" y="89"/>
                      <a:pt x="182" y="89"/>
                      <a:pt x="182" y="89"/>
                    </a:cubicBezTo>
                    <a:cubicBezTo>
                      <a:pt x="185" y="89"/>
                      <a:pt x="186" y="91"/>
                      <a:pt x="186" y="93"/>
                    </a:cubicBezTo>
                    <a:cubicBezTo>
                      <a:pt x="186" y="95"/>
                      <a:pt x="185" y="97"/>
                      <a:pt x="182" y="97"/>
                    </a:cubicBezTo>
                    <a:close/>
                    <a:moveTo>
                      <a:pt x="55" y="94"/>
                    </a:moveTo>
                    <a:cubicBezTo>
                      <a:pt x="55" y="94"/>
                      <a:pt x="54" y="94"/>
                      <a:pt x="54" y="94"/>
                    </a:cubicBezTo>
                    <a:cubicBezTo>
                      <a:pt x="52" y="93"/>
                      <a:pt x="51" y="91"/>
                      <a:pt x="51" y="89"/>
                    </a:cubicBezTo>
                    <a:cubicBezTo>
                      <a:pt x="55" y="74"/>
                      <a:pt x="71" y="59"/>
                      <a:pt x="94" y="59"/>
                    </a:cubicBezTo>
                    <a:cubicBezTo>
                      <a:pt x="94" y="59"/>
                      <a:pt x="94" y="59"/>
                      <a:pt x="94" y="59"/>
                    </a:cubicBezTo>
                    <a:cubicBezTo>
                      <a:pt x="96" y="59"/>
                      <a:pt x="98" y="61"/>
                      <a:pt x="98" y="63"/>
                    </a:cubicBezTo>
                    <a:cubicBezTo>
                      <a:pt x="98" y="65"/>
                      <a:pt x="96" y="67"/>
                      <a:pt x="94" y="67"/>
                    </a:cubicBezTo>
                    <a:cubicBezTo>
                      <a:pt x="75" y="67"/>
                      <a:pt x="62" y="79"/>
                      <a:pt x="59" y="91"/>
                    </a:cubicBezTo>
                    <a:cubicBezTo>
                      <a:pt x="59" y="93"/>
                      <a:pt x="57" y="94"/>
                      <a:pt x="55" y="94"/>
                    </a:cubicBezTo>
                    <a:close/>
                    <a:moveTo>
                      <a:pt x="144" y="49"/>
                    </a:moveTo>
                    <a:cubicBezTo>
                      <a:pt x="143" y="49"/>
                      <a:pt x="141" y="49"/>
                      <a:pt x="141" y="48"/>
                    </a:cubicBezTo>
                    <a:cubicBezTo>
                      <a:pt x="139" y="47"/>
                      <a:pt x="139" y="44"/>
                      <a:pt x="141" y="43"/>
                    </a:cubicBezTo>
                    <a:cubicBezTo>
                      <a:pt x="154" y="29"/>
                      <a:pt x="154" y="29"/>
                      <a:pt x="154" y="29"/>
                    </a:cubicBezTo>
                    <a:cubicBezTo>
                      <a:pt x="156" y="27"/>
                      <a:pt x="159" y="27"/>
                      <a:pt x="160" y="29"/>
                    </a:cubicBezTo>
                    <a:cubicBezTo>
                      <a:pt x="162" y="30"/>
                      <a:pt x="162" y="33"/>
                      <a:pt x="160" y="35"/>
                    </a:cubicBezTo>
                    <a:cubicBezTo>
                      <a:pt x="146" y="48"/>
                      <a:pt x="146" y="48"/>
                      <a:pt x="146" y="48"/>
                    </a:cubicBezTo>
                    <a:cubicBezTo>
                      <a:pt x="146" y="49"/>
                      <a:pt x="145" y="49"/>
                      <a:pt x="144" y="49"/>
                    </a:cubicBezTo>
                    <a:close/>
                    <a:moveTo>
                      <a:pt x="41" y="49"/>
                    </a:moveTo>
                    <a:cubicBezTo>
                      <a:pt x="40" y="49"/>
                      <a:pt x="39" y="49"/>
                      <a:pt x="38" y="48"/>
                    </a:cubicBezTo>
                    <a:cubicBezTo>
                      <a:pt x="24" y="35"/>
                      <a:pt x="24" y="35"/>
                      <a:pt x="24" y="35"/>
                    </a:cubicBezTo>
                    <a:cubicBezTo>
                      <a:pt x="22" y="33"/>
                      <a:pt x="22" y="30"/>
                      <a:pt x="24" y="29"/>
                    </a:cubicBezTo>
                    <a:cubicBezTo>
                      <a:pt x="26" y="27"/>
                      <a:pt x="28" y="27"/>
                      <a:pt x="30" y="29"/>
                    </a:cubicBezTo>
                    <a:cubicBezTo>
                      <a:pt x="44" y="43"/>
                      <a:pt x="44" y="43"/>
                      <a:pt x="44" y="43"/>
                    </a:cubicBezTo>
                    <a:cubicBezTo>
                      <a:pt x="45" y="44"/>
                      <a:pt x="45" y="47"/>
                      <a:pt x="44" y="48"/>
                    </a:cubicBezTo>
                    <a:cubicBezTo>
                      <a:pt x="43" y="49"/>
                      <a:pt x="42" y="49"/>
                      <a:pt x="41" y="49"/>
                    </a:cubicBezTo>
                    <a:close/>
                    <a:moveTo>
                      <a:pt x="92" y="31"/>
                    </a:moveTo>
                    <a:cubicBezTo>
                      <a:pt x="89" y="31"/>
                      <a:pt x="87" y="29"/>
                      <a:pt x="87" y="27"/>
                    </a:cubicBezTo>
                    <a:cubicBezTo>
                      <a:pt x="87" y="4"/>
                      <a:pt x="87" y="4"/>
                      <a:pt x="87" y="4"/>
                    </a:cubicBezTo>
                    <a:cubicBezTo>
                      <a:pt x="87" y="2"/>
                      <a:pt x="89" y="0"/>
                      <a:pt x="92" y="0"/>
                    </a:cubicBezTo>
                    <a:cubicBezTo>
                      <a:pt x="94" y="0"/>
                      <a:pt x="96" y="2"/>
                      <a:pt x="96" y="4"/>
                    </a:cubicBezTo>
                    <a:cubicBezTo>
                      <a:pt x="96" y="27"/>
                      <a:pt x="96" y="27"/>
                      <a:pt x="96" y="27"/>
                    </a:cubicBezTo>
                    <a:cubicBezTo>
                      <a:pt x="96" y="29"/>
                      <a:pt x="94" y="31"/>
                      <a:pt x="92" y="3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sp>
        <p:nvSpPr>
          <p:cNvPr id="20" name="مربع نص 19">
            <a:extLst>
              <a:ext uri="{FF2B5EF4-FFF2-40B4-BE49-F238E27FC236}">
                <a16:creationId xmlns:a16="http://schemas.microsoft.com/office/drawing/2014/main" id="{775F68C2-AE93-4883-9B7D-55784D4D1ED8}"/>
              </a:ext>
            </a:extLst>
          </p:cNvPr>
          <p:cNvSpPr txBox="1"/>
          <p:nvPr/>
        </p:nvSpPr>
        <p:spPr>
          <a:xfrm>
            <a:off x="5268713" y="2725966"/>
            <a:ext cx="6155266" cy="390363"/>
          </a:xfrm>
          <a:prstGeom prst="rect">
            <a:avLst/>
          </a:prstGeom>
          <a:noFill/>
        </p:spPr>
        <p:txBody>
          <a:bodyPr wrap="square">
            <a:spAutoFit/>
          </a:bodyPr>
          <a:lstStyle/>
          <a:p>
            <a:pPr algn="r" rtl="1">
              <a:lnSpc>
                <a:spcPct val="115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الاتجاه العام (</a:t>
            </a:r>
            <a:r>
              <a:rPr lang="en-US" sz="1800" dirty="0">
                <a:effectLst/>
                <a:latin typeface="Arial" panose="020B0604020202020204" pitchFamily="34" charset="0"/>
                <a:ea typeface="Calibri" panose="020F0502020204030204" pitchFamily="34" charset="0"/>
                <a:cs typeface="Arial" panose="020B0604020202020204" pitchFamily="34" charset="0"/>
              </a:rPr>
              <a:t>Secular Trend</a:t>
            </a:r>
            <a:r>
              <a:rPr lang="ar-SA" sz="1800" dirty="0">
                <a:effectLst/>
                <a:latin typeface="Calibri" panose="020F0502020204030204" pitchFamily="34" charset="0"/>
                <a:ea typeface="Calibri" panose="020F0502020204030204" pitchFamily="34" charset="0"/>
                <a:cs typeface="Arial" panose="020B0604020202020204" pitchFamily="34" charset="0"/>
              </a:rPr>
              <a:t>)</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2" name="مربع نص 21">
            <a:extLst>
              <a:ext uri="{FF2B5EF4-FFF2-40B4-BE49-F238E27FC236}">
                <a16:creationId xmlns:a16="http://schemas.microsoft.com/office/drawing/2014/main" id="{262595D8-3F93-4665-8F3D-BD63E59F45DE}"/>
              </a:ext>
            </a:extLst>
          </p:cNvPr>
          <p:cNvSpPr txBox="1"/>
          <p:nvPr/>
        </p:nvSpPr>
        <p:spPr>
          <a:xfrm>
            <a:off x="4774691" y="4443500"/>
            <a:ext cx="6155266"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التغيرات الموسمية</a:t>
            </a:r>
            <a:endParaRPr lang="ar-EG" dirty="0"/>
          </a:p>
        </p:txBody>
      </p:sp>
      <p:sp>
        <p:nvSpPr>
          <p:cNvPr id="24" name="مربع نص 23">
            <a:extLst>
              <a:ext uri="{FF2B5EF4-FFF2-40B4-BE49-F238E27FC236}">
                <a16:creationId xmlns:a16="http://schemas.microsoft.com/office/drawing/2014/main" id="{5EAAB5C6-43EC-40F9-BB85-38771978F2A5}"/>
              </a:ext>
            </a:extLst>
          </p:cNvPr>
          <p:cNvSpPr txBox="1"/>
          <p:nvPr/>
        </p:nvSpPr>
        <p:spPr>
          <a:xfrm>
            <a:off x="1409700" y="4387852"/>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التغيرات الدورية</a:t>
            </a:r>
            <a:endParaRPr lang="ar-EG" dirty="0"/>
          </a:p>
        </p:txBody>
      </p:sp>
      <p:sp>
        <p:nvSpPr>
          <p:cNvPr id="26" name="مربع نص 25">
            <a:extLst>
              <a:ext uri="{FF2B5EF4-FFF2-40B4-BE49-F238E27FC236}">
                <a16:creationId xmlns:a16="http://schemas.microsoft.com/office/drawing/2014/main" id="{A20B715B-C0FE-47B7-811B-23A10858C3BF}"/>
              </a:ext>
            </a:extLst>
          </p:cNvPr>
          <p:cNvSpPr txBox="1"/>
          <p:nvPr/>
        </p:nvSpPr>
        <p:spPr>
          <a:xfrm>
            <a:off x="1409700" y="2688482"/>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التغيرات العشوائية</a:t>
            </a:r>
            <a:endParaRPr lang="ar-EG" dirty="0"/>
          </a:p>
        </p:txBody>
      </p:sp>
      <p:sp>
        <p:nvSpPr>
          <p:cNvPr id="2" name="مربع نص 1">
            <a:extLst>
              <a:ext uri="{FF2B5EF4-FFF2-40B4-BE49-F238E27FC236}">
                <a16:creationId xmlns:a16="http://schemas.microsoft.com/office/drawing/2014/main" id="{B7C7C597-CBEE-C4D8-74DA-DE58ACBE6E19}"/>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53194957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7EC0DBB6-3CC4-41E8-A957-B0B7C1549421}"/>
              </a:ext>
            </a:extLst>
          </p:cNvPr>
          <p:cNvSpPr txBox="1"/>
          <p:nvPr/>
        </p:nvSpPr>
        <p:spPr>
          <a:xfrm>
            <a:off x="2798558" y="1540406"/>
            <a:ext cx="8864275" cy="3223190"/>
          </a:xfrm>
          <a:prstGeom prst="rect">
            <a:avLst/>
          </a:prstGeom>
          <a:noFill/>
        </p:spPr>
        <p:txBody>
          <a:bodyPr wrap="square">
            <a:spAutoFit/>
          </a:bodyPr>
          <a:lstStyle/>
          <a:p>
            <a:pPr lvl="0" algn="r" rtl="1">
              <a:lnSpc>
                <a:spcPct val="115000"/>
              </a:lnSpc>
              <a:spcAft>
                <a:spcPts val="1000"/>
              </a:spcAft>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آثار نفاذ المخزون</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1481138" algn="just" rtl="1">
              <a:lnSpc>
                <a:spcPct val="200000"/>
              </a:lnSpc>
            </a:pPr>
            <a:r>
              <a:rPr lang="ar-SA" sz="1800" b="1" dirty="0">
                <a:solidFill>
                  <a:srgbClr val="000000"/>
                </a:solidFill>
                <a:effectLst/>
                <a:ea typeface="Calibri" panose="020F0502020204030204" pitchFamily="34" charset="0"/>
                <a:cs typeface="Arial" panose="020B0604020202020204" pitchFamily="34" charset="0"/>
              </a:rPr>
              <a:t>السيناريو الأساسي لنفاذ المخزون  هو عندما يكون العنصر الذي سيتم استخدامه لطلب العميل أو لطلب الإنتاج غير موجود في المخزون عند الحاجة. إذا لم يكن أحد العناصر متاحًا للتصنيع، فقد يكون من الممكن تغيير جدول الإنتاج، على الرغم من وجود تكلفة كبيرة في هذا بسبب التغييرات في الجهاز، وتكاليف التفكيك، وتغييرات الموارد، بالإضافة إلى الوقت الذي يستغرقه تنفيذ كل التغييرات. </a:t>
            </a:r>
            <a:endParaRPr lang="ar-EG" b="1" dirty="0"/>
          </a:p>
        </p:txBody>
      </p:sp>
      <p:sp>
        <p:nvSpPr>
          <p:cNvPr id="2" name="مربع نص 1">
            <a:extLst>
              <a:ext uri="{FF2B5EF4-FFF2-40B4-BE49-F238E27FC236}">
                <a16:creationId xmlns:a16="http://schemas.microsoft.com/office/drawing/2014/main" id="{30C16986-2B50-F3CB-1822-3A96B6F9E3A8}"/>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51366362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C58891B5-5A1F-4218-A3A3-6EB2F5A3CD04}"/>
              </a:ext>
            </a:extLst>
          </p:cNvPr>
          <p:cNvSpPr txBox="1"/>
          <p:nvPr/>
        </p:nvSpPr>
        <p:spPr>
          <a:xfrm>
            <a:off x="3018367" y="505367"/>
            <a:ext cx="6155266" cy="523220"/>
          </a:xfrm>
          <a:prstGeom prst="rect">
            <a:avLst/>
          </a:prstGeom>
          <a:noFill/>
        </p:spPr>
        <p:txBody>
          <a:bodyPr wrap="square">
            <a:spAutoFit/>
          </a:bodyPr>
          <a:lstStyle/>
          <a:p>
            <a:pPr algn="ctr"/>
            <a:r>
              <a:rPr lang="ar-JO" sz="2800" b="1" dirty="0">
                <a:effectLst/>
                <a:ea typeface="Calibri" panose="020F0502020204030204" pitchFamily="34" charset="0"/>
                <a:cs typeface="Arial" panose="020B0604020202020204" pitchFamily="34" charset="0"/>
              </a:rPr>
              <a:t>أربعة</a:t>
            </a:r>
            <a:r>
              <a:rPr lang="ar-SA" sz="2800" b="1" dirty="0">
                <a:effectLst/>
                <a:ea typeface="Calibri" panose="020F0502020204030204" pitchFamily="34" charset="0"/>
                <a:cs typeface="Arial" panose="020B0604020202020204" pitchFamily="34" charset="0"/>
              </a:rPr>
              <a:t> تأثيرات محتملة</a:t>
            </a:r>
            <a:endParaRPr lang="ar-EG" sz="2800" dirty="0"/>
          </a:p>
        </p:txBody>
      </p:sp>
      <p:grpSp>
        <p:nvGrpSpPr>
          <p:cNvPr id="7" name="Group 2">
            <a:extLst>
              <a:ext uri="{FF2B5EF4-FFF2-40B4-BE49-F238E27FC236}">
                <a16:creationId xmlns:a16="http://schemas.microsoft.com/office/drawing/2014/main" id="{4FC72B84-6D32-4550-AFEE-39DC01E63EB0}"/>
              </a:ext>
            </a:extLst>
          </p:cNvPr>
          <p:cNvGrpSpPr/>
          <p:nvPr/>
        </p:nvGrpSpPr>
        <p:grpSpPr>
          <a:xfrm>
            <a:off x="558798" y="1608087"/>
            <a:ext cx="10905069" cy="4332556"/>
            <a:chOff x="-2638436" y="0"/>
            <a:chExt cx="11362837" cy="4448543"/>
          </a:xfrm>
        </p:grpSpPr>
        <p:grpSp>
          <p:nvGrpSpPr>
            <p:cNvPr id="8" name="Group 3">
              <a:extLst>
                <a:ext uri="{FF2B5EF4-FFF2-40B4-BE49-F238E27FC236}">
                  <a16:creationId xmlns:a16="http://schemas.microsoft.com/office/drawing/2014/main" id="{B85156DF-EE78-4643-AC33-856B5398274D}"/>
                </a:ext>
              </a:extLst>
            </p:cNvPr>
            <p:cNvGrpSpPr/>
            <p:nvPr/>
          </p:nvGrpSpPr>
          <p:grpSpPr>
            <a:xfrm>
              <a:off x="1504949" y="0"/>
              <a:ext cx="3169918" cy="4448543"/>
              <a:chOff x="1836605" y="0"/>
              <a:chExt cx="3527841" cy="4951109"/>
            </a:xfrm>
          </p:grpSpPr>
          <p:grpSp>
            <p:nvGrpSpPr>
              <p:cNvPr id="13" name="Group 8">
                <a:extLst>
                  <a:ext uri="{FF2B5EF4-FFF2-40B4-BE49-F238E27FC236}">
                    <a16:creationId xmlns:a16="http://schemas.microsoft.com/office/drawing/2014/main" id="{A31FCF42-10CC-41F8-BEC5-03C83CB95070}"/>
                  </a:ext>
                </a:extLst>
              </p:cNvPr>
              <p:cNvGrpSpPr/>
              <p:nvPr/>
            </p:nvGrpSpPr>
            <p:grpSpPr>
              <a:xfrm flipH="1">
                <a:off x="2458186" y="0"/>
                <a:ext cx="2906260" cy="4951109"/>
                <a:chOff x="2465253" y="0"/>
                <a:chExt cx="3635684" cy="6193337"/>
              </a:xfrm>
            </p:grpSpPr>
            <p:sp>
              <p:nvSpPr>
                <p:cNvPr id="16" name="Connector C-D">
                  <a:extLst>
                    <a:ext uri="{FF2B5EF4-FFF2-40B4-BE49-F238E27FC236}">
                      <a16:creationId xmlns:a16="http://schemas.microsoft.com/office/drawing/2014/main" id="{1FC792B4-0E4D-4A2B-A117-A5B6AB3CA5F9}"/>
                    </a:ext>
                  </a:extLst>
                </p:cNvPr>
                <p:cNvSpPr>
                  <a:spLocks noChangeArrowheads="1"/>
                </p:cNvSpPr>
                <p:nvPr/>
              </p:nvSpPr>
              <p:spPr bwMode="auto">
                <a:xfrm>
                  <a:off x="3954111" y="1437608"/>
                  <a:ext cx="1207450" cy="52685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sp>
              <p:nvSpPr>
                <p:cNvPr id="17" name="Connector B-C">
                  <a:extLst>
                    <a:ext uri="{FF2B5EF4-FFF2-40B4-BE49-F238E27FC236}">
                      <a16:creationId xmlns:a16="http://schemas.microsoft.com/office/drawing/2014/main" id="{6162A64F-87A5-46D7-BDB0-E2CF8193E380}"/>
                    </a:ext>
                  </a:extLst>
                </p:cNvPr>
                <p:cNvSpPr>
                  <a:spLocks noChangeArrowheads="1"/>
                </p:cNvSpPr>
                <p:nvPr/>
              </p:nvSpPr>
              <p:spPr bwMode="auto">
                <a:xfrm>
                  <a:off x="3954111" y="2762838"/>
                  <a:ext cx="1207450" cy="52775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sp>
              <p:nvSpPr>
                <p:cNvPr id="18" name="Connector A-B">
                  <a:extLst>
                    <a:ext uri="{FF2B5EF4-FFF2-40B4-BE49-F238E27FC236}">
                      <a16:creationId xmlns:a16="http://schemas.microsoft.com/office/drawing/2014/main" id="{C0571E15-DEC2-4A48-8F4C-15E603CEC517}"/>
                    </a:ext>
                  </a:extLst>
                </p:cNvPr>
                <p:cNvSpPr>
                  <a:spLocks noChangeArrowheads="1"/>
                </p:cNvSpPr>
                <p:nvPr/>
              </p:nvSpPr>
              <p:spPr bwMode="auto">
                <a:xfrm>
                  <a:off x="3954111" y="4088963"/>
                  <a:ext cx="1207450" cy="52685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grpSp>
              <p:nvGrpSpPr>
                <p:cNvPr id="19" name="Arrow part A">
                  <a:extLst>
                    <a:ext uri="{FF2B5EF4-FFF2-40B4-BE49-F238E27FC236}">
                      <a16:creationId xmlns:a16="http://schemas.microsoft.com/office/drawing/2014/main" id="{2A992382-56D4-442F-8569-0451C4398A05}"/>
                    </a:ext>
                  </a:extLst>
                </p:cNvPr>
                <p:cNvGrpSpPr/>
                <p:nvPr/>
              </p:nvGrpSpPr>
              <p:grpSpPr>
                <a:xfrm>
                  <a:off x="3014732" y="3865381"/>
                  <a:ext cx="1371596" cy="2327956"/>
                  <a:chOff x="3015761" y="3865381"/>
                  <a:chExt cx="1212046" cy="2057158"/>
                </a:xfrm>
              </p:grpSpPr>
              <p:sp>
                <p:nvSpPr>
                  <p:cNvPr id="44" name="Freeform 39">
                    <a:extLst>
                      <a:ext uri="{FF2B5EF4-FFF2-40B4-BE49-F238E27FC236}">
                        <a16:creationId xmlns:a16="http://schemas.microsoft.com/office/drawing/2014/main" id="{70E035E7-A1AF-4CC7-AA11-52612AB4987A}"/>
                      </a:ext>
                    </a:extLst>
                  </p:cNvPr>
                  <p:cNvSpPr>
                    <a:spLocks/>
                  </p:cNvSpPr>
                  <p:nvPr/>
                </p:nvSpPr>
                <p:spPr bwMode="auto">
                  <a:xfrm>
                    <a:off x="3015761" y="4062955"/>
                    <a:ext cx="822294" cy="1637435"/>
                  </a:xfrm>
                  <a:custGeom>
                    <a:avLst/>
                    <a:gdLst>
                      <a:gd name="T0" fmla="*/ 573 w 573"/>
                      <a:gd name="T1" fmla="*/ 1146 h 1146"/>
                      <a:gd name="T2" fmla="*/ 573 w 573"/>
                      <a:gd name="T3" fmla="*/ 820 h 1146"/>
                      <a:gd name="T4" fmla="*/ 326 w 573"/>
                      <a:gd name="T5" fmla="*/ 573 h 1146"/>
                      <a:gd name="T6" fmla="*/ 573 w 573"/>
                      <a:gd name="T7" fmla="*/ 326 h 1146"/>
                      <a:gd name="T8" fmla="*/ 573 w 573"/>
                      <a:gd name="T9" fmla="*/ 0 h 1146"/>
                      <a:gd name="T10" fmla="*/ 0 w 573"/>
                      <a:gd name="T11" fmla="*/ 573 h 1146"/>
                      <a:gd name="T12" fmla="*/ 573 w 573"/>
                      <a:gd name="T13" fmla="*/ 1146 h 1146"/>
                    </a:gdLst>
                    <a:ahLst/>
                    <a:cxnLst>
                      <a:cxn ang="0">
                        <a:pos x="T0" y="T1"/>
                      </a:cxn>
                      <a:cxn ang="0">
                        <a:pos x="T2" y="T3"/>
                      </a:cxn>
                      <a:cxn ang="0">
                        <a:pos x="T4" y="T5"/>
                      </a:cxn>
                      <a:cxn ang="0">
                        <a:pos x="T6" y="T7"/>
                      </a:cxn>
                      <a:cxn ang="0">
                        <a:pos x="T8" y="T9"/>
                      </a:cxn>
                      <a:cxn ang="0">
                        <a:pos x="T10" y="T11"/>
                      </a:cxn>
                      <a:cxn ang="0">
                        <a:pos x="T12" y="T13"/>
                      </a:cxn>
                    </a:cxnLst>
                    <a:rect l="0" t="0" r="r" b="b"/>
                    <a:pathLst>
                      <a:path w="573" h="1146">
                        <a:moveTo>
                          <a:pt x="573" y="1146"/>
                        </a:moveTo>
                        <a:cubicBezTo>
                          <a:pt x="573" y="820"/>
                          <a:pt x="573" y="820"/>
                          <a:pt x="573" y="820"/>
                        </a:cubicBezTo>
                        <a:cubicBezTo>
                          <a:pt x="437" y="820"/>
                          <a:pt x="326" y="709"/>
                          <a:pt x="326" y="573"/>
                        </a:cubicBezTo>
                        <a:cubicBezTo>
                          <a:pt x="326" y="436"/>
                          <a:pt x="437" y="326"/>
                          <a:pt x="573" y="326"/>
                        </a:cubicBezTo>
                        <a:cubicBezTo>
                          <a:pt x="573" y="0"/>
                          <a:pt x="573" y="0"/>
                          <a:pt x="573" y="0"/>
                        </a:cubicBezTo>
                        <a:cubicBezTo>
                          <a:pt x="257" y="0"/>
                          <a:pt x="0" y="256"/>
                          <a:pt x="0" y="573"/>
                        </a:cubicBezTo>
                        <a:cubicBezTo>
                          <a:pt x="0" y="889"/>
                          <a:pt x="257" y="1146"/>
                          <a:pt x="573" y="1146"/>
                        </a:cubicBezTo>
                        <a:close/>
                      </a:path>
                    </a:pathLst>
                  </a:custGeom>
                  <a:solidFill>
                    <a:srgbClr val="A97C39"/>
                  </a:solidFill>
                  <a:ln>
                    <a:noFill/>
                  </a:ln>
                  <a:effectLst>
                    <a:outerShdw blurRad="63500" dist="38100" dir="8100000" algn="tr" rotWithShape="0">
                      <a:prstClr val="black">
                        <a:alpha val="6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pic>
                <p:nvPicPr>
                  <p:cNvPr id="45" name="Front shadow">
                    <a:extLst>
                      <a:ext uri="{FF2B5EF4-FFF2-40B4-BE49-F238E27FC236}">
                        <a16:creationId xmlns:a16="http://schemas.microsoft.com/office/drawing/2014/main" id="{3470A9DF-7081-4B56-AB41-1FCA366CDB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730" y="5028462"/>
                    <a:ext cx="200138" cy="894077"/>
                  </a:xfrm>
                  <a:prstGeom prst="rect">
                    <a:avLst/>
                  </a:prstGeom>
                </p:spPr>
              </p:pic>
              <p:pic>
                <p:nvPicPr>
                  <p:cNvPr id="46" name="Front shadow">
                    <a:extLst>
                      <a:ext uri="{FF2B5EF4-FFF2-40B4-BE49-F238E27FC236}">
                        <a16:creationId xmlns:a16="http://schemas.microsoft.com/office/drawing/2014/main" id="{63B9C07A-3F3A-4A47-9E07-95C3202B41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730" y="3865381"/>
                    <a:ext cx="200138" cy="894077"/>
                  </a:xfrm>
                  <a:prstGeom prst="rect">
                    <a:avLst/>
                  </a:prstGeom>
                </p:spPr>
              </p:pic>
              <p:sp>
                <p:nvSpPr>
                  <p:cNvPr id="47" name="Dark circle">
                    <a:extLst>
                      <a:ext uri="{FF2B5EF4-FFF2-40B4-BE49-F238E27FC236}">
                        <a16:creationId xmlns:a16="http://schemas.microsoft.com/office/drawing/2014/main" id="{4BCF0356-AD31-4C28-B6B9-13006E0BACA7}"/>
                      </a:ext>
                    </a:extLst>
                  </p:cNvPr>
                  <p:cNvSpPr/>
                  <p:nvPr/>
                </p:nvSpPr>
                <p:spPr>
                  <a:xfrm>
                    <a:off x="3455567" y="4502342"/>
                    <a:ext cx="772240" cy="772240"/>
                  </a:xfrm>
                  <a:prstGeom prst="ellipse">
                    <a:avLst/>
                  </a:prstGeom>
                  <a:solidFill>
                    <a:sysClr val="windowText" lastClr="000000">
                      <a:alpha val="10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ahij TheSansArabic Plain" panose="02040503050201020203" pitchFamily="18" charset="-78"/>
                      <a:cs typeface="Bahij TheSansArabic Plain" panose="02040503050201020203" pitchFamily="18" charset="-78"/>
                    </a:endParaRPr>
                  </a:p>
                </p:txBody>
              </p:sp>
              <p:sp>
                <p:nvSpPr>
                  <p:cNvPr id="48" name="Oval 43">
                    <a:extLst>
                      <a:ext uri="{FF2B5EF4-FFF2-40B4-BE49-F238E27FC236}">
                        <a16:creationId xmlns:a16="http://schemas.microsoft.com/office/drawing/2014/main" id="{214E4DAE-51E9-4378-9262-8B9096AB6D2F}"/>
                      </a:ext>
                    </a:extLst>
                  </p:cNvPr>
                  <p:cNvSpPr>
                    <a:spLocks noChangeArrowheads="1"/>
                  </p:cNvSpPr>
                  <p:nvPr/>
                </p:nvSpPr>
                <p:spPr bwMode="auto">
                  <a:xfrm>
                    <a:off x="3491527" y="4528524"/>
                    <a:ext cx="708681" cy="706298"/>
                  </a:xfrm>
                  <a:prstGeom prst="ellipse">
                    <a:avLst/>
                  </a:prstGeom>
                  <a:gradFill flip="none" rotWithShape="1">
                    <a:gsLst>
                      <a:gs pos="20000">
                        <a:srgbClr val="FFFFFF"/>
                      </a:gs>
                      <a:gs pos="100000">
                        <a:srgbClr val="DAD9D9"/>
                      </a:gs>
                    </a:gsLst>
                    <a:lin ang="2700000" scaled="1"/>
                    <a:tileRect/>
                  </a:gradFill>
                  <a:ln>
                    <a:noFill/>
                  </a:ln>
                  <a:effectLst>
                    <a:outerShdw blurRad="88900" dist="38100" dir="2700000" algn="tl" rotWithShape="0">
                      <a:prstClr val="black">
                        <a:alpha val="5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grpSp>
            <p:grpSp>
              <p:nvGrpSpPr>
                <p:cNvPr id="20" name="Arrow part B">
                  <a:extLst>
                    <a:ext uri="{FF2B5EF4-FFF2-40B4-BE49-F238E27FC236}">
                      <a16:creationId xmlns:a16="http://schemas.microsoft.com/office/drawing/2014/main" id="{1840BA7E-8280-4C3F-B43C-A5E6940FBF29}"/>
                    </a:ext>
                  </a:extLst>
                </p:cNvPr>
                <p:cNvGrpSpPr/>
                <p:nvPr/>
              </p:nvGrpSpPr>
              <p:grpSpPr>
                <a:xfrm>
                  <a:off x="4729346" y="2762837"/>
                  <a:ext cx="1362862" cy="2099943"/>
                  <a:chOff x="4729346" y="2736585"/>
                  <a:chExt cx="1204328" cy="1855669"/>
                </a:xfrm>
              </p:grpSpPr>
              <p:sp>
                <p:nvSpPr>
                  <p:cNvPr id="40" name="Freeform 35">
                    <a:extLst>
                      <a:ext uri="{FF2B5EF4-FFF2-40B4-BE49-F238E27FC236}">
                        <a16:creationId xmlns:a16="http://schemas.microsoft.com/office/drawing/2014/main" id="{577BC88F-8B67-48AC-B34B-D58FA9333CE5}"/>
                      </a:ext>
                    </a:extLst>
                  </p:cNvPr>
                  <p:cNvSpPr>
                    <a:spLocks/>
                  </p:cNvSpPr>
                  <p:nvPr/>
                </p:nvSpPr>
                <p:spPr bwMode="auto">
                  <a:xfrm>
                    <a:off x="5111381" y="2736585"/>
                    <a:ext cx="822293" cy="1637435"/>
                  </a:xfrm>
                  <a:custGeom>
                    <a:avLst/>
                    <a:gdLst>
                      <a:gd name="T0" fmla="*/ 0 w 573"/>
                      <a:gd name="T1" fmla="*/ 0 h 1146"/>
                      <a:gd name="T2" fmla="*/ 0 w 573"/>
                      <a:gd name="T3" fmla="*/ 326 h 1146"/>
                      <a:gd name="T4" fmla="*/ 247 w 573"/>
                      <a:gd name="T5" fmla="*/ 573 h 1146"/>
                      <a:gd name="T6" fmla="*/ 0 w 573"/>
                      <a:gd name="T7" fmla="*/ 820 h 1146"/>
                      <a:gd name="T8" fmla="*/ 0 w 573"/>
                      <a:gd name="T9" fmla="*/ 1146 h 1146"/>
                      <a:gd name="T10" fmla="*/ 573 w 573"/>
                      <a:gd name="T11" fmla="*/ 573 h 1146"/>
                      <a:gd name="T12" fmla="*/ 0 w 573"/>
                      <a:gd name="T13" fmla="*/ 0 h 1146"/>
                    </a:gdLst>
                    <a:ahLst/>
                    <a:cxnLst>
                      <a:cxn ang="0">
                        <a:pos x="T0" y="T1"/>
                      </a:cxn>
                      <a:cxn ang="0">
                        <a:pos x="T2" y="T3"/>
                      </a:cxn>
                      <a:cxn ang="0">
                        <a:pos x="T4" y="T5"/>
                      </a:cxn>
                      <a:cxn ang="0">
                        <a:pos x="T6" y="T7"/>
                      </a:cxn>
                      <a:cxn ang="0">
                        <a:pos x="T8" y="T9"/>
                      </a:cxn>
                      <a:cxn ang="0">
                        <a:pos x="T10" y="T11"/>
                      </a:cxn>
                      <a:cxn ang="0">
                        <a:pos x="T12" y="T13"/>
                      </a:cxn>
                    </a:cxnLst>
                    <a:rect l="0" t="0" r="r" b="b"/>
                    <a:pathLst>
                      <a:path w="573" h="1146">
                        <a:moveTo>
                          <a:pt x="0" y="0"/>
                        </a:moveTo>
                        <a:cubicBezTo>
                          <a:pt x="0" y="326"/>
                          <a:pt x="0" y="326"/>
                          <a:pt x="0" y="326"/>
                        </a:cubicBezTo>
                        <a:cubicBezTo>
                          <a:pt x="137" y="326"/>
                          <a:pt x="247" y="436"/>
                          <a:pt x="247" y="573"/>
                        </a:cubicBezTo>
                        <a:cubicBezTo>
                          <a:pt x="247" y="709"/>
                          <a:pt x="137" y="820"/>
                          <a:pt x="0" y="820"/>
                        </a:cubicBezTo>
                        <a:cubicBezTo>
                          <a:pt x="0" y="1146"/>
                          <a:pt x="0" y="1146"/>
                          <a:pt x="0" y="1146"/>
                        </a:cubicBezTo>
                        <a:cubicBezTo>
                          <a:pt x="317" y="1146"/>
                          <a:pt x="573" y="889"/>
                          <a:pt x="573" y="573"/>
                        </a:cubicBezTo>
                        <a:cubicBezTo>
                          <a:pt x="573" y="256"/>
                          <a:pt x="317" y="0"/>
                          <a:pt x="0" y="0"/>
                        </a:cubicBezTo>
                        <a:close/>
                      </a:path>
                    </a:pathLst>
                  </a:custGeom>
                  <a:solidFill>
                    <a:srgbClr val="17848A"/>
                  </a:solidFill>
                  <a:ln>
                    <a:noFill/>
                  </a:ln>
                  <a:effectLst>
                    <a:outerShdw blurRad="63500" dist="38100" dir="2700000" algn="tl" rotWithShape="0">
                      <a:prstClr val="black">
                        <a:alpha val="6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pic>
                <p:nvPicPr>
                  <p:cNvPr id="41" name="Front shadow">
                    <a:extLst>
                      <a:ext uri="{FF2B5EF4-FFF2-40B4-BE49-F238E27FC236}">
                        <a16:creationId xmlns:a16="http://schemas.microsoft.com/office/drawing/2014/main" id="{240CA635-DAA0-460F-9040-64812ABC02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5111284" y="3698177"/>
                    <a:ext cx="200138" cy="894077"/>
                  </a:xfrm>
                  <a:prstGeom prst="rect">
                    <a:avLst/>
                  </a:prstGeom>
                </p:spPr>
              </p:pic>
              <p:sp>
                <p:nvSpPr>
                  <p:cNvPr id="42" name="Dark circle">
                    <a:extLst>
                      <a:ext uri="{FF2B5EF4-FFF2-40B4-BE49-F238E27FC236}">
                        <a16:creationId xmlns:a16="http://schemas.microsoft.com/office/drawing/2014/main" id="{CD2BA536-8E31-4792-8489-B9A5FDAF967D}"/>
                      </a:ext>
                    </a:extLst>
                  </p:cNvPr>
                  <p:cNvSpPr/>
                  <p:nvPr/>
                </p:nvSpPr>
                <p:spPr>
                  <a:xfrm>
                    <a:off x="4729346" y="3176658"/>
                    <a:ext cx="772240" cy="772240"/>
                  </a:xfrm>
                  <a:prstGeom prst="ellipse">
                    <a:avLst/>
                  </a:prstGeom>
                  <a:solidFill>
                    <a:sysClr val="windowText" lastClr="000000">
                      <a:alpha val="10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ahij TheSansArabic Plain" panose="02040503050201020203" pitchFamily="18" charset="-78"/>
                      <a:cs typeface="Bahij TheSansArabic Plain" panose="02040503050201020203" pitchFamily="18" charset="-78"/>
                    </a:endParaRPr>
                  </a:p>
                </p:txBody>
              </p:sp>
              <p:sp>
                <p:nvSpPr>
                  <p:cNvPr id="43" name="Oval 38">
                    <a:extLst>
                      <a:ext uri="{FF2B5EF4-FFF2-40B4-BE49-F238E27FC236}">
                        <a16:creationId xmlns:a16="http://schemas.microsoft.com/office/drawing/2014/main" id="{EFEAB2DD-5AEC-4F28-A3FD-8DA5FD7292A4}"/>
                      </a:ext>
                    </a:extLst>
                  </p:cNvPr>
                  <p:cNvSpPr>
                    <a:spLocks noChangeArrowheads="1"/>
                  </p:cNvSpPr>
                  <p:nvPr/>
                </p:nvSpPr>
                <p:spPr bwMode="auto">
                  <a:xfrm>
                    <a:off x="4758532" y="3202948"/>
                    <a:ext cx="707092" cy="705503"/>
                  </a:xfrm>
                  <a:prstGeom prst="ellipse">
                    <a:avLst/>
                  </a:prstGeom>
                  <a:gradFill flip="none" rotWithShape="1">
                    <a:gsLst>
                      <a:gs pos="20000">
                        <a:srgbClr val="FFFFFF"/>
                      </a:gs>
                      <a:gs pos="100000">
                        <a:srgbClr val="DAD9D9"/>
                      </a:gs>
                    </a:gsLst>
                    <a:lin ang="2700000" scaled="1"/>
                    <a:tileRect/>
                  </a:gradFill>
                  <a:ln>
                    <a:noFill/>
                  </a:ln>
                  <a:effectLst>
                    <a:outerShdw blurRad="88900" dist="38100" dir="2700000" algn="tl" rotWithShape="0">
                      <a:prstClr val="black">
                        <a:alpha val="5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grpSp>
            <p:grpSp>
              <p:nvGrpSpPr>
                <p:cNvPr id="21" name="Arrow part C">
                  <a:extLst>
                    <a:ext uri="{FF2B5EF4-FFF2-40B4-BE49-F238E27FC236}">
                      <a16:creationId xmlns:a16="http://schemas.microsoft.com/office/drawing/2014/main" id="{305CA4AD-4A72-4A3B-8304-9B64C8075D2F}"/>
                    </a:ext>
                  </a:extLst>
                </p:cNvPr>
                <p:cNvGrpSpPr/>
                <p:nvPr/>
              </p:nvGrpSpPr>
              <p:grpSpPr>
                <a:xfrm>
                  <a:off x="3023575" y="1235347"/>
                  <a:ext cx="1368143" cy="2299212"/>
                  <a:chOff x="3023575" y="1235345"/>
                  <a:chExt cx="1208995" cy="2031758"/>
                </a:xfrm>
              </p:grpSpPr>
              <p:sp>
                <p:nvSpPr>
                  <p:cNvPr id="35" name="Freeform 30">
                    <a:extLst>
                      <a:ext uri="{FF2B5EF4-FFF2-40B4-BE49-F238E27FC236}">
                        <a16:creationId xmlns:a16="http://schemas.microsoft.com/office/drawing/2014/main" id="{AC281284-0681-49B4-B9A2-14A2490365A1}"/>
                      </a:ext>
                    </a:extLst>
                  </p:cNvPr>
                  <p:cNvSpPr>
                    <a:spLocks/>
                  </p:cNvSpPr>
                  <p:nvPr/>
                </p:nvSpPr>
                <p:spPr bwMode="auto">
                  <a:xfrm>
                    <a:off x="3023575" y="1414081"/>
                    <a:ext cx="822293" cy="1637435"/>
                  </a:xfrm>
                  <a:custGeom>
                    <a:avLst/>
                    <a:gdLst>
                      <a:gd name="T0" fmla="*/ 573 w 573"/>
                      <a:gd name="T1" fmla="*/ 1146 h 1146"/>
                      <a:gd name="T2" fmla="*/ 573 w 573"/>
                      <a:gd name="T3" fmla="*/ 820 h 1146"/>
                      <a:gd name="T4" fmla="*/ 326 w 573"/>
                      <a:gd name="T5" fmla="*/ 573 h 1146"/>
                      <a:gd name="T6" fmla="*/ 573 w 573"/>
                      <a:gd name="T7" fmla="*/ 326 h 1146"/>
                      <a:gd name="T8" fmla="*/ 573 w 573"/>
                      <a:gd name="T9" fmla="*/ 0 h 1146"/>
                      <a:gd name="T10" fmla="*/ 0 w 573"/>
                      <a:gd name="T11" fmla="*/ 573 h 1146"/>
                      <a:gd name="T12" fmla="*/ 573 w 573"/>
                      <a:gd name="T13" fmla="*/ 1146 h 1146"/>
                    </a:gdLst>
                    <a:ahLst/>
                    <a:cxnLst>
                      <a:cxn ang="0">
                        <a:pos x="T0" y="T1"/>
                      </a:cxn>
                      <a:cxn ang="0">
                        <a:pos x="T2" y="T3"/>
                      </a:cxn>
                      <a:cxn ang="0">
                        <a:pos x="T4" y="T5"/>
                      </a:cxn>
                      <a:cxn ang="0">
                        <a:pos x="T6" y="T7"/>
                      </a:cxn>
                      <a:cxn ang="0">
                        <a:pos x="T8" y="T9"/>
                      </a:cxn>
                      <a:cxn ang="0">
                        <a:pos x="T10" y="T11"/>
                      </a:cxn>
                      <a:cxn ang="0">
                        <a:pos x="T12" y="T13"/>
                      </a:cxn>
                    </a:cxnLst>
                    <a:rect l="0" t="0" r="r" b="b"/>
                    <a:pathLst>
                      <a:path w="573" h="1146">
                        <a:moveTo>
                          <a:pt x="573" y="1146"/>
                        </a:moveTo>
                        <a:cubicBezTo>
                          <a:pt x="573" y="820"/>
                          <a:pt x="573" y="820"/>
                          <a:pt x="573" y="820"/>
                        </a:cubicBezTo>
                        <a:cubicBezTo>
                          <a:pt x="437" y="820"/>
                          <a:pt x="326" y="709"/>
                          <a:pt x="326" y="573"/>
                        </a:cubicBezTo>
                        <a:cubicBezTo>
                          <a:pt x="326" y="436"/>
                          <a:pt x="437" y="326"/>
                          <a:pt x="573" y="326"/>
                        </a:cubicBezTo>
                        <a:cubicBezTo>
                          <a:pt x="573" y="0"/>
                          <a:pt x="573" y="0"/>
                          <a:pt x="573" y="0"/>
                        </a:cubicBezTo>
                        <a:cubicBezTo>
                          <a:pt x="257" y="0"/>
                          <a:pt x="0" y="256"/>
                          <a:pt x="0" y="573"/>
                        </a:cubicBezTo>
                        <a:cubicBezTo>
                          <a:pt x="0" y="889"/>
                          <a:pt x="257" y="1146"/>
                          <a:pt x="573" y="1146"/>
                        </a:cubicBezTo>
                        <a:close/>
                      </a:path>
                    </a:pathLst>
                  </a:custGeom>
                  <a:solidFill>
                    <a:srgbClr val="A97C39"/>
                  </a:solidFill>
                  <a:ln>
                    <a:noFill/>
                  </a:ln>
                  <a:effectLst>
                    <a:outerShdw blurRad="63500" dist="38100" dir="8100000" algn="tr" rotWithShape="0">
                      <a:prstClr val="black">
                        <a:alpha val="6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pic>
                <p:nvPicPr>
                  <p:cNvPr id="36" name="Front shadow">
                    <a:extLst>
                      <a:ext uri="{FF2B5EF4-FFF2-40B4-BE49-F238E27FC236}">
                        <a16:creationId xmlns:a16="http://schemas.microsoft.com/office/drawing/2014/main" id="{290E6D7A-6EB7-49A0-A56F-1AAD6C8226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730" y="2373026"/>
                    <a:ext cx="200138" cy="894077"/>
                  </a:xfrm>
                  <a:prstGeom prst="rect">
                    <a:avLst/>
                  </a:prstGeom>
                </p:spPr>
              </p:pic>
              <p:pic>
                <p:nvPicPr>
                  <p:cNvPr id="37" name="Front shadow">
                    <a:extLst>
                      <a:ext uri="{FF2B5EF4-FFF2-40B4-BE49-F238E27FC236}">
                        <a16:creationId xmlns:a16="http://schemas.microsoft.com/office/drawing/2014/main" id="{74BB172A-C688-429A-8CB0-DC07E18F97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730" y="1235345"/>
                    <a:ext cx="200138" cy="894077"/>
                  </a:xfrm>
                  <a:prstGeom prst="rect">
                    <a:avLst/>
                  </a:prstGeom>
                </p:spPr>
              </p:pic>
              <p:sp>
                <p:nvSpPr>
                  <p:cNvPr id="38" name="Dark circle">
                    <a:extLst>
                      <a:ext uri="{FF2B5EF4-FFF2-40B4-BE49-F238E27FC236}">
                        <a16:creationId xmlns:a16="http://schemas.microsoft.com/office/drawing/2014/main" id="{AA676F41-A961-4360-96D9-CF3104BE0CF6}"/>
                      </a:ext>
                    </a:extLst>
                  </p:cNvPr>
                  <p:cNvSpPr/>
                  <p:nvPr/>
                </p:nvSpPr>
                <p:spPr>
                  <a:xfrm>
                    <a:off x="3460330" y="1849283"/>
                    <a:ext cx="772240" cy="772240"/>
                  </a:xfrm>
                  <a:prstGeom prst="ellipse">
                    <a:avLst/>
                  </a:prstGeom>
                  <a:solidFill>
                    <a:sysClr val="windowText" lastClr="000000">
                      <a:alpha val="10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ahij TheSansArabic Plain" panose="02040503050201020203" pitchFamily="18" charset="-78"/>
                      <a:cs typeface="Bahij TheSansArabic Plain" panose="02040503050201020203" pitchFamily="18" charset="-78"/>
                    </a:endParaRPr>
                  </a:p>
                </p:txBody>
              </p:sp>
              <p:sp>
                <p:nvSpPr>
                  <p:cNvPr id="39" name="Oval 34">
                    <a:extLst>
                      <a:ext uri="{FF2B5EF4-FFF2-40B4-BE49-F238E27FC236}">
                        <a16:creationId xmlns:a16="http://schemas.microsoft.com/office/drawing/2014/main" id="{6ED8D9B5-002A-4A1F-8149-BC2B6D029CAD}"/>
                      </a:ext>
                    </a:extLst>
                  </p:cNvPr>
                  <p:cNvSpPr>
                    <a:spLocks noChangeArrowheads="1"/>
                  </p:cNvSpPr>
                  <p:nvPr/>
                </p:nvSpPr>
                <p:spPr bwMode="auto">
                  <a:xfrm>
                    <a:off x="3491527" y="1879650"/>
                    <a:ext cx="708681" cy="705503"/>
                  </a:xfrm>
                  <a:prstGeom prst="ellipse">
                    <a:avLst/>
                  </a:prstGeom>
                  <a:gradFill flip="none" rotWithShape="1">
                    <a:gsLst>
                      <a:gs pos="20000">
                        <a:srgbClr val="FFFFFF"/>
                      </a:gs>
                      <a:gs pos="100000">
                        <a:srgbClr val="DAD9D9"/>
                      </a:gs>
                    </a:gsLst>
                    <a:lin ang="2700000" scaled="1"/>
                    <a:tileRect/>
                  </a:gradFill>
                  <a:ln>
                    <a:noFill/>
                  </a:ln>
                  <a:effectLst>
                    <a:outerShdw blurRad="88900" dist="38100" dir="2700000" algn="tl" rotWithShape="0">
                      <a:prstClr val="black">
                        <a:alpha val="5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grpSp>
            <p:grpSp>
              <p:nvGrpSpPr>
                <p:cNvPr id="22" name="Arrow part D">
                  <a:extLst>
                    <a:ext uri="{FF2B5EF4-FFF2-40B4-BE49-F238E27FC236}">
                      <a16:creationId xmlns:a16="http://schemas.microsoft.com/office/drawing/2014/main" id="{24B8649A-DBFF-40F1-8183-13E6EB0B0A0E}"/>
                    </a:ext>
                  </a:extLst>
                </p:cNvPr>
                <p:cNvGrpSpPr/>
                <p:nvPr/>
              </p:nvGrpSpPr>
              <p:grpSpPr>
                <a:xfrm>
                  <a:off x="3907356" y="0"/>
                  <a:ext cx="2193581" cy="2196816"/>
                  <a:chOff x="3907253" y="-1"/>
                  <a:chExt cx="1938415" cy="1941274"/>
                </a:xfrm>
              </p:grpSpPr>
              <p:pic>
                <p:nvPicPr>
                  <p:cNvPr id="29" name="Рисунок 30">
                    <a:extLst>
                      <a:ext uri="{FF2B5EF4-FFF2-40B4-BE49-F238E27FC236}">
                        <a16:creationId xmlns:a16="http://schemas.microsoft.com/office/drawing/2014/main" id="{2DFF7CC2-A6CB-422B-9C7F-5AC75E273E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7253" y="319978"/>
                    <a:ext cx="1105438" cy="486318"/>
                  </a:xfrm>
                  <a:prstGeom prst="rect">
                    <a:avLst/>
                  </a:prstGeom>
                </p:spPr>
              </p:pic>
              <p:sp>
                <p:nvSpPr>
                  <p:cNvPr id="30" name="Freeform 25">
                    <a:extLst>
                      <a:ext uri="{FF2B5EF4-FFF2-40B4-BE49-F238E27FC236}">
                        <a16:creationId xmlns:a16="http://schemas.microsoft.com/office/drawing/2014/main" id="{F8DCE9B4-2E72-413D-BBC9-5253858852DD}"/>
                      </a:ext>
                    </a:extLst>
                  </p:cNvPr>
                  <p:cNvSpPr>
                    <a:spLocks/>
                  </p:cNvSpPr>
                  <p:nvPr/>
                </p:nvSpPr>
                <p:spPr bwMode="auto">
                  <a:xfrm>
                    <a:off x="5023374" y="102545"/>
                    <a:ext cx="822294" cy="1637435"/>
                  </a:xfrm>
                  <a:custGeom>
                    <a:avLst/>
                    <a:gdLst>
                      <a:gd name="T0" fmla="*/ 0 w 573"/>
                      <a:gd name="T1" fmla="*/ 0 h 1146"/>
                      <a:gd name="T2" fmla="*/ 0 w 573"/>
                      <a:gd name="T3" fmla="*/ 326 h 1146"/>
                      <a:gd name="T4" fmla="*/ 247 w 573"/>
                      <a:gd name="T5" fmla="*/ 573 h 1146"/>
                      <a:gd name="T6" fmla="*/ 0 w 573"/>
                      <a:gd name="T7" fmla="*/ 820 h 1146"/>
                      <a:gd name="T8" fmla="*/ 0 w 573"/>
                      <a:gd name="T9" fmla="*/ 1146 h 1146"/>
                      <a:gd name="T10" fmla="*/ 573 w 573"/>
                      <a:gd name="T11" fmla="*/ 573 h 1146"/>
                      <a:gd name="T12" fmla="*/ 0 w 573"/>
                      <a:gd name="T13" fmla="*/ 0 h 1146"/>
                    </a:gdLst>
                    <a:ahLst/>
                    <a:cxnLst>
                      <a:cxn ang="0">
                        <a:pos x="T0" y="T1"/>
                      </a:cxn>
                      <a:cxn ang="0">
                        <a:pos x="T2" y="T3"/>
                      </a:cxn>
                      <a:cxn ang="0">
                        <a:pos x="T4" y="T5"/>
                      </a:cxn>
                      <a:cxn ang="0">
                        <a:pos x="T6" y="T7"/>
                      </a:cxn>
                      <a:cxn ang="0">
                        <a:pos x="T8" y="T9"/>
                      </a:cxn>
                      <a:cxn ang="0">
                        <a:pos x="T10" y="T11"/>
                      </a:cxn>
                      <a:cxn ang="0">
                        <a:pos x="T12" y="T13"/>
                      </a:cxn>
                    </a:cxnLst>
                    <a:rect l="0" t="0" r="r" b="b"/>
                    <a:pathLst>
                      <a:path w="573" h="1146">
                        <a:moveTo>
                          <a:pt x="0" y="0"/>
                        </a:moveTo>
                        <a:cubicBezTo>
                          <a:pt x="0" y="326"/>
                          <a:pt x="0" y="326"/>
                          <a:pt x="0" y="326"/>
                        </a:cubicBezTo>
                        <a:cubicBezTo>
                          <a:pt x="137" y="326"/>
                          <a:pt x="247" y="436"/>
                          <a:pt x="247" y="573"/>
                        </a:cubicBezTo>
                        <a:cubicBezTo>
                          <a:pt x="247" y="709"/>
                          <a:pt x="137" y="820"/>
                          <a:pt x="0" y="820"/>
                        </a:cubicBezTo>
                        <a:cubicBezTo>
                          <a:pt x="0" y="1146"/>
                          <a:pt x="0" y="1146"/>
                          <a:pt x="0" y="1146"/>
                        </a:cubicBezTo>
                        <a:cubicBezTo>
                          <a:pt x="317" y="1146"/>
                          <a:pt x="573" y="889"/>
                          <a:pt x="573" y="573"/>
                        </a:cubicBezTo>
                        <a:cubicBezTo>
                          <a:pt x="573" y="256"/>
                          <a:pt x="317" y="0"/>
                          <a:pt x="0" y="0"/>
                        </a:cubicBezTo>
                        <a:close/>
                      </a:path>
                    </a:pathLst>
                  </a:custGeom>
                  <a:solidFill>
                    <a:srgbClr val="17848A"/>
                  </a:solidFill>
                  <a:ln>
                    <a:noFill/>
                  </a:ln>
                  <a:effectLst>
                    <a:outerShdw blurRad="63500" dist="38100" dir="2700000" algn="tl" rotWithShape="0">
                      <a:prstClr val="black">
                        <a:alpha val="6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sp>
                <p:nvSpPr>
                  <p:cNvPr id="31" name="Freeform 26">
                    <a:extLst>
                      <a:ext uri="{FF2B5EF4-FFF2-40B4-BE49-F238E27FC236}">
                        <a16:creationId xmlns:a16="http://schemas.microsoft.com/office/drawing/2014/main" id="{15AFDBA4-52BD-426F-98F0-3432549711D2}"/>
                      </a:ext>
                    </a:extLst>
                  </p:cNvPr>
                  <p:cNvSpPr>
                    <a:spLocks/>
                  </p:cNvSpPr>
                  <p:nvPr/>
                </p:nvSpPr>
                <p:spPr bwMode="auto">
                  <a:xfrm>
                    <a:off x="3914273" y="-1"/>
                    <a:ext cx="1109102" cy="662601"/>
                  </a:xfrm>
                  <a:custGeom>
                    <a:avLst/>
                    <a:gdLst>
                      <a:gd name="T0" fmla="*/ 1396 w 1396"/>
                      <a:gd name="T1" fmla="*/ 124 h 834"/>
                      <a:gd name="T2" fmla="*/ 630 w 1396"/>
                      <a:gd name="T3" fmla="*/ 124 h 834"/>
                      <a:gd name="T4" fmla="*/ 630 w 1396"/>
                      <a:gd name="T5" fmla="*/ 0 h 834"/>
                      <a:gd name="T6" fmla="*/ 0 w 1396"/>
                      <a:gd name="T7" fmla="*/ 417 h 834"/>
                      <a:gd name="T8" fmla="*/ 630 w 1396"/>
                      <a:gd name="T9" fmla="*/ 834 h 834"/>
                      <a:gd name="T10" fmla="*/ 630 w 1396"/>
                      <a:gd name="T11" fmla="*/ 710 h 834"/>
                      <a:gd name="T12" fmla="*/ 1396 w 1396"/>
                      <a:gd name="T13" fmla="*/ 710 h 834"/>
                      <a:gd name="T14" fmla="*/ 1396 w 1396"/>
                      <a:gd name="T15" fmla="*/ 12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834">
                        <a:moveTo>
                          <a:pt x="1396" y="124"/>
                        </a:moveTo>
                        <a:lnTo>
                          <a:pt x="630" y="124"/>
                        </a:lnTo>
                        <a:lnTo>
                          <a:pt x="630" y="0"/>
                        </a:lnTo>
                        <a:lnTo>
                          <a:pt x="0" y="417"/>
                        </a:lnTo>
                        <a:lnTo>
                          <a:pt x="630" y="834"/>
                        </a:lnTo>
                        <a:lnTo>
                          <a:pt x="630" y="710"/>
                        </a:lnTo>
                        <a:lnTo>
                          <a:pt x="1396" y="710"/>
                        </a:lnTo>
                        <a:lnTo>
                          <a:pt x="1396" y="124"/>
                        </a:lnTo>
                        <a:close/>
                      </a:path>
                    </a:pathLst>
                  </a:custGeom>
                  <a:solidFill>
                    <a:srgbClr val="1784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pic>
                <p:nvPicPr>
                  <p:cNvPr id="32" name="Front shadow">
                    <a:extLst>
                      <a:ext uri="{FF2B5EF4-FFF2-40B4-BE49-F238E27FC236}">
                        <a16:creationId xmlns:a16="http://schemas.microsoft.com/office/drawing/2014/main" id="{BF60CFCC-E22A-4298-89A5-18441DFF7B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5015563" y="1047196"/>
                    <a:ext cx="200138" cy="894077"/>
                  </a:xfrm>
                  <a:prstGeom prst="rect">
                    <a:avLst/>
                  </a:prstGeom>
                </p:spPr>
              </p:pic>
              <p:sp>
                <p:nvSpPr>
                  <p:cNvPr id="33" name="Dark circle">
                    <a:extLst>
                      <a:ext uri="{FF2B5EF4-FFF2-40B4-BE49-F238E27FC236}">
                        <a16:creationId xmlns:a16="http://schemas.microsoft.com/office/drawing/2014/main" id="{0F4D7041-7BF9-4ED6-BA22-E3A813909398}"/>
                      </a:ext>
                    </a:extLst>
                  </p:cNvPr>
                  <p:cNvSpPr/>
                  <p:nvPr/>
                </p:nvSpPr>
                <p:spPr>
                  <a:xfrm>
                    <a:off x="4631768" y="532705"/>
                    <a:ext cx="772240" cy="772240"/>
                  </a:xfrm>
                  <a:prstGeom prst="ellipse">
                    <a:avLst/>
                  </a:prstGeom>
                  <a:solidFill>
                    <a:sysClr val="windowText" lastClr="000000">
                      <a:alpha val="10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ahij TheSansArabic Plain" panose="02040503050201020203" pitchFamily="18" charset="-78"/>
                      <a:cs typeface="Bahij TheSansArabic Plain" panose="02040503050201020203" pitchFamily="18" charset="-78"/>
                    </a:endParaRPr>
                  </a:p>
                </p:txBody>
              </p:sp>
              <p:sp>
                <p:nvSpPr>
                  <p:cNvPr id="34" name="Oval 29">
                    <a:extLst>
                      <a:ext uri="{FF2B5EF4-FFF2-40B4-BE49-F238E27FC236}">
                        <a16:creationId xmlns:a16="http://schemas.microsoft.com/office/drawing/2014/main" id="{7A206CA6-8B8B-494D-9E03-ADC8C6C357F8}"/>
                      </a:ext>
                    </a:extLst>
                  </p:cNvPr>
                  <p:cNvSpPr>
                    <a:spLocks noChangeArrowheads="1"/>
                  </p:cNvSpPr>
                  <p:nvPr/>
                </p:nvSpPr>
                <p:spPr bwMode="auto">
                  <a:xfrm>
                    <a:off x="4662811" y="564085"/>
                    <a:ext cx="707092" cy="706298"/>
                  </a:xfrm>
                  <a:prstGeom prst="ellipse">
                    <a:avLst/>
                  </a:prstGeom>
                  <a:gradFill flip="none" rotWithShape="1">
                    <a:gsLst>
                      <a:gs pos="20000">
                        <a:srgbClr val="FFFFFF"/>
                      </a:gs>
                      <a:gs pos="100000">
                        <a:srgbClr val="DAD9D9"/>
                      </a:gs>
                    </a:gsLst>
                    <a:lin ang="2700000" scaled="1"/>
                    <a:tileRect/>
                  </a:gradFill>
                  <a:ln>
                    <a:noFill/>
                  </a:ln>
                  <a:effectLst>
                    <a:outerShdw blurRad="88900" dist="38100" dir="2700000" algn="tl" rotWithShape="0">
                      <a:prstClr val="black">
                        <a:alpha val="5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Bahij TheSansArabic Plain" panose="02040503050201020203" pitchFamily="18" charset="-78"/>
                      <a:cs typeface="Bahij TheSansArabic Plain" panose="02040503050201020203" pitchFamily="18" charset="-78"/>
                    </a:endParaRPr>
                  </a:p>
                </p:txBody>
              </p:sp>
            </p:grpSp>
            <p:sp>
              <p:nvSpPr>
                <p:cNvPr id="23" name="A">
                  <a:extLst>
                    <a:ext uri="{FF2B5EF4-FFF2-40B4-BE49-F238E27FC236}">
                      <a16:creationId xmlns:a16="http://schemas.microsoft.com/office/drawing/2014/main" id="{B02F701E-D1C6-4F91-BD86-EB9CD1A7E592}"/>
                    </a:ext>
                  </a:extLst>
                </p:cNvPr>
                <p:cNvSpPr txBox="1"/>
                <p:nvPr/>
              </p:nvSpPr>
              <p:spPr>
                <a:xfrm>
                  <a:off x="4964956" y="777065"/>
                  <a:ext cx="367172" cy="1279507"/>
                </a:xfrm>
                <a:prstGeom prst="rect">
                  <a:avLst/>
                </a:prstGeom>
                <a:noFill/>
              </p:spPr>
              <p:txBody>
                <a:bodyPr wrap="square" rtlCol="0">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363636"/>
                      </a:solidFill>
                      <a:effectLst/>
                      <a:uLnTx/>
                      <a:uFillTx/>
                      <a:latin typeface="Bahij TheSansArabic Plain" panose="02040503050201020203" pitchFamily="18" charset="-78"/>
                      <a:ea typeface="Roboto Condensed"/>
                      <a:cs typeface="Bahij TheSansArabic Plain" panose="02040503050201020203" pitchFamily="18" charset="-78"/>
                    </a:rPr>
                    <a:t>4</a:t>
                  </a:r>
                  <a:endParaRPr kumimoji="0" lang="en-US" sz="1200" b="0" i="0" u="none" strike="noStrike" kern="0" cap="none" spc="0" normalizeH="0" baseline="0" noProof="0" dirty="0">
                    <a:ln>
                      <a:noFill/>
                    </a:ln>
                    <a:solidFill>
                      <a:sysClr val="windowText" lastClr="000000"/>
                    </a:solidFill>
                    <a:effectLst/>
                    <a:uLnTx/>
                    <a:uFillTx/>
                    <a:latin typeface="Bahij TheSansArabic Plain" panose="02040503050201020203" pitchFamily="18" charset="-78"/>
                    <a:ea typeface="Times New Roman" panose="02020603050405020304" pitchFamily="18" charset="0"/>
                    <a:cs typeface="Bahij TheSansArabic Plain" panose="02040503050201020203" pitchFamily="18" charset="-78"/>
                  </a:endParaRPr>
                </a:p>
              </p:txBody>
            </p:sp>
            <p:sp>
              <p:nvSpPr>
                <p:cNvPr id="24" name="B">
                  <a:extLst>
                    <a:ext uri="{FF2B5EF4-FFF2-40B4-BE49-F238E27FC236}">
                      <a16:creationId xmlns:a16="http://schemas.microsoft.com/office/drawing/2014/main" id="{884C3E70-CEB8-4E3D-A2DA-75D344CEA53F}"/>
                    </a:ext>
                  </a:extLst>
                </p:cNvPr>
                <p:cNvSpPr txBox="1"/>
                <p:nvPr/>
              </p:nvSpPr>
              <p:spPr>
                <a:xfrm>
                  <a:off x="3767831" y="2104321"/>
                  <a:ext cx="367172" cy="1075881"/>
                </a:xfrm>
                <a:prstGeom prst="rect">
                  <a:avLst/>
                </a:prstGeom>
                <a:noFill/>
              </p:spPr>
              <p:txBody>
                <a:bodyPr wrap="square" rtlCol="0">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363636"/>
                      </a:solidFill>
                      <a:effectLst/>
                      <a:uLnTx/>
                      <a:uFillTx/>
                      <a:latin typeface="Bahij TheSansArabic Plain" panose="02040503050201020203" pitchFamily="18" charset="-78"/>
                      <a:ea typeface="Roboto Condensed"/>
                      <a:cs typeface="Bahij TheSansArabic Plain" panose="02040503050201020203" pitchFamily="18" charset="-78"/>
                    </a:rPr>
                    <a:t>3</a:t>
                  </a:r>
                  <a:endParaRPr kumimoji="0" lang="en-US" sz="1200" b="0" i="0" u="none" strike="noStrike" kern="0" cap="none" spc="0" normalizeH="0" baseline="0" noProof="0" dirty="0">
                    <a:ln>
                      <a:noFill/>
                    </a:ln>
                    <a:solidFill>
                      <a:sysClr val="windowText" lastClr="000000"/>
                    </a:solidFill>
                    <a:effectLst/>
                    <a:uLnTx/>
                    <a:uFillTx/>
                    <a:latin typeface="Bahij TheSansArabic Plain" panose="02040503050201020203" pitchFamily="18" charset="-78"/>
                    <a:ea typeface="Times New Roman" panose="02020603050405020304" pitchFamily="18" charset="0"/>
                    <a:cs typeface="Bahij TheSansArabic Plain" panose="02040503050201020203" pitchFamily="18" charset="-78"/>
                  </a:endParaRPr>
                </a:p>
              </p:txBody>
            </p:sp>
            <p:sp>
              <p:nvSpPr>
                <p:cNvPr id="25" name="C">
                  <a:extLst>
                    <a:ext uri="{FF2B5EF4-FFF2-40B4-BE49-F238E27FC236}">
                      <a16:creationId xmlns:a16="http://schemas.microsoft.com/office/drawing/2014/main" id="{7451727D-262E-499A-AAAC-FE2659F536DA}"/>
                    </a:ext>
                  </a:extLst>
                </p:cNvPr>
                <p:cNvSpPr txBox="1"/>
                <p:nvPr/>
              </p:nvSpPr>
              <p:spPr>
                <a:xfrm>
                  <a:off x="4991480" y="3409810"/>
                  <a:ext cx="367172" cy="853395"/>
                </a:xfrm>
                <a:prstGeom prst="rect">
                  <a:avLst/>
                </a:prstGeom>
                <a:noFill/>
              </p:spPr>
              <p:txBody>
                <a:bodyPr wrap="square" rtlCol="0">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363636"/>
                      </a:solidFill>
                      <a:effectLst/>
                      <a:uLnTx/>
                      <a:uFillTx/>
                      <a:latin typeface="Bahij TheSansArabic Plain" panose="02040503050201020203" pitchFamily="18" charset="-78"/>
                      <a:ea typeface="Roboto Condensed"/>
                      <a:cs typeface="Bahij TheSansArabic Plain" panose="02040503050201020203" pitchFamily="18" charset="-78"/>
                    </a:rPr>
                    <a:t>2</a:t>
                  </a:r>
                  <a:endParaRPr kumimoji="0" lang="en-US" sz="1200" b="0" i="0" u="none" strike="noStrike" kern="0" cap="none" spc="0" normalizeH="0" baseline="0" noProof="0" dirty="0">
                    <a:ln>
                      <a:noFill/>
                    </a:ln>
                    <a:solidFill>
                      <a:sysClr val="windowText" lastClr="000000"/>
                    </a:solidFill>
                    <a:effectLst/>
                    <a:uLnTx/>
                    <a:uFillTx/>
                    <a:latin typeface="Bahij TheSansArabic Plain" panose="02040503050201020203" pitchFamily="18" charset="-78"/>
                    <a:ea typeface="Times New Roman" panose="02020603050405020304" pitchFamily="18" charset="0"/>
                    <a:cs typeface="Bahij TheSansArabic Plain" panose="02040503050201020203" pitchFamily="18" charset="-78"/>
                  </a:endParaRPr>
                </a:p>
              </p:txBody>
            </p:sp>
            <p:sp>
              <p:nvSpPr>
                <p:cNvPr id="26" name="D">
                  <a:extLst>
                    <a:ext uri="{FF2B5EF4-FFF2-40B4-BE49-F238E27FC236}">
                      <a16:creationId xmlns:a16="http://schemas.microsoft.com/office/drawing/2014/main" id="{0DAF5919-E577-4B78-BE55-C9F67831FD47}"/>
                    </a:ext>
                  </a:extLst>
                </p:cNvPr>
                <p:cNvSpPr txBox="1"/>
                <p:nvPr/>
              </p:nvSpPr>
              <p:spPr>
                <a:xfrm>
                  <a:off x="3826342" y="4790055"/>
                  <a:ext cx="367172" cy="694690"/>
                </a:xfrm>
                <a:prstGeom prst="rect">
                  <a:avLst/>
                </a:prstGeom>
                <a:noFill/>
              </p:spPr>
              <p:txBody>
                <a:bodyPr wrap="square" rtlCol="0">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63636"/>
                      </a:solidFill>
                      <a:effectLst/>
                      <a:uLnTx/>
                      <a:uFillTx/>
                      <a:latin typeface="Bahij TheSansArabic Plain" panose="02040503050201020203" pitchFamily="18" charset="-78"/>
                      <a:ea typeface="Roboto Condensed"/>
                      <a:cs typeface="Bahij TheSansArabic Plain" panose="02040503050201020203" pitchFamily="18" charset="-78"/>
                    </a:rPr>
                    <a:t>1</a:t>
                  </a:r>
                  <a:endParaRPr kumimoji="0" lang="en-US" sz="1200" b="0" i="0" u="none" strike="noStrike" kern="0" cap="none" spc="0" normalizeH="0" baseline="0" noProof="0" dirty="0">
                    <a:ln>
                      <a:noFill/>
                    </a:ln>
                    <a:solidFill>
                      <a:sysClr val="windowText" lastClr="000000"/>
                    </a:solidFill>
                    <a:effectLst/>
                    <a:uLnTx/>
                    <a:uFillTx/>
                    <a:latin typeface="Bahij TheSansArabic Plain" panose="02040503050201020203" pitchFamily="18" charset="-78"/>
                    <a:ea typeface="Times New Roman" panose="02020603050405020304" pitchFamily="18" charset="0"/>
                    <a:cs typeface="Bahij TheSansArabic Plain" panose="02040503050201020203" pitchFamily="18" charset="-78"/>
                  </a:endParaRPr>
                </a:p>
              </p:txBody>
            </p:sp>
            <p:cxnSp>
              <p:nvCxnSpPr>
                <p:cNvPr id="27" name="Line 27">
                  <a:extLst>
                    <a:ext uri="{FF2B5EF4-FFF2-40B4-BE49-F238E27FC236}">
                      <a16:creationId xmlns:a16="http://schemas.microsoft.com/office/drawing/2014/main" id="{6A04A1A7-EF68-44D7-95EA-6706171531E5}"/>
                    </a:ext>
                  </a:extLst>
                </p:cNvPr>
                <p:cNvCxnSpPr/>
                <p:nvPr/>
              </p:nvCxnSpPr>
              <p:spPr bwMode="auto">
                <a:xfrm flipH="1">
                  <a:off x="2465253" y="2380146"/>
                  <a:ext cx="970993" cy="0"/>
                </a:xfrm>
                <a:prstGeom prst="line">
                  <a:avLst/>
                </a:prstGeom>
                <a:noFill/>
                <a:ln w="19050" cap="flat">
                  <a:solidFill>
                    <a:srgbClr val="363636"/>
                  </a:solidFill>
                  <a:prstDash val="solid"/>
                  <a:miter lim="800000"/>
                  <a:headEnd/>
                  <a:tailEnd/>
                </a:ln>
                <a:extLst>
                  <a:ext uri="{909E8E84-426E-40DD-AFC4-6F175D3DCCD1}">
                    <a14:hiddenFill xmlns:a14="http://schemas.microsoft.com/office/drawing/2010/main">
                      <a:noFill/>
                    </a14:hiddenFill>
                  </a:ext>
                </a:extLst>
              </p:spPr>
            </p:cxnSp>
            <p:cxnSp>
              <p:nvCxnSpPr>
                <p:cNvPr id="28" name="Line 29">
                  <a:extLst>
                    <a:ext uri="{FF2B5EF4-FFF2-40B4-BE49-F238E27FC236}">
                      <a16:creationId xmlns:a16="http://schemas.microsoft.com/office/drawing/2014/main" id="{B2B200AB-2322-4C47-A596-B509124EA370}"/>
                    </a:ext>
                  </a:extLst>
                </p:cNvPr>
                <p:cNvCxnSpPr/>
                <p:nvPr/>
              </p:nvCxnSpPr>
              <p:spPr bwMode="auto">
                <a:xfrm flipH="1">
                  <a:off x="2465253" y="5071475"/>
                  <a:ext cx="970993" cy="0"/>
                </a:xfrm>
                <a:prstGeom prst="line">
                  <a:avLst/>
                </a:prstGeom>
                <a:noFill/>
                <a:ln w="19050" cap="flat">
                  <a:solidFill>
                    <a:srgbClr val="363636"/>
                  </a:solidFill>
                  <a:prstDash val="solid"/>
                  <a:miter lim="800000"/>
                  <a:headEnd/>
                  <a:tailEnd/>
                </a:ln>
                <a:extLst>
                  <a:ext uri="{909E8E84-426E-40DD-AFC4-6F175D3DCCD1}">
                    <a14:hiddenFill xmlns:a14="http://schemas.microsoft.com/office/drawing/2010/main">
                      <a:noFill/>
                    </a14:hiddenFill>
                  </a:ext>
                </a:extLst>
              </p:spPr>
            </p:cxnSp>
          </p:grpSp>
          <p:cxnSp>
            <p:nvCxnSpPr>
              <p:cNvPr id="14" name="Line 27">
                <a:extLst>
                  <a:ext uri="{FF2B5EF4-FFF2-40B4-BE49-F238E27FC236}">
                    <a16:creationId xmlns:a16="http://schemas.microsoft.com/office/drawing/2014/main" id="{C4EC6B61-B896-40FD-A96D-3F3ABA54BA5E}"/>
                  </a:ext>
                </a:extLst>
              </p:cNvPr>
              <p:cNvCxnSpPr/>
              <p:nvPr/>
            </p:nvCxnSpPr>
            <p:spPr bwMode="auto">
              <a:xfrm flipH="1">
                <a:off x="1836605" y="869950"/>
                <a:ext cx="776072" cy="0"/>
              </a:xfrm>
              <a:prstGeom prst="line">
                <a:avLst/>
              </a:prstGeom>
              <a:noFill/>
              <a:ln w="19050" cap="flat">
                <a:solidFill>
                  <a:srgbClr val="363636"/>
                </a:solidFill>
                <a:prstDash val="solid"/>
                <a:miter lim="800000"/>
                <a:headEnd/>
                <a:tailEnd/>
              </a:ln>
              <a:extLst>
                <a:ext uri="{909E8E84-426E-40DD-AFC4-6F175D3DCCD1}">
                  <a14:hiddenFill xmlns:a14="http://schemas.microsoft.com/office/drawing/2010/main">
                    <a:noFill/>
                  </a14:hiddenFill>
                </a:ext>
              </a:extLst>
            </p:spPr>
          </p:cxnSp>
          <p:cxnSp>
            <p:nvCxnSpPr>
              <p:cNvPr id="15" name="Line 29">
                <a:extLst>
                  <a:ext uri="{FF2B5EF4-FFF2-40B4-BE49-F238E27FC236}">
                    <a16:creationId xmlns:a16="http://schemas.microsoft.com/office/drawing/2014/main" id="{F23C4559-581E-4B11-B96E-3C9A713B787C}"/>
                  </a:ext>
                </a:extLst>
              </p:cNvPr>
              <p:cNvCxnSpPr/>
              <p:nvPr/>
            </p:nvCxnSpPr>
            <p:spPr bwMode="auto">
              <a:xfrm flipH="1">
                <a:off x="1836605" y="2984500"/>
                <a:ext cx="776072" cy="0"/>
              </a:xfrm>
              <a:prstGeom prst="line">
                <a:avLst/>
              </a:prstGeom>
              <a:noFill/>
              <a:ln w="19050" cap="flat">
                <a:solidFill>
                  <a:srgbClr val="363636"/>
                </a:solidFill>
                <a:prstDash val="solid"/>
                <a:miter lim="800000"/>
                <a:headEnd/>
                <a:tailEnd/>
              </a:ln>
              <a:extLst>
                <a:ext uri="{909E8E84-426E-40DD-AFC4-6F175D3DCCD1}">
                  <a14:hiddenFill xmlns:a14="http://schemas.microsoft.com/office/drawing/2010/main">
                    <a:noFill/>
                  </a14:hiddenFill>
                </a:ext>
              </a:extLst>
            </p:spPr>
          </p:cxnSp>
        </p:grpSp>
        <p:sp>
          <p:nvSpPr>
            <p:cNvPr id="9" name="Text Box 65">
              <a:extLst>
                <a:ext uri="{FF2B5EF4-FFF2-40B4-BE49-F238E27FC236}">
                  <a16:creationId xmlns:a16="http://schemas.microsoft.com/office/drawing/2014/main" id="{89DE6482-B1D9-420D-A920-F8962F879ED9}"/>
                </a:ext>
              </a:extLst>
            </p:cNvPr>
            <p:cNvSpPr txBox="1"/>
            <p:nvPr/>
          </p:nvSpPr>
          <p:spPr>
            <a:xfrm>
              <a:off x="5357138" y="3474767"/>
              <a:ext cx="3040374" cy="335933"/>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rtl="1">
                <a:defRPr/>
              </a:pPr>
              <a:r>
                <a:rPr lang="ar-SA" sz="1800" dirty="0">
                  <a:effectLst/>
                  <a:ea typeface="Calibri" panose="020F0502020204030204" pitchFamily="34" charset="0"/>
                  <a:cs typeface="Arial" panose="020B0604020202020204" pitchFamily="34" charset="0"/>
                </a:rPr>
                <a:t>يوافق العميل على انتظار العنصر</a:t>
              </a:r>
              <a:endParaRPr kumimoji="0" lang="en-US" i="0" u="none" strike="noStrike" kern="0" cap="none" spc="0" normalizeH="0" baseline="0" noProof="0" dirty="0">
                <a:ln>
                  <a:noFill/>
                </a:ln>
                <a:effectLst/>
                <a:uLnTx/>
                <a:uFillTx/>
                <a:latin typeface="Bahij TheSansArabic Plain" panose="02040503050201020203" pitchFamily="18" charset="-78"/>
                <a:ea typeface="Times New Roman" panose="02020603050405020304" pitchFamily="18" charset="0"/>
                <a:cs typeface="Bahij TheSansArabic Plain" panose="02040503050201020203" pitchFamily="18" charset="-78"/>
              </a:endParaRPr>
            </a:p>
          </p:txBody>
        </p:sp>
        <p:sp>
          <p:nvSpPr>
            <p:cNvPr id="10" name="Text Box 65">
              <a:extLst>
                <a:ext uri="{FF2B5EF4-FFF2-40B4-BE49-F238E27FC236}">
                  <a16:creationId xmlns:a16="http://schemas.microsoft.com/office/drawing/2014/main" id="{2206DDE1-5026-47B7-8071-38A905296BB1}"/>
                </a:ext>
              </a:extLst>
            </p:cNvPr>
            <p:cNvSpPr txBox="1"/>
            <p:nvPr/>
          </p:nvSpPr>
          <p:spPr>
            <a:xfrm>
              <a:off x="-2061460" y="2449194"/>
              <a:ext cx="2905256" cy="571500"/>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a:defRPr/>
              </a:pPr>
              <a:r>
                <a:rPr lang="ar-SA" sz="1800" dirty="0">
                  <a:effectLst/>
                  <a:ea typeface="Calibri" panose="020F0502020204030204" pitchFamily="34" charset="0"/>
                  <a:cs typeface="Arial" panose="020B0604020202020204" pitchFamily="34" charset="0"/>
                </a:rPr>
                <a:t>يقوم العميل بتأجيل العنصر</a:t>
              </a:r>
              <a:endParaRPr kumimoji="0" lang="en-US" i="0" u="none" strike="noStrike" kern="0" cap="none" spc="0" normalizeH="0" baseline="0" noProof="0" dirty="0">
                <a:ln>
                  <a:noFill/>
                </a:ln>
                <a:effectLst/>
                <a:uLnTx/>
                <a:uFillTx/>
                <a:latin typeface="Bahij TheSansArabic Plain" panose="02040503050201020203" pitchFamily="18" charset="-78"/>
                <a:ea typeface="Calibri" panose="020F0502020204030204" pitchFamily="34" charset="0"/>
                <a:cs typeface="Bahij TheSansArabic Plain" panose="02040503050201020203" pitchFamily="18" charset="-78"/>
              </a:endParaRPr>
            </a:p>
          </p:txBody>
        </p:sp>
        <p:sp>
          <p:nvSpPr>
            <p:cNvPr id="11" name="Text Box 65">
              <a:extLst>
                <a:ext uri="{FF2B5EF4-FFF2-40B4-BE49-F238E27FC236}">
                  <a16:creationId xmlns:a16="http://schemas.microsoft.com/office/drawing/2014/main" id="{FC08AF4C-6C85-4620-AE29-25E67E102FC4}"/>
                </a:ext>
              </a:extLst>
            </p:cNvPr>
            <p:cNvSpPr txBox="1"/>
            <p:nvPr/>
          </p:nvSpPr>
          <p:spPr>
            <a:xfrm>
              <a:off x="4740193" y="1487259"/>
              <a:ext cx="3984208" cy="368907"/>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rtl="1"/>
              <a:r>
                <a:rPr lang="ar-SA" sz="1800" dirty="0">
                  <a:effectLst/>
                  <a:ea typeface="Calibri" panose="020F0502020204030204" pitchFamily="34" charset="0"/>
                  <a:cs typeface="Arial" panose="020B0604020202020204" pitchFamily="34" charset="0"/>
                </a:rPr>
                <a:t>يقوم العميل بإلغاء الطلب</a:t>
              </a:r>
              <a:endParaRPr lang="en-US" dirty="0">
                <a:latin typeface="Bahij TheSansArabic Plain" panose="02040503050201020203" pitchFamily="18" charset="-78"/>
                <a:cs typeface="Bahij TheSansArabic Plain" panose="02040503050201020203" pitchFamily="18" charset="-78"/>
              </a:endParaRPr>
            </a:p>
          </p:txBody>
        </p:sp>
        <p:sp>
          <p:nvSpPr>
            <p:cNvPr id="12" name="Text Box 65">
              <a:extLst>
                <a:ext uri="{FF2B5EF4-FFF2-40B4-BE49-F238E27FC236}">
                  <a16:creationId xmlns:a16="http://schemas.microsoft.com/office/drawing/2014/main" id="{90EE585B-2393-4903-9930-D6BD2BE4B8F1}"/>
                </a:ext>
              </a:extLst>
            </p:cNvPr>
            <p:cNvSpPr txBox="1"/>
            <p:nvPr/>
          </p:nvSpPr>
          <p:spPr>
            <a:xfrm>
              <a:off x="-2638436" y="554007"/>
              <a:ext cx="3962674" cy="478596"/>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lvl="0" algn="ctr" rtl="1">
                <a:defRPr/>
              </a:pPr>
              <a:r>
                <a:rPr lang="ar-SA" sz="1800" dirty="0">
                  <a:effectLst/>
                  <a:ea typeface="Calibri" panose="020F0502020204030204" pitchFamily="34" charset="0"/>
                  <a:cs typeface="Arial" panose="020B0604020202020204" pitchFamily="34" charset="0"/>
                </a:rPr>
                <a:t>يقوم العميل بإلغاء الطلب ولم يعد عميلاً</a:t>
              </a:r>
              <a:endParaRPr kumimoji="0" lang="en-US" i="1" u="none" strike="noStrike" kern="0" cap="none" spc="0" normalizeH="0" baseline="0" noProof="0" dirty="0">
                <a:ln>
                  <a:noFill/>
                </a:ln>
                <a:effectLst/>
                <a:uLnTx/>
                <a:uFillTx/>
                <a:latin typeface="Bahij TheSansArabic Plain" panose="02040503050201020203" pitchFamily="18" charset="-78"/>
                <a:ea typeface="Georgia" panose="02040502050405020303" pitchFamily="18" charset="0"/>
                <a:cs typeface="Bahij TheSansArabic Plain" panose="02040503050201020203" pitchFamily="18" charset="-78"/>
              </a:endParaRPr>
            </a:p>
          </p:txBody>
        </p:sp>
      </p:grpSp>
      <p:sp>
        <p:nvSpPr>
          <p:cNvPr id="2" name="مربع نص 1">
            <a:extLst>
              <a:ext uri="{FF2B5EF4-FFF2-40B4-BE49-F238E27FC236}">
                <a16:creationId xmlns:a16="http://schemas.microsoft.com/office/drawing/2014/main" id="{03596C5A-75A3-8BB0-BEB7-CBF11C904789}"/>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274321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F4DBA9DA-0324-4DCB-A519-7A598C960D3D}"/>
              </a:ext>
            </a:extLst>
          </p:cNvPr>
          <p:cNvSpPr txBox="1"/>
          <p:nvPr/>
        </p:nvSpPr>
        <p:spPr>
          <a:xfrm>
            <a:off x="503766" y="1831447"/>
            <a:ext cx="10178747" cy="2502608"/>
          </a:xfrm>
          <a:prstGeom prst="rect">
            <a:avLst/>
          </a:prstGeom>
          <a:noFill/>
        </p:spPr>
        <p:txBody>
          <a:bodyPr wrap="square">
            <a:spAutoFit/>
          </a:bodyPr>
          <a:lstStyle/>
          <a:p>
            <a:pPr lvl="0" algn="r" rtl="1">
              <a:lnSpc>
                <a:spcPct val="115000"/>
              </a:lnSpc>
              <a:spcAft>
                <a:spcPts val="1000"/>
              </a:spcAft>
              <a:buClr>
                <a:srgbClr val="FF0000"/>
              </a:buClr>
              <a:buSzPts val="1800"/>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تكلفة الطلبات الملغية:</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1770063" algn="just" rtl="1">
              <a:lnSpc>
                <a:spcPct val="250000"/>
              </a:lnSpc>
              <a:spcAft>
                <a:spcPts val="1000"/>
              </a:spcAft>
            </a:pPr>
            <a:r>
              <a:rPr lang="ar-SA" sz="180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إذا قرر أحد العملاء إلغاء طلبه بسبب نفاذ المخزون، فمن المحتمل أن يكون قد عثر على مورد بديل للصنف. وستضمن العديد من الشركات أن يكون لديها أكثر من مصدر توريد لعناصرها الرئيسية؛ لذلك، قد يكون الطلب من البديل أسهل من انتظار اكتمال الطلب.</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7ADE03B5-9926-633D-B85F-321C7DF594EB}"/>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11903227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صورة 4">
            <a:extLst>
              <a:ext uri="{FF2B5EF4-FFF2-40B4-BE49-F238E27FC236}">
                <a16:creationId xmlns:a16="http://schemas.microsoft.com/office/drawing/2014/main" id="{863EC326-C848-433B-99EB-AB371178A09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6" name="مربع نص 5">
            <a:extLst>
              <a:ext uri="{FF2B5EF4-FFF2-40B4-BE49-F238E27FC236}">
                <a16:creationId xmlns:a16="http://schemas.microsoft.com/office/drawing/2014/main" id="{91A5182E-DB73-41E8-9952-1C1E1400FE92}"/>
              </a:ext>
            </a:extLst>
          </p:cNvPr>
          <p:cNvSpPr txBox="1"/>
          <p:nvPr/>
        </p:nvSpPr>
        <p:spPr>
          <a:xfrm>
            <a:off x="0" y="2215530"/>
            <a:ext cx="6633632" cy="2842509"/>
          </a:xfrm>
          <a:prstGeom prst="rect">
            <a:avLst/>
          </a:prstGeom>
          <a:noFill/>
        </p:spPr>
        <p:txBody>
          <a:bodyPr wrap="square">
            <a:spAutoFit/>
          </a:bodyPr>
          <a:lstStyle/>
          <a:p>
            <a:pPr algn="ctr" rtl="1">
              <a:lnSpc>
                <a:spcPct val="115000"/>
              </a:lnSpc>
              <a:spcAft>
                <a:spcPts val="1000"/>
              </a:spcAft>
            </a:pPr>
            <a:r>
              <a:rPr lang="ar-SA" sz="480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اليوم التدريبي الثالث</a:t>
            </a:r>
            <a:endParaRPr lang="ar-EG" sz="4800" b="1"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EG" sz="4800" b="1" dirty="0">
                <a:solidFill>
                  <a:srgbClr val="000000"/>
                </a:solidFill>
                <a:latin typeface="Calibri" panose="020F0502020204030204" pitchFamily="34" charset="0"/>
                <a:ea typeface="Calibri" panose="020F0502020204030204" pitchFamily="34" charset="0"/>
                <a:cs typeface="Arial" panose="020B0604020202020204" pitchFamily="34" charset="0"/>
              </a:rPr>
              <a:t>الجلسة الثانية</a:t>
            </a:r>
            <a:endParaRPr lang="en-US" sz="40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1000"/>
              </a:spcAft>
            </a:pPr>
            <a:r>
              <a:rPr lang="ar-SA" sz="480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 المشتريات)</a:t>
            </a:r>
            <a:endParaRPr lang="en-US" sz="4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F2159D5D-F21A-0BAC-728A-DC7E9C4A5FC0}"/>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348063964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B5080571-6CE9-4C74-A36D-29F62ED632AF}"/>
              </a:ext>
            </a:extLst>
          </p:cNvPr>
          <p:cNvSpPr txBox="1"/>
          <p:nvPr/>
        </p:nvSpPr>
        <p:spPr>
          <a:xfrm>
            <a:off x="3152794" y="471636"/>
            <a:ext cx="6096000"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Calibri" panose="020F0502020204030204" pitchFamily="34" charset="0"/>
                <a:cs typeface="Arial" panose="020B0604020202020204" pitchFamily="34" charset="0"/>
              </a:rPr>
              <a:t>تقنيات تخفيض تكاليف المخزون</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29">
            <a:extLst>
              <a:ext uri="{FF2B5EF4-FFF2-40B4-BE49-F238E27FC236}">
                <a16:creationId xmlns:a16="http://schemas.microsoft.com/office/drawing/2014/main" id="{F2B8DD3C-58A3-412B-B4C1-05BA4E0D2E08}"/>
              </a:ext>
            </a:extLst>
          </p:cNvPr>
          <p:cNvGrpSpPr/>
          <p:nvPr/>
        </p:nvGrpSpPr>
        <p:grpSpPr>
          <a:xfrm>
            <a:off x="1253715" y="1803400"/>
            <a:ext cx="10137790" cy="3655752"/>
            <a:chOff x="293621" y="1832160"/>
            <a:chExt cx="11810771" cy="4183331"/>
          </a:xfrm>
        </p:grpSpPr>
        <p:sp>
          <p:nvSpPr>
            <p:cNvPr id="8" name="Oval 28">
              <a:extLst>
                <a:ext uri="{FF2B5EF4-FFF2-40B4-BE49-F238E27FC236}">
                  <a16:creationId xmlns:a16="http://schemas.microsoft.com/office/drawing/2014/main" id="{B5DF1E6D-C145-4251-80B2-3F37AB14C1C7}"/>
                </a:ext>
              </a:extLst>
            </p:cNvPr>
            <p:cNvSpPr/>
            <p:nvPr/>
          </p:nvSpPr>
          <p:spPr>
            <a:xfrm>
              <a:off x="6961983" y="184043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9" name="Group 2">
              <a:extLst>
                <a:ext uri="{FF2B5EF4-FFF2-40B4-BE49-F238E27FC236}">
                  <a16:creationId xmlns:a16="http://schemas.microsoft.com/office/drawing/2014/main" id="{A607D9D6-28F3-4F92-9A62-BB6783923CB9}"/>
                </a:ext>
              </a:extLst>
            </p:cNvPr>
            <p:cNvGrpSpPr/>
            <p:nvPr/>
          </p:nvGrpSpPr>
          <p:grpSpPr>
            <a:xfrm>
              <a:off x="293621" y="1832160"/>
              <a:ext cx="11810771" cy="4183331"/>
              <a:chOff x="293621" y="1832160"/>
              <a:chExt cx="11810771" cy="4183331"/>
            </a:xfrm>
          </p:grpSpPr>
          <p:sp>
            <p:nvSpPr>
              <p:cNvPr id="10" name="Oval 3">
                <a:extLst>
                  <a:ext uri="{FF2B5EF4-FFF2-40B4-BE49-F238E27FC236}">
                    <a16:creationId xmlns:a16="http://schemas.microsoft.com/office/drawing/2014/main" id="{E4F9BBF8-BE20-4FFF-A3E0-6E1D6F774CA8}"/>
                  </a:ext>
                </a:extLst>
              </p:cNvPr>
              <p:cNvSpPr/>
              <p:nvPr/>
            </p:nvSpPr>
            <p:spPr>
              <a:xfrm>
                <a:off x="4128416" y="1832160"/>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11" name="Group 4">
                <a:extLst>
                  <a:ext uri="{FF2B5EF4-FFF2-40B4-BE49-F238E27FC236}">
                    <a16:creationId xmlns:a16="http://schemas.microsoft.com/office/drawing/2014/main" id="{49B9FFEE-10FB-4FE7-B638-FA992713B68E}"/>
                  </a:ext>
                </a:extLst>
              </p:cNvPr>
              <p:cNvGrpSpPr/>
              <p:nvPr/>
            </p:nvGrpSpPr>
            <p:grpSpPr>
              <a:xfrm>
                <a:off x="293621" y="1924944"/>
                <a:ext cx="11810771" cy="4090547"/>
                <a:chOff x="293621" y="1924944"/>
                <a:chExt cx="11810771" cy="4090547"/>
              </a:xfrm>
            </p:grpSpPr>
            <p:sp>
              <p:nvSpPr>
                <p:cNvPr id="12" name="Oval 5">
                  <a:extLst>
                    <a:ext uri="{FF2B5EF4-FFF2-40B4-BE49-F238E27FC236}">
                      <a16:creationId xmlns:a16="http://schemas.microsoft.com/office/drawing/2014/main" id="{C165B105-3312-45CC-9F46-D0B34E85CE1C}"/>
                    </a:ext>
                  </a:extLst>
                </p:cNvPr>
                <p:cNvSpPr/>
                <p:nvPr/>
              </p:nvSpPr>
              <p:spPr>
                <a:xfrm>
                  <a:off x="5120984" y="2979684"/>
                  <a:ext cx="1872208" cy="1872208"/>
                </a:xfrm>
                <a:prstGeom prst="ellipse">
                  <a:avLst/>
                </a:prstGeom>
                <a:solidFill>
                  <a:srgbClr val="A97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3" name="Oval 6">
                  <a:extLst>
                    <a:ext uri="{FF2B5EF4-FFF2-40B4-BE49-F238E27FC236}">
                      <a16:creationId xmlns:a16="http://schemas.microsoft.com/office/drawing/2014/main" id="{20FF7398-0D65-448C-B516-3E545D8684B6}"/>
                    </a:ext>
                  </a:extLst>
                </p:cNvPr>
                <p:cNvSpPr/>
                <p:nvPr/>
              </p:nvSpPr>
              <p:spPr>
                <a:xfrm>
                  <a:off x="7713272" y="3455774"/>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Oval 7">
                  <a:extLst>
                    <a:ext uri="{FF2B5EF4-FFF2-40B4-BE49-F238E27FC236}">
                      <a16:creationId xmlns:a16="http://schemas.microsoft.com/office/drawing/2014/main" id="{E970A9E4-C7EA-4167-9035-2C40A53190A6}"/>
                    </a:ext>
                  </a:extLst>
                </p:cNvPr>
                <p:cNvSpPr/>
                <p:nvPr/>
              </p:nvSpPr>
              <p:spPr>
                <a:xfrm>
                  <a:off x="6973736" y="507938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cxnSp>
              <p:nvCxnSpPr>
                <p:cNvPr id="15" name="Straight Connector 8">
                  <a:extLst>
                    <a:ext uri="{FF2B5EF4-FFF2-40B4-BE49-F238E27FC236}">
                      <a16:creationId xmlns:a16="http://schemas.microsoft.com/office/drawing/2014/main" id="{003A5580-A303-4447-B2C5-E79C939E59E4}"/>
                    </a:ext>
                  </a:extLst>
                </p:cNvPr>
                <p:cNvCxnSpPr>
                  <a:endCxn id="12" idx="7"/>
                </p:cNvCxnSpPr>
                <p:nvPr/>
              </p:nvCxnSpPr>
              <p:spPr>
                <a:xfrm flipH="1">
                  <a:off x="6719013" y="2631175"/>
                  <a:ext cx="391812" cy="6226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9">
                  <a:extLst>
                    <a:ext uri="{FF2B5EF4-FFF2-40B4-BE49-F238E27FC236}">
                      <a16:creationId xmlns:a16="http://schemas.microsoft.com/office/drawing/2014/main" id="{F841896C-E902-4A7C-9095-855E04C73F52}"/>
                    </a:ext>
                  </a:extLst>
                </p:cNvPr>
                <p:cNvCxnSpPr>
                  <a:stCxn id="13" idx="2"/>
                  <a:endCxn id="12" idx="6"/>
                </p:cNvCxnSpPr>
                <p:nvPr/>
              </p:nvCxnSpPr>
              <p:spPr>
                <a:xfrm flipH="1" flipV="1">
                  <a:off x="6993192" y="3915788"/>
                  <a:ext cx="720080" cy="80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0">
                  <a:extLst>
                    <a:ext uri="{FF2B5EF4-FFF2-40B4-BE49-F238E27FC236}">
                      <a16:creationId xmlns:a16="http://schemas.microsoft.com/office/drawing/2014/main" id="{11F37FA7-88FE-414E-8EBF-108117FDBE81}"/>
                    </a:ext>
                  </a:extLst>
                </p:cNvPr>
                <p:cNvCxnSpPr>
                  <a:cxnSpLocks/>
                  <a:stCxn id="14" idx="1"/>
                  <a:endCxn id="12" idx="5"/>
                </p:cNvCxnSpPr>
                <p:nvPr/>
              </p:nvCxnSpPr>
              <p:spPr>
                <a:xfrm flipH="1" flipV="1">
                  <a:off x="6719013" y="4577714"/>
                  <a:ext cx="391812" cy="6387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Oval 11">
                  <a:extLst>
                    <a:ext uri="{FF2B5EF4-FFF2-40B4-BE49-F238E27FC236}">
                      <a16:creationId xmlns:a16="http://schemas.microsoft.com/office/drawing/2014/main" id="{A3F18B1E-7F64-49E9-8A6A-CB5D3A9AE43B}"/>
                    </a:ext>
                  </a:extLst>
                </p:cNvPr>
                <p:cNvSpPr/>
                <p:nvPr/>
              </p:nvSpPr>
              <p:spPr>
                <a:xfrm>
                  <a:off x="3464800" y="3455774"/>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9" name="Oval 12">
                  <a:extLst>
                    <a:ext uri="{FF2B5EF4-FFF2-40B4-BE49-F238E27FC236}">
                      <a16:creationId xmlns:a16="http://schemas.microsoft.com/office/drawing/2014/main" id="{AB38B97F-3A97-4D22-A29F-3B2393C66B8E}"/>
                    </a:ext>
                  </a:extLst>
                </p:cNvPr>
                <p:cNvSpPr/>
                <p:nvPr/>
              </p:nvSpPr>
              <p:spPr>
                <a:xfrm>
                  <a:off x="4128416" y="5079387"/>
                  <a:ext cx="936104" cy="936104"/>
                </a:xfrm>
                <a:prstGeom prst="ellipse">
                  <a:avLst/>
                </a:prstGeom>
                <a:solidFill>
                  <a:srgbClr val="047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cxnSp>
              <p:nvCxnSpPr>
                <p:cNvPr id="20" name="Straight Connector 13">
                  <a:extLst>
                    <a:ext uri="{FF2B5EF4-FFF2-40B4-BE49-F238E27FC236}">
                      <a16:creationId xmlns:a16="http://schemas.microsoft.com/office/drawing/2014/main" id="{7F8777A4-5104-4486-BC15-ED321C68A848}"/>
                    </a:ext>
                  </a:extLst>
                </p:cNvPr>
                <p:cNvCxnSpPr>
                  <a:stCxn id="10" idx="5"/>
                  <a:endCxn id="12" idx="1"/>
                </p:cNvCxnSpPr>
                <p:nvPr/>
              </p:nvCxnSpPr>
              <p:spPr>
                <a:xfrm>
                  <a:off x="4927431" y="2631175"/>
                  <a:ext cx="467732" cy="6226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14">
                  <a:extLst>
                    <a:ext uri="{FF2B5EF4-FFF2-40B4-BE49-F238E27FC236}">
                      <a16:creationId xmlns:a16="http://schemas.microsoft.com/office/drawing/2014/main" id="{5E41443D-197F-434A-B0C0-2F7CC55C27A0}"/>
                    </a:ext>
                  </a:extLst>
                </p:cNvPr>
                <p:cNvCxnSpPr>
                  <a:stCxn id="18" idx="6"/>
                  <a:endCxn id="12" idx="2"/>
                </p:cNvCxnSpPr>
                <p:nvPr/>
              </p:nvCxnSpPr>
              <p:spPr>
                <a:xfrm flipV="1">
                  <a:off x="4400904" y="3915788"/>
                  <a:ext cx="720080" cy="80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5">
                  <a:extLst>
                    <a:ext uri="{FF2B5EF4-FFF2-40B4-BE49-F238E27FC236}">
                      <a16:creationId xmlns:a16="http://schemas.microsoft.com/office/drawing/2014/main" id="{2D0292CA-4A8F-4521-B6B8-69C08AE19B1C}"/>
                    </a:ext>
                  </a:extLst>
                </p:cNvPr>
                <p:cNvCxnSpPr>
                  <a:stCxn id="19" idx="7"/>
                  <a:endCxn id="12" idx="3"/>
                </p:cNvCxnSpPr>
                <p:nvPr/>
              </p:nvCxnSpPr>
              <p:spPr>
                <a:xfrm flipV="1">
                  <a:off x="4927431" y="4577714"/>
                  <a:ext cx="467732" cy="6387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16">
                  <a:extLst>
                    <a:ext uri="{FF2B5EF4-FFF2-40B4-BE49-F238E27FC236}">
                      <a16:creationId xmlns:a16="http://schemas.microsoft.com/office/drawing/2014/main" id="{F7B22ADE-0417-4730-A1F8-CFEF6B0E4AB5}"/>
                    </a:ext>
                  </a:extLst>
                </p:cNvPr>
                <p:cNvSpPr txBox="1"/>
                <p:nvPr/>
              </p:nvSpPr>
              <p:spPr>
                <a:xfrm>
                  <a:off x="9330374" y="3545984"/>
                  <a:ext cx="2305877" cy="739606"/>
                </a:xfrm>
                <a:prstGeom prst="rect">
                  <a:avLst/>
                </a:prstGeom>
                <a:noFill/>
              </p:spPr>
              <p:txBody>
                <a:bodyPr wrap="square" rtlCol="0">
                  <a:spAutoFit/>
                </a:bodyPr>
                <a:lstStyle/>
                <a:p>
                  <a:pPr algn="ctr"/>
                  <a:r>
                    <a:rPr lang="ar-SA" sz="1800" dirty="0">
                      <a:effectLst/>
                      <a:ea typeface="Calibri" panose="020F0502020204030204" pitchFamily="34" charset="0"/>
                      <a:cs typeface="Arial" panose="020B0604020202020204" pitchFamily="34" charset="0"/>
                    </a:rPr>
                    <a:t>تتبع جميع معلومات المنتج</a:t>
                  </a:r>
                  <a:endParaRPr lang="ko-KR" altLang="en-US" dirty="0">
                    <a:latin typeface="Bahij TheSansArabic Plain" panose="02040503050201020203" pitchFamily="18" charset="-78"/>
                    <a:cs typeface="Bahij TheSansArabic Plain" panose="02040503050201020203" pitchFamily="18" charset="-78"/>
                  </a:endParaRPr>
                </a:p>
              </p:txBody>
            </p:sp>
            <p:sp>
              <p:nvSpPr>
                <p:cNvPr id="24" name="TextBox 17">
                  <a:extLst>
                    <a:ext uri="{FF2B5EF4-FFF2-40B4-BE49-F238E27FC236}">
                      <a16:creationId xmlns:a16="http://schemas.microsoft.com/office/drawing/2014/main" id="{2B69B465-B92F-44BE-8686-9D4531538EBF}"/>
                    </a:ext>
                  </a:extLst>
                </p:cNvPr>
                <p:cNvSpPr txBox="1"/>
                <p:nvPr/>
              </p:nvSpPr>
              <p:spPr>
                <a:xfrm>
                  <a:off x="8862233" y="1924944"/>
                  <a:ext cx="3242159" cy="739606"/>
                </a:xfrm>
                <a:prstGeom prst="rect">
                  <a:avLst/>
                </a:prstGeom>
                <a:noFill/>
              </p:spPr>
              <p:txBody>
                <a:bodyPr wrap="square" rtlCol="0">
                  <a:spAutoFit/>
                </a:bodyPr>
                <a:lstStyle/>
                <a:p>
                  <a:pPr lvl="0" algn="ctr" rtl="1"/>
                  <a:r>
                    <a:rPr lang="ar-SA" sz="1800" dirty="0">
                      <a:effectLst/>
                      <a:ea typeface="Calibri" panose="020F0502020204030204" pitchFamily="34" charset="0"/>
                      <a:cs typeface="Arial" panose="020B0604020202020204" pitchFamily="34" charset="0"/>
                    </a:rPr>
                    <a:t>إعطاء الأولوية لقائمة الجرد الخاصة بك</a:t>
                  </a:r>
                  <a:endParaRPr lang="en-US" dirty="0">
                    <a:latin typeface="Bahij TheSansArabic Plain" panose="02040503050201020203" pitchFamily="18" charset="-78"/>
                    <a:cs typeface="Bahij TheSansArabic Plain" panose="02040503050201020203" pitchFamily="18" charset="-78"/>
                  </a:endParaRPr>
                </a:p>
              </p:txBody>
            </p:sp>
            <p:sp>
              <p:nvSpPr>
                <p:cNvPr id="25" name="TextBox 18">
                  <a:extLst>
                    <a:ext uri="{FF2B5EF4-FFF2-40B4-BE49-F238E27FC236}">
                      <a16:creationId xmlns:a16="http://schemas.microsoft.com/office/drawing/2014/main" id="{CF7551E4-2954-4240-B572-D6E5A38D321E}"/>
                    </a:ext>
                  </a:extLst>
                </p:cNvPr>
                <p:cNvSpPr txBox="1"/>
                <p:nvPr/>
              </p:nvSpPr>
              <p:spPr>
                <a:xfrm>
                  <a:off x="8917977" y="5362773"/>
                  <a:ext cx="2718273" cy="422632"/>
                </a:xfrm>
                <a:prstGeom prst="rect">
                  <a:avLst/>
                </a:prstGeom>
                <a:noFill/>
              </p:spPr>
              <p:txBody>
                <a:bodyPr wrap="square" rtlCol="0">
                  <a:spAutoFit/>
                </a:bodyPr>
                <a:lstStyle/>
                <a:p>
                  <a:pPr algn="ctr"/>
                  <a:r>
                    <a:rPr lang="ar-SA" sz="1800" dirty="0">
                      <a:effectLst/>
                      <a:ea typeface="Calibri" panose="020F0502020204030204" pitchFamily="34" charset="0"/>
                      <a:cs typeface="Arial" panose="020B0604020202020204" pitchFamily="34" charset="0"/>
                    </a:rPr>
                    <a:t>تدقيق المخزون الخاص بك</a:t>
                  </a:r>
                  <a:endParaRPr lang="ko-KR" altLang="en-US" dirty="0">
                    <a:latin typeface="Bahij TheSansArabic Plain" panose="02040503050201020203" pitchFamily="18" charset="-78"/>
                    <a:cs typeface="Bahij TheSansArabic Plain" panose="02040503050201020203" pitchFamily="18" charset="-78"/>
                  </a:endParaRPr>
                </a:p>
              </p:txBody>
            </p:sp>
            <p:sp>
              <p:nvSpPr>
                <p:cNvPr id="26" name="TextBox 19">
                  <a:extLst>
                    <a:ext uri="{FF2B5EF4-FFF2-40B4-BE49-F238E27FC236}">
                      <a16:creationId xmlns:a16="http://schemas.microsoft.com/office/drawing/2014/main" id="{B949C472-CB2D-4087-9280-42B4595BDB21}"/>
                    </a:ext>
                  </a:extLst>
                </p:cNvPr>
                <p:cNvSpPr txBox="1"/>
                <p:nvPr/>
              </p:nvSpPr>
              <p:spPr>
                <a:xfrm>
                  <a:off x="378100" y="5352641"/>
                  <a:ext cx="2795707" cy="446698"/>
                </a:xfrm>
                <a:prstGeom prst="rect">
                  <a:avLst/>
                </a:prstGeom>
                <a:noFill/>
              </p:spPr>
              <p:txBody>
                <a:bodyPr wrap="square" rtlCol="0">
                  <a:spAutoFit/>
                </a:bodyPr>
                <a:lstStyle/>
                <a:p>
                  <a:pPr algn="ctr" rtl="1">
                    <a:lnSpc>
                      <a:spcPct val="115000"/>
                    </a:lnSpc>
                    <a:spcAft>
                      <a:spcPts val="1000"/>
                    </a:spcAft>
                  </a:pPr>
                  <a:r>
                    <a:rPr lang="ar-SA" sz="1800" dirty="0">
                      <a:effectLst/>
                      <a:ea typeface="Calibri" panose="020F0502020204030204" pitchFamily="34" charset="0"/>
                      <a:cs typeface="Arial" panose="020B0604020202020204" pitchFamily="34" charset="0"/>
                    </a:rPr>
                    <a:t>استخدام أنظمة إدارة المخزون</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7" name="TextBox 20">
                  <a:extLst>
                    <a:ext uri="{FF2B5EF4-FFF2-40B4-BE49-F238E27FC236}">
                      <a16:creationId xmlns:a16="http://schemas.microsoft.com/office/drawing/2014/main" id="{1A54B3B0-6B9B-4D46-A8C4-225D7B8C9AD6}"/>
                    </a:ext>
                  </a:extLst>
                </p:cNvPr>
                <p:cNvSpPr txBox="1"/>
                <p:nvPr/>
              </p:nvSpPr>
              <p:spPr>
                <a:xfrm>
                  <a:off x="352953" y="3536202"/>
                  <a:ext cx="2751807" cy="811219"/>
                </a:xfrm>
                <a:prstGeom prst="rect">
                  <a:avLst/>
                </a:prstGeom>
                <a:noFill/>
              </p:spPr>
              <p:txBody>
                <a:bodyPr wrap="square" rtlCol="0">
                  <a:spAutoFit/>
                </a:bodyPr>
                <a:lstStyle/>
                <a:p>
                  <a:pPr lvl="0" algn="ctr" rtl="1">
                    <a:lnSpc>
                      <a:spcPct val="115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تعيين الحد الأدنى من المخزون</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8" name="TextBox 21">
                  <a:extLst>
                    <a:ext uri="{FF2B5EF4-FFF2-40B4-BE49-F238E27FC236}">
                      <a16:creationId xmlns:a16="http://schemas.microsoft.com/office/drawing/2014/main" id="{0017D14F-7254-4B88-8787-B76CC1E96CC8}"/>
                    </a:ext>
                  </a:extLst>
                </p:cNvPr>
                <p:cNvSpPr txBox="1"/>
                <p:nvPr/>
              </p:nvSpPr>
              <p:spPr>
                <a:xfrm>
                  <a:off x="293621" y="1924944"/>
                  <a:ext cx="2964664" cy="811219"/>
                </a:xfrm>
                <a:prstGeom prst="rect">
                  <a:avLst/>
                </a:prstGeom>
                <a:noFill/>
              </p:spPr>
              <p:txBody>
                <a:bodyPr wrap="square" rtlCol="0">
                  <a:spAutoFit/>
                </a:bodyPr>
                <a:lstStyle/>
                <a:p>
                  <a:pPr algn="ctr" rtl="1">
                    <a:lnSpc>
                      <a:spcPct val="115000"/>
                    </a:lnSpc>
                    <a:spcAft>
                      <a:spcPts val="1000"/>
                    </a:spcAft>
                  </a:pPr>
                  <a:r>
                    <a:rPr lang="ar-SA" sz="1800" dirty="0">
                      <a:effectLst/>
                      <a:ea typeface="Calibri" panose="020F0502020204030204" pitchFamily="34" charset="0"/>
                      <a:cs typeface="Arial" panose="020B0604020202020204" pitchFamily="34" charset="0"/>
                    </a:rPr>
                    <a:t>تحديد الطريقة المثالية لحساب المخزون</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9" name="Parallelogram 15">
                  <a:extLst>
                    <a:ext uri="{FF2B5EF4-FFF2-40B4-BE49-F238E27FC236}">
                      <a16:creationId xmlns:a16="http://schemas.microsoft.com/office/drawing/2014/main" id="{FD9F5276-CD07-4389-9495-B2C1482DF077}"/>
                    </a:ext>
                  </a:extLst>
                </p:cNvPr>
                <p:cNvSpPr/>
                <p:nvPr/>
              </p:nvSpPr>
              <p:spPr>
                <a:xfrm flipH="1">
                  <a:off x="8002488" y="3756714"/>
                  <a:ext cx="357672" cy="357672"/>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0" name="Rectangle 30">
                  <a:extLst>
                    <a:ext uri="{FF2B5EF4-FFF2-40B4-BE49-F238E27FC236}">
                      <a16:creationId xmlns:a16="http://schemas.microsoft.com/office/drawing/2014/main" id="{28674B6A-F4D3-4B87-AC23-EBF9A9E8FE1C}"/>
                    </a:ext>
                  </a:extLst>
                </p:cNvPr>
                <p:cNvSpPr/>
                <p:nvPr/>
              </p:nvSpPr>
              <p:spPr>
                <a:xfrm>
                  <a:off x="7281148" y="5394824"/>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1" name="Rounded Rectangle 32">
                  <a:extLst>
                    <a:ext uri="{FF2B5EF4-FFF2-40B4-BE49-F238E27FC236}">
                      <a16:creationId xmlns:a16="http://schemas.microsoft.com/office/drawing/2014/main" id="{DC43F615-16E4-4C2D-8F2F-FE4B90942EBA}"/>
                    </a:ext>
                  </a:extLst>
                </p:cNvPr>
                <p:cNvSpPr/>
                <p:nvPr/>
              </p:nvSpPr>
              <p:spPr>
                <a:xfrm>
                  <a:off x="3754777" y="3777818"/>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2" name="Rectangle 16">
                  <a:extLst>
                    <a:ext uri="{FF2B5EF4-FFF2-40B4-BE49-F238E27FC236}">
                      <a16:creationId xmlns:a16="http://schemas.microsoft.com/office/drawing/2014/main" id="{4ADED93A-F46A-4AB5-BBDF-24EEAD109310}"/>
                    </a:ext>
                  </a:extLst>
                </p:cNvPr>
                <p:cNvSpPr/>
                <p:nvPr/>
              </p:nvSpPr>
              <p:spPr>
                <a:xfrm rot="2700000">
                  <a:off x="7317740" y="2056376"/>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3" name="Rectangle 9">
                  <a:extLst>
                    <a:ext uri="{FF2B5EF4-FFF2-40B4-BE49-F238E27FC236}">
                      <a16:creationId xmlns:a16="http://schemas.microsoft.com/office/drawing/2014/main" id="{5EB0C27A-0495-4675-BC15-5F134D1003E0}"/>
                    </a:ext>
                  </a:extLst>
                </p:cNvPr>
                <p:cNvSpPr/>
                <p:nvPr/>
              </p:nvSpPr>
              <p:spPr>
                <a:xfrm>
                  <a:off x="4430536" y="2148243"/>
                  <a:ext cx="329463" cy="30840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4" name="Frame 17">
                  <a:extLst>
                    <a:ext uri="{FF2B5EF4-FFF2-40B4-BE49-F238E27FC236}">
                      <a16:creationId xmlns:a16="http://schemas.microsoft.com/office/drawing/2014/main" id="{5B6D0E9C-0F8D-4857-934A-A8622A07FD9E}"/>
                    </a:ext>
                  </a:extLst>
                </p:cNvPr>
                <p:cNvSpPr/>
                <p:nvPr/>
              </p:nvSpPr>
              <p:spPr>
                <a:xfrm>
                  <a:off x="4443246" y="5394824"/>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grpSp>
        </p:grpSp>
      </p:grpSp>
      <p:sp>
        <p:nvSpPr>
          <p:cNvPr id="2" name="مربع نص 1">
            <a:extLst>
              <a:ext uri="{FF2B5EF4-FFF2-40B4-BE49-F238E27FC236}">
                <a16:creationId xmlns:a16="http://schemas.microsoft.com/office/drawing/2014/main" id="{BA9B85A0-4180-6C78-932B-4F594C1450F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4162721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صورة 4">
            <a:extLst>
              <a:ext uri="{FF2B5EF4-FFF2-40B4-BE49-F238E27FC236}">
                <a16:creationId xmlns:a16="http://schemas.microsoft.com/office/drawing/2014/main" id="{863EC326-C848-433B-99EB-AB371178A0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8267" y="2165349"/>
            <a:ext cx="3657600" cy="3287184"/>
          </a:xfrm>
          <a:prstGeom prst="rect">
            <a:avLst/>
          </a:prstGeom>
          <a:effectLst>
            <a:softEdge rad="635000"/>
          </a:effectLst>
        </p:spPr>
      </p:pic>
      <p:sp>
        <p:nvSpPr>
          <p:cNvPr id="6" name="مربع نص 5">
            <a:extLst>
              <a:ext uri="{FF2B5EF4-FFF2-40B4-BE49-F238E27FC236}">
                <a16:creationId xmlns:a16="http://schemas.microsoft.com/office/drawing/2014/main" id="{C99FD4DA-F22E-4DB3-83AD-069ACE248636}"/>
              </a:ext>
            </a:extLst>
          </p:cNvPr>
          <p:cNvSpPr txBox="1"/>
          <p:nvPr/>
        </p:nvSpPr>
        <p:spPr>
          <a:xfrm>
            <a:off x="5405967" y="1488469"/>
            <a:ext cx="6294966" cy="3881062"/>
          </a:xfrm>
          <a:prstGeom prst="rect">
            <a:avLst/>
          </a:prstGeom>
          <a:noFill/>
        </p:spPr>
        <p:txBody>
          <a:bodyPr wrap="square">
            <a:spAutoFit/>
          </a:bodyPr>
          <a:lstStyle/>
          <a:p>
            <a:pPr algn="r" rtl="1">
              <a:lnSpc>
                <a:spcPct val="115000"/>
              </a:lnSpc>
              <a:spcAft>
                <a:spcPts val="1000"/>
              </a:spcAft>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حساب مخزون الأمان</a:t>
            </a:r>
            <a:endParaRPr lang="en-US" sz="1400"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algn="r" rtl="1">
              <a:lnSpc>
                <a:spcPct val="250000"/>
              </a:lnSpc>
            </a:pPr>
            <a:r>
              <a:rPr lang="ar-SA" sz="1800" dirty="0">
                <a:solidFill>
                  <a:srgbClr val="000000"/>
                </a:solidFill>
                <a:effectLst/>
                <a:ea typeface="Calibri" panose="020F0502020204030204" pitchFamily="34" charset="0"/>
                <a:cs typeface="Arial" panose="020B0604020202020204" pitchFamily="34" charset="0"/>
              </a:rPr>
              <a:t>مخزون الأمان هو صيغة جرد يستخدمها تجار التجزئة لتحديد مخزون الطوارئ أو المخزون الإضافي من المنتجات التي يحتاجون إليها في حالة الظروف غير المتوقعة التي يمكن أن تقابلهم على وشك عملية البيع. قد ترغب في الحصول على ما يكفي من المنتجات لمساعدتك على الصمود في وجه العواصف، ولكن ليس كثيرًا حتى لا ينتهي بك الأمر مع تكاليف النقل التي تكون مرتفعة للغاية بالنسبة لمستوى مبيعاتك.</a:t>
            </a:r>
            <a:endParaRPr lang="ar-EG" dirty="0"/>
          </a:p>
        </p:txBody>
      </p:sp>
      <p:pic>
        <p:nvPicPr>
          <p:cNvPr id="7" name="صورة 6">
            <a:extLst>
              <a:ext uri="{FF2B5EF4-FFF2-40B4-BE49-F238E27FC236}">
                <a16:creationId xmlns:a16="http://schemas.microsoft.com/office/drawing/2014/main" id="{BD9484AB-8201-4180-8C2C-02F36A4EAC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8267" y="2165349"/>
            <a:ext cx="3657600" cy="3287184"/>
          </a:xfrm>
          <a:prstGeom prst="rect">
            <a:avLst/>
          </a:prstGeom>
          <a:effectLst>
            <a:softEdge rad="635000"/>
          </a:effectLst>
        </p:spPr>
      </p:pic>
      <p:sp>
        <p:nvSpPr>
          <p:cNvPr id="2" name="مربع نص 1">
            <a:extLst>
              <a:ext uri="{FF2B5EF4-FFF2-40B4-BE49-F238E27FC236}">
                <a16:creationId xmlns:a16="http://schemas.microsoft.com/office/drawing/2014/main" id="{84A13350-E254-A911-C980-315DAE3812C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5"/>
              </a:rPr>
              <a:t>www.dawliatraining.com</a:t>
            </a:r>
            <a:r>
              <a:rPr lang="en-US" sz="1200" spc="190" dirty="0"/>
              <a:t> </a:t>
            </a:r>
          </a:p>
        </p:txBody>
      </p:sp>
    </p:spTree>
    <p:extLst>
      <p:ext uri="{BB962C8B-B14F-4D97-AF65-F5344CB8AC3E}">
        <p14:creationId xmlns:p14="http://schemas.microsoft.com/office/powerpoint/2010/main" val="424171450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5D7A5C12-B1DB-48B2-A1C0-CD8A998B241F}"/>
              </a:ext>
            </a:extLst>
          </p:cNvPr>
          <p:cNvSpPr txBox="1"/>
          <p:nvPr/>
        </p:nvSpPr>
        <p:spPr>
          <a:xfrm>
            <a:off x="165101" y="1488912"/>
            <a:ext cx="11170556" cy="3721660"/>
          </a:xfrm>
          <a:prstGeom prst="rect">
            <a:avLst/>
          </a:prstGeom>
          <a:noFill/>
        </p:spPr>
        <p:txBody>
          <a:bodyPr wrap="square">
            <a:spAutoFit/>
          </a:bodyPr>
          <a:lstStyle/>
          <a:p>
            <a:pPr lvl="0" algn="r" rtl="1">
              <a:lnSpc>
                <a:spcPct val="200000"/>
              </a:lnSpc>
              <a:spcAft>
                <a:spcPts val="1000"/>
              </a:spcAft>
            </a:pPr>
            <a:r>
              <a:rPr lang="ar-SA" sz="1800" b="1" dirty="0">
                <a:solidFill>
                  <a:srgbClr val="17848A"/>
                </a:solidFill>
                <a:effectLst/>
                <a:latin typeface="Calibri" panose="020F0502020204030204" pitchFamily="34" charset="0"/>
                <a:ea typeface="Calibri" panose="020F0502020204030204" pitchFamily="34" charset="0"/>
                <a:cs typeface="Arial" panose="020B0604020202020204" pitchFamily="34" charset="0"/>
              </a:rPr>
              <a:t>كيف تحسب مخزون الأمان؟</a:t>
            </a:r>
            <a:endParaRPr lang="en-US" sz="1400" b="1" dirty="0">
              <a:solidFill>
                <a:srgbClr val="17848A"/>
              </a:solidFill>
              <a:effectLst/>
              <a:latin typeface="Calibri" panose="020F0502020204030204" pitchFamily="34" charset="0"/>
              <a:ea typeface="Calibri" panose="020F0502020204030204" pitchFamily="34" charset="0"/>
              <a:cs typeface="Arial" panose="020B0604020202020204" pitchFamily="34" charset="0"/>
            </a:endParaRPr>
          </a:p>
          <a:p>
            <a:pPr marL="2176463" algn="just" rtl="1">
              <a:lnSpc>
                <a:spcPct val="200000"/>
              </a:lnSpc>
              <a:spcAft>
                <a:spcPts val="1000"/>
              </a:spcAft>
            </a:pPr>
            <a:r>
              <a:rPr lang="ar-SA" sz="180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إن حساب مخزون السلامة ليس علمًا صاروخيًا حقًا. تحتاج فقط إلى أن يكون لديك سجل طلبات الشراء والمبيعات في متناول يديك. بمجرد القيام بذلك، استخدم هذه الصيغة البسيطة لمخزون الأمان ، والمعروفة أيضًا باسم</a:t>
            </a:r>
            <a:endParaRPr lang="ar-EG" sz="1800" b="1"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2176463" algn="just" rtl="1">
              <a:lnSpc>
                <a:spcPct val="200000"/>
              </a:lnSpc>
              <a:spcAft>
                <a:spcPts val="1000"/>
              </a:spcAft>
            </a:pPr>
            <a:r>
              <a:rPr lang="ar-SA" sz="180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r>
              <a:rPr lang="ar-SA" sz="1800" b="1" dirty="0">
                <a:solidFill>
                  <a:srgbClr val="FF0000"/>
                </a:solidFill>
                <a:effectLst/>
                <a:latin typeface="Calibri" panose="020F0502020204030204" pitchFamily="34" charset="0"/>
                <a:ea typeface="Calibri" panose="020F0502020204030204" pitchFamily="34" charset="0"/>
                <a:cs typeface="Arial" panose="020B0604020202020204" pitchFamily="34" charset="0"/>
              </a:rPr>
              <a:t>معادلة المخزون</a:t>
            </a:r>
            <a:r>
              <a:rPr lang="ar-SA" sz="180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2176463" algn="just" rtl="1">
              <a:lnSpc>
                <a:spcPct val="200000"/>
              </a:lnSpc>
              <a:spcAft>
                <a:spcPts val="1000"/>
              </a:spcAft>
            </a:pPr>
            <a:r>
              <a:rPr lang="ar-SA" sz="180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r>
              <a:rPr lang="ar-SA" sz="1800" b="1" i="1" dirty="0">
                <a:solidFill>
                  <a:srgbClr val="000000"/>
                </a:solidFill>
                <a:effectLst/>
                <a:latin typeface="Calibri" panose="020F0502020204030204" pitchFamily="34" charset="0"/>
                <a:ea typeface="Calibri" panose="020F0502020204030204" pitchFamily="34" charset="0"/>
                <a:cs typeface="Arial" panose="020B0604020202020204" pitchFamily="34" charset="0"/>
              </a:rPr>
              <a:t>مخزون السلامة = (الحد الأقصى للاستخدام اليومي * الحد الأقصى للمهلة الزمنية بالأيام) - (متوسط الاستخدام اليومي * متوسط المهلة بالأيام).</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651F3FDE-3D53-824B-8D5C-5D33036B29D2}"/>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41836355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EA8BBEB7-E172-4D33-9C20-170DC14D76CD}"/>
              </a:ext>
            </a:extLst>
          </p:cNvPr>
          <p:cNvSpPr txBox="1"/>
          <p:nvPr/>
        </p:nvSpPr>
        <p:spPr>
          <a:xfrm>
            <a:off x="3018367" y="528719"/>
            <a:ext cx="6155266" cy="55598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Calibri" panose="020F0502020204030204" pitchFamily="34" charset="0"/>
                <a:cs typeface="Arial" panose="020B0604020202020204" pitchFamily="34" charset="0"/>
              </a:rPr>
              <a:t>مهارات التفاوض</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4">
            <a:extLst>
              <a:ext uri="{FF2B5EF4-FFF2-40B4-BE49-F238E27FC236}">
                <a16:creationId xmlns:a16="http://schemas.microsoft.com/office/drawing/2014/main" id="{81B600B1-8D0E-4197-AD98-5263B15AFAE6}"/>
              </a:ext>
            </a:extLst>
          </p:cNvPr>
          <p:cNvGrpSpPr/>
          <p:nvPr/>
        </p:nvGrpSpPr>
        <p:grpSpPr>
          <a:xfrm>
            <a:off x="4239347" y="2075040"/>
            <a:ext cx="3713306" cy="2707919"/>
            <a:chOff x="3273425" y="1427165"/>
            <a:chExt cx="5648326" cy="4011610"/>
          </a:xfrm>
        </p:grpSpPr>
        <p:sp>
          <p:nvSpPr>
            <p:cNvPr id="8" name="Freeform 6">
              <a:extLst>
                <a:ext uri="{FF2B5EF4-FFF2-40B4-BE49-F238E27FC236}">
                  <a16:creationId xmlns:a16="http://schemas.microsoft.com/office/drawing/2014/main" id="{13648EB5-06AD-4C21-B49D-30FB0C4210CF}"/>
                </a:ext>
              </a:extLst>
            </p:cNvPr>
            <p:cNvSpPr>
              <a:spLocks/>
            </p:cNvSpPr>
            <p:nvPr/>
          </p:nvSpPr>
          <p:spPr bwMode="auto">
            <a:xfrm>
              <a:off x="4092004" y="1427165"/>
              <a:ext cx="2206567" cy="1971441"/>
            </a:xfrm>
            <a:custGeom>
              <a:avLst/>
              <a:gdLst>
                <a:gd name="T0" fmla="*/ 760 w 763"/>
                <a:gd name="T1" fmla="*/ 216 h 681"/>
                <a:gd name="T2" fmla="*/ 741 w 763"/>
                <a:gd name="T3" fmla="*/ 197 h 681"/>
                <a:gd name="T4" fmla="*/ 720 w 763"/>
                <a:gd name="T5" fmla="*/ 209 h 681"/>
                <a:gd name="T6" fmla="*/ 681 w 763"/>
                <a:gd name="T7" fmla="*/ 196 h 681"/>
                <a:gd name="T8" fmla="*/ 681 w 763"/>
                <a:gd name="T9" fmla="*/ 0 h 681"/>
                <a:gd name="T10" fmla="*/ 612 w 763"/>
                <a:gd name="T11" fmla="*/ 0 h 681"/>
                <a:gd name="T12" fmla="*/ 590 w 763"/>
                <a:gd name="T13" fmla="*/ 106 h 681"/>
                <a:gd name="T14" fmla="*/ 489 w 763"/>
                <a:gd name="T15" fmla="*/ 133 h 681"/>
                <a:gd name="T16" fmla="*/ 417 w 763"/>
                <a:gd name="T17" fmla="*/ 53 h 681"/>
                <a:gd name="T18" fmla="*/ 277 w 763"/>
                <a:gd name="T19" fmla="*/ 134 h 681"/>
                <a:gd name="T20" fmla="*/ 310 w 763"/>
                <a:gd name="T21" fmla="*/ 236 h 681"/>
                <a:gd name="T22" fmla="*/ 236 w 763"/>
                <a:gd name="T23" fmla="*/ 310 h 681"/>
                <a:gd name="T24" fmla="*/ 134 w 763"/>
                <a:gd name="T25" fmla="*/ 277 h 681"/>
                <a:gd name="T26" fmla="*/ 53 w 763"/>
                <a:gd name="T27" fmla="*/ 417 h 681"/>
                <a:gd name="T28" fmla="*/ 133 w 763"/>
                <a:gd name="T29" fmla="*/ 489 h 681"/>
                <a:gd name="T30" fmla="*/ 106 w 763"/>
                <a:gd name="T31" fmla="*/ 590 h 681"/>
                <a:gd name="T32" fmla="*/ 0 w 763"/>
                <a:gd name="T33" fmla="*/ 612 h 681"/>
                <a:gd name="T34" fmla="*/ 0 w 763"/>
                <a:gd name="T35" fmla="*/ 681 h 681"/>
                <a:gd name="T36" fmla="*/ 189 w 763"/>
                <a:gd name="T37" fmla="*/ 681 h 681"/>
                <a:gd name="T38" fmla="*/ 173 w 763"/>
                <a:gd name="T39" fmla="*/ 641 h 681"/>
                <a:gd name="T40" fmla="*/ 208 w 763"/>
                <a:gd name="T41" fmla="*/ 603 h 681"/>
                <a:gd name="T42" fmla="*/ 233 w 763"/>
                <a:gd name="T43" fmla="*/ 599 h 681"/>
                <a:gd name="T44" fmla="*/ 233 w 763"/>
                <a:gd name="T45" fmla="*/ 599 h 681"/>
                <a:gd name="T46" fmla="*/ 258 w 763"/>
                <a:gd name="T47" fmla="*/ 603 h 681"/>
                <a:gd name="T48" fmla="*/ 292 w 763"/>
                <a:gd name="T49" fmla="*/ 641 h 681"/>
                <a:gd name="T50" fmla="*/ 276 w 763"/>
                <a:gd name="T51" fmla="*/ 681 h 681"/>
                <a:gd name="T52" fmla="*/ 379 w 763"/>
                <a:gd name="T53" fmla="*/ 681 h 681"/>
                <a:gd name="T54" fmla="*/ 681 w 763"/>
                <a:gd name="T55" fmla="*/ 379 h 681"/>
                <a:gd name="T56" fmla="*/ 681 w 763"/>
                <a:gd name="T57" fmla="*/ 269 h 681"/>
                <a:gd name="T58" fmla="*/ 720 w 763"/>
                <a:gd name="T59" fmla="*/ 256 h 681"/>
                <a:gd name="T60" fmla="*/ 741 w 763"/>
                <a:gd name="T61" fmla="*/ 269 h 681"/>
                <a:gd name="T62" fmla="*/ 760 w 763"/>
                <a:gd name="T63" fmla="*/ 250 h 681"/>
                <a:gd name="T64" fmla="*/ 763 w 763"/>
                <a:gd name="T65" fmla="*/ 233 h 681"/>
                <a:gd name="T66" fmla="*/ 760 w 763"/>
                <a:gd name="T67" fmla="*/ 216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3" h="681">
                  <a:moveTo>
                    <a:pt x="760" y="216"/>
                  </a:moveTo>
                  <a:cubicBezTo>
                    <a:pt x="757" y="207"/>
                    <a:pt x="751" y="198"/>
                    <a:pt x="741" y="197"/>
                  </a:cubicBezTo>
                  <a:cubicBezTo>
                    <a:pt x="733" y="195"/>
                    <a:pt x="725" y="202"/>
                    <a:pt x="720" y="209"/>
                  </a:cubicBezTo>
                  <a:cubicBezTo>
                    <a:pt x="708" y="226"/>
                    <a:pt x="681" y="217"/>
                    <a:pt x="681" y="196"/>
                  </a:cubicBezTo>
                  <a:cubicBezTo>
                    <a:pt x="681" y="0"/>
                    <a:pt x="681" y="0"/>
                    <a:pt x="681" y="0"/>
                  </a:cubicBezTo>
                  <a:cubicBezTo>
                    <a:pt x="612" y="0"/>
                    <a:pt x="612" y="0"/>
                    <a:pt x="612" y="0"/>
                  </a:cubicBezTo>
                  <a:cubicBezTo>
                    <a:pt x="590" y="106"/>
                    <a:pt x="590" y="106"/>
                    <a:pt x="590" y="106"/>
                  </a:cubicBezTo>
                  <a:cubicBezTo>
                    <a:pt x="555" y="112"/>
                    <a:pt x="521" y="121"/>
                    <a:pt x="489" y="133"/>
                  </a:cubicBezTo>
                  <a:cubicBezTo>
                    <a:pt x="417" y="53"/>
                    <a:pt x="417" y="53"/>
                    <a:pt x="417" y="53"/>
                  </a:cubicBezTo>
                  <a:cubicBezTo>
                    <a:pt x="277" y="134"/>
                    <a:pt x="277" y="134"/>
                    <a:pt x="277" y="134"/>
                  </a:cubicBezTo>
                  <a:cubicBezTo>
                    <a:pt x="310" y="236"/>
                    <a:pt x="310" y="236"/>
                    <a:pt x="310" y="236"/>
                  </a:cubicBezTo>
                  <a:cubicBezTo>
                    <a:pt x="283" y="259"/>
                    <a:pt x="259" y="283"/>
                    <a:pt x="236" y="310"/>
                  </a:cubicBezTo>
                  <a:cubicBezTo>
                    <a:pt x="134" y="277"/>
                    <a:pt x="134" y="277"/>
                    <a:pt x="134" y="277"/>
                  </a:cubicBezTo>
                  <a:cubicBezTo>
                    <a:pt x="53" y="417"/>
                    <a:pt x="53" y="417"/>
                    <a:pt x="53" y="417"/>
                  </a:cubicBezTo>
                  <a:cubicBezTo>
                    <a:pt x="133" y="489"/>
                    <a:pt x="133" y="489"/>
                    <a:pt x="133" y="489"/>
                  </a:cubicBezTo>
                  <a:cubicBezTo>
                    <a:pt x="121" y="521"/>
                    <a:pt x="112" y="555"/>
                    <a:pt x="106" y="590"/>
                  </a:cubicBezTo>
                  <a:cubicBezTo>
                    <a:pt x="0" y="612"/>
                    <a:pt x="0" y="612"/>
                    <a:pt x="0" y="612"/>
                  </a:cubicBezTo>
                  <a:cubicBezTo>
                    <a:pt x="0" y="681"/>
                    <a:pt x="0" y="681"/>
                    <a:pt x="0" y="681"/>
                  </a:cubicBezTo>
                  <a:cubicBezTo>
                    <a:pt x="189" y="681"/>
                    <a:pt x="189" y="681"/>
                    <a:pt x="189" y="681"/>
                  </a:cubicBezTo>
                  <a:cubicBezTo>
                    <a:pt x="177" y="670"/>
                    <a:pt x="171" y="655"/>
                    <a:pt x="173" y="641"/>
                  </a:cubicBezTo>
                  <a:cubicBezTo>
                    <a:pt x="176" y="624"/>
                    <a:pt x="189" y="610"/>
                    <a:pt x="208" y="603"/>
                  </a:cubicBezTo>
                  <a:cubicBezTo>
                    <a:pt x="215" y="601"/>
                    <a:pt x="224" y="599"/>
                    <a:pt x="233" y="599"/>
                  </a:cubicBezTo>
                  <a:cubicBezTo>
                    <a:pt x="233" y="599"/>
                    <a:pt x="233" y="599"/>
                    <a:pt x="233" y="599"/>
                  </a:cubicBezTo>
                  <a:cubicBezTo>
                    <a:pt x="242" y="599"/>
                    <a:pt x="250" y="601"/>
                    <a:pt x="258" y="603"/>
                  </a:cubicBezTo>
                  <a:cubicBezTo>
                    <a:pt x="277" y="610"/>
                    <a:pt x="290" y="624"/>
                    <a:pt x="292" y="641"/>
                  </a:cubicBezTo>
                  <a:cubicBezTo>
                    <a:pt x="295" y="655"/>
                    <a:pt x="289" y="670"/>
                    <a:pt x="276" y="681"/>
                  </a:cubicBezTo>
                  <a:cubicBezTo>
                    <a:pt x="379" y="681"/>
                    <a:pt x="379" y="681"/>
                    <a:pt x="379" y="681"/>
                  </a:cubicBezTo>
                  <a:cubicBezTo>
                    <a:pt x="386" y="517"/>
                    <a:pt x="517" y="386"/>
                    <a:pt x="681" y="379"/>
                  </a:cubicBezTo>
                  <a:cubicBezTo>
                    <a:pt x="681" y="269"/>
                    <a:pt x="681" y="269"/>
                    <a:pt x="681" y="269"/>
                  </a:cubicBezTo>
                  <a:cubicBezTo>
                    <a:pt x="681" y="249"/>
                    <a:pt x="708" y="240"/>
                    <a:pt x="720" y="256"/>
                  </a:cubicBezTo>
                  <a:cubicBezTo>
                    <a:pt x="725" y="263"/>
                    <a:pt x="733" y="270"/>
                    <a:pt x="741" y="269"/>
                  </a:cubicBezTo>
                  <a:cubicBezTo>
                    <a:pt x="751" y="267"/>
                    <a:pt x="757" y="258"/>
                    <a:pt x="760" y="250"/>
                  </a:cubicBezTo>
                  <a:cubicBezTo>
                    <a:pt x="762" y="245"/>
                    <a:pt x="763" y="239"/>
                    <a:pt x="763" y="233"/>
                  </a:cubicBezTo>
                  <a:cubicBezTo>
                    <a:pt x="763" y="227"/>
                    <a:pt x="762" y="221"/>
                    <a:pt x="760" y="216"/>
                  </a:cubicBezTo>
                  <a:close/>
                </a:path>
              </a:pathLst>
            </a:custGeom>
            <a:solidFill>
              <a:srgbClr val="A97C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9" name="Freeform 7">
              <a:extLst>
                <a:ext uri="{FF2B5EF4-FFF2-40B4-BE49-F238E27FC236}">
                  <a16:creationId xmlns:a16="http://schemas.microsoft.com/office/drawing/2014/main" id="{885DFBDA-F888-4D05-8F9F-9F49727ED0D7}"/>
                </a:ext>
              </a:extLst>
            </p:cNvPr>
            <p:cNvSpPr>
              <a:spLocks/>
            </p:cNvSpPr>
            <p:nvPr/>
          </p:nvSpPr>
          <p:spPr bwMode="auto">
            <a:xfrm>
              <a:off x="4092004" y="3229797"/>
              <a:ext cx="1969030" cy="2208978"/>
            </a:xfrm>
            <a:custGeom>
              <a:avLst/>
              <a:gdLst>
                <a:gd name="T0" fmla="*/ 216 w 681"/>
                <a:gd name="T1" fmla="*/ 3 h 763"/>
                <a:gd name="T2" fmla="*/ 197 w 681"/>
                <a:gd name="T3" fmla="*/ 22 h 763"/>
                <a:gd name="T4" fmla="*/ 209 w 681"/>
                <a:gd name="T5" fmla="*/ 43 h 763"/>
                <a:gd name="T6" fmla="*/ 196 w 681"/>
                <a:gd name="T7" fmla="*/ 82 h 763"/>
                <a:gd name="T8" fmla="*/ 0 w 681"/>
                <a:gd name="T9" fmla="*/ 82 h 763"/>
                <a:gd name="T10" fmla="*/ 0 w 681"/>
                <a:gd name="T11" fmla="*/ 151 h 763"/>
                <a:gd name="T12" fmla="*/ 106 w 681"/>
                <a:gd name="T13" fmla="*/ 173 h 763"/>
                <a:gd name="T14" fmla="*/ 133 w 681"/>
                <a:gd name="T15" fmla="*/ 274 h 763"/>
                <a:gd name="T16" fmla="*/ 53 w 681"/>
                <a:gd name="T17" fmla="*/ 346 h 763"/>
                <a:gd name="T18" fmla="*/ 134 w 681"/>
                <a:gd name="T19" fmla="*/ 486 h 763"/>
                <a:gd name="T20" fmla="*/ 236 w 681"/>
                <a:gd name="T21" fmla="*/ 453 h 763"/>
                <a:gd name="T22" fmla="*/ 310 w 681"/>
                <a:gd name="T23" fmla="*/ 527 h 763"/>
                <a:gd name="T24" fmla="*/ 277 w 681"/>
                <a:gd name="T25" fmla="*/ 629 h 763"/>
                <a:gd name="T26" fmla="*/ 417 w 681"/>
                <a:gd name="T27" fmla="*/ 710 h 763"/>
                <a:gd name="T28" fmla="*/ 489 w 681"/>
                <a:gd name="T29" fmla="*/ 630 h 763"/>
                <a:gd name="T30" fmla="*/ 590 w 681"/>
                <a:gd name="T31" fmla="*/ 657 h 763"/>
                <a:gd name="T32" fmla="*/ 612 w 681"/>
                <a:gd name="T33" fmla="*/ 763 h 763"/>
                <a:gd name="T34" fmla="*/ 681 w 681"/>
                <a:gd name="T35" fmla="*/ 763 h 763"/>
                <a:gd name="T36" fmla="*/ 681 w 681"/>
                <a:gd name="T37" fmla="*/ 574 h 763"/>
                <a:gd name="T38" fmla="*/ 641 w 681"/>
                <a:gd name="T39" fmla="*/ 590 h 763"/>
                <a:gd name="T40" fmla="*/ 603 w 681"/>
                <a:gd name="T41" fmla="*/ 555 h 763"/>
                <a:gd name="T42" fmla="*/ 599 w 681"/>
                <a:gd name="T43" fmla="*/ 530 h 763"/>
                <a:gd name="T44" fmla="*/ 599 w 681"/>
                <a:gd name="T45" fmla="*/ 530 h 763"/>
                <a:gd name="T46" fmla="*/ 603 w 681"/>
                <a:gd name="T47" fmla="*/ 505 h 763"/>
                <a:gd name="T48" fmla="*/ 641 w 681"/>
                <a:gd name="T49" fmla="*/ 471 h 763"/>
                <a:gd name="T50" fmla="*/ 681 w 681"/>
                <a:gd name="T51" fmla="*/ 487 h 763"/>
                <a:gd name="T52" fmla="*/ 681 w 681"/>
                <a:gd name="T53" fmla="*/ 384 h 763"/>
                <a:gd name="T54" fmla="*/ 379 w 681"/>
                <a:gd name="T55" fmla="*/ 82 h 763"/>
                <a:gd name="T56" fmla="*/ 269 w 681"/>
                <a:gd name="T57" fmla="*/ 82 h 763"/>
                <a:gd name="T58" fmla="*/ 256 w 681"/>
                <a:gd name="T59" fmla="*/ 43 h 763"/>
                <a:gd name="T60" fmla="*/ 269 w 681"/>
                <a:gd name="T61" fmla="*/ 22 h 763"/>
                <a:gd name="T62" fmla="*/ 250 w 681"/>
                <a:gd name="T63" fmla="*/ 3 h 763"/>
                <a:gd name="T64" fmla="*/ 233 w 681"/>
                <a:gd name="T65" fmla="*/ 0 h 763"/>
                <a:gd name="T66" fmla="*/ 216 w 681"/>
                <a:gd name="T67" fmla="*/ 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1" h="763">
                  <a:moveTo>
                    <a:pt x="216" y="3"/>
                  </a:moveTo>
                  <a:cubicBezTo>
                    <a:pt x="207" y="6"/>
                    <a:pt x="198" y="12"/>
                    <a:pt x="197" y="22"/>
                  </a:cubicBezTo>
                  <a:cubicBezTo>
                    <a:pt x="195" y="30"/>
                    <a:pt x="202" y="38"/>
                    <a:pt x="209" y="43"/>
                  </a:cubicBezTo>
                  <a:cubicBezTo>
                    <a:pt x="226" y="55"/>
                    <a:pt x="217" y="82"/>
                    <a:pt x="196" y="82"/>
                  </a:cubicBezTo>
                  <a:cubicBezTo>
                    <a:pt x="0" y="82"/>
                    <a:pt x="0" y="82"/>
                    <a:pt x="0" y="82"/>
                  </a:cubicBezTo>
                  <a:cubicBezTo>
                    <a:pt x="0" y="151"/>
                    <a:pt x="0" y="151"/>
                    <a:pt x="0" y="151"/>
                  </a:cubicBezTo>
                  <a:cubicBezTo>
                    <a:pt x="106" y="173"/>
                    <a:pt x="106" y="173"/>
                    <a:pt x="106" y="173"/>
                  </a:cubicBezTo>
                  <a:cubicBezTo>
                    <a:pt x="112" y="208"/>
                    <a:pt x="121" y="242"/>
                    <a:pt x="133" y="274"/>
                  </a:cubicBezTo>
                  <a:cubicBezTo>
                    <a:pt x="53" y="346"/>
                    <a:pt x="53" y="346"/>
                    <a:pt x="53" y="346"/>
                  </a:cubicBezTo>
                  <a:cubicBezTo>
                    <a:pt x="134" y="486"/>
                    <a:pt x="134" y="486"/>
                    <a:pt x="134" y="486"/>
                  </a:cubicBezTo>
                  <a:cubicBezTo>
                    <a:pt x="236" y="453"/>
                    <a:pt x="236" y="453"/>
                    <a:pt x="236" y="453"/>
                  </a:cubicBezTo>
                  <a:cubicBezTo>
                    <a:pt x="259" y="480"/>
                    <a:pt x="283" y="504"/>
                    <a:pt x="310" y="527"/>
                  </a:cubicBezTo>
                  <a:cubicBezTo>
                    <a:pt x="277" y="629"/>
                    <a:pt x="277" y="629"/>
                    <a:pt x="277" y="629"/>
                  </a:cubicBezTo>
                  <a:cubicBezTo>
                    <a:pt x="417" y="710"/>
                    <a:pt x="417" y="710"/>
                    <a:pt x="417" y="710"/>
                  </a:cubicBezTo>
                  <a:cubicBezTo>
                    <a:pt x="489" y="630"/>
                    <a:pt x="489" y="630"/>
                    <a:pt x="489" y="630"/>
                  </a:cubicBezTo>
                  <a:cubicBezTo>
                    <a:pt x="521" y="642"/>
                    <a:pt x="555" y="651"/>
                    <a:pt x="590" y="657"/>
                  </a:cubicBezTo>
                  <a:cubicBezTo>
                    <a:pt x="612" y="763"/>
                    <a:pt x="612" y="763"/>
                    <a:pt x="612" y="763"/>
                  </a:cubicBezTo>
                  <a:cubicBezTo>
                    <a:pt x="681" y="763"/>
                    <a:pt x="681" y="763"/>
                    <a:pt x="681" y="763"/>
                  </a:cubicBezTo>
                  <a:cubicBezTo>
                    <a:pt x="681" y="574"/>
                    <a:pt x="681" y="574"/>
                    <a:pt x="681" y="574"/>
                  </a:cubicBezTo>
                  <a:cubicBezTo>
                    <a:pt x="670" y="586"/>
                    <a:pt x="655" y="592"/>
                    <a:pt x="641" y="590"/>
                  </a:cubicBezTo>
                  <a:cubicBezTo>
                    <a:pt x="624" y="587"/>
                    <a:pt x="610" y="574"/>
                    <a:pt x="603" y="555"/>
                  </a:cubicBezTo>
                  <a:cubicBezTo>
                    <a:pt x="601" y="548"/>
                    <a:pt x="599" y="539"/>
                    <a:pt x="599" y="530"/>
                  </a:cubicBezTo>
                  <a:cubicBezTo>
                    <a:pt x="599" y="530"/>
                    <a:pt x="599" y="530"/>
                    <a:pt x="599" y="530"/>
                  </a:cubicBezTo>
                  <a:cubicBezTo>
                    <a:pt x="599" y="521"/>
                    <a:pt x="601" y="513"/>
                    <a:pt x="603" y="505"/>
                  </a:cubicBezTo>
                  <a:cubicBezTo>
                    <a:pt x="610" y="486"/>
                    <a:pt x="624" y="473"/>
                    <a:pt x="641" y="471"/>
                  </a:cubicBezTo>
                  <a:cubicBezTo>
                    <a:pt x="655" y="468"/>
                    <a:pt x="670" y="474"/>
                    <a:pt x="681" y="487"/>
                  </a:cubicBezTo>
                  <a:cubicBezTo>
                    <a:pt x="681" y="384"/>
                    <a:pt x="681" y="384"/>
                    <a:pt x="681" y="384"/>
                  </a:cubicBezTo>
                  <a:cubicBezTo>
                    <a:pt x="517" y="377"/>
                    <a:pt x="386" y="246"/>
                    <a:pt x="379" y="82"/>
                  </a:cubicBezTo>
                  <a:cubicBezTo>
                    <a:pt x="269" y="82"/>
                    <a:pt x="269" y="82"/>
                    <a:pt x="269" y="82"/>
                  </a:cubicBezTo>
                  <a:cubicBezTo>
                    <a:pt x="249" y="82"/>
                    <a:pt x="240" y="55"/>
                    <a:pt x="256" y="43"/>
                  </a:cubicBezTo>
                  <a:cubicBezTo>
                    <a:pt x="263" y="38"/>
                    <a:pt x="270" y="30"/>
                    <a:pt x="269" y="22"/>
                  </a:cubicBezTo>
                  <a:cubicBezTo>
                    <a:pt x="267" y="12"/>
                    <a:pt x="258" y="6"/>
                    <a:pt x="250" y="3"/>
                  </a:cubicBezTo>
                  <a:cubicBezTo>
                    <a:pt x="245" y="1"/>
                    <a:pt x="239" y="0"/>
                    <a:pt x="233" y="0"/>
                  </a:cubicBezTo>
                  <a:cubicBezTo>
                    <a:pt x="227" y="0"/>
                    <a:pt x="221" y="1"/>
                    <a:pt x="216" y="3"/>
                  </a:cubicBezTo>
                  <a:close/>
                </a:path>
              </a:pathLst>
            </a:custGeom>
            <a:solidFill>
              <a:srgbClr val="17848A"/>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0" name="Freeform 8">
              <a:extLst>
                <a:ext uri="{FF2B5EF4-FFF2-40B4-BE49-F238E27FC236}">
                  <a16:creationId xmlns:a16="http://schemas.microsoft.com/office/drawing/2014/main" id="{DA4584BA-8B21-41CE-8567-D1EBA0C9FA3F}"/>
                </a:ext>
              </a:extLst>
            </p:cNvPr>
            <p:cNvSpPr>
              <a:spLocks/>
            </p:cNvSpPr>
            <p:nvPr/>
          </p:nvSpPr>
          <p:spPr bwMode="auto">
            <a:xfrm>
              <a:off x="5893431" y="3467334"/>
              <a:ext cx="2206567" cy="1971441"/>
            </a:xfrm>
            <a:custGeom>
              <a:avLst/>
              <a:gdLst>
                <a:gd name="T0" fmla="*/ 3 w 763"/>
                <a:gd name="T1" fmla="*/ 465 h 681"/>
                <a:gd name="T2" fmla="*/ 22 w 763"/>
                <a:gd name="T3" fmla="*/ 484 h 681"/>
                <a:gd name="T4" fmla="*/ 43 w 763"/>
                <a:gd name="T5" fmla="*/ 472 h 681"/>
                <a:gd name="T6" fmla="*/ 82 w 763"/>
                <a:gd name="T7" fmla="*/ 485 h 681"/>
                <a:gd name="T8" fmla="*/ 82 w 763"/>
                <a:gd name="T9" fmla="*/ 681 h 681"/>
                <a:gd name="T10" fmla="*/ 151 w 763"/>
                <a:gd name="T11" fmla="*/ 681 h 681"/>
                <a:gd name="T12" fmla="*/ 173 w 763"/>
                <a:gd name="T13" fmla="*/ 575 h 681"/>
                <a:gd name="T14" fmla="*/ 274 w 763"/>
                <a:gd name="T15" fmla="*/ 548 h 681"/>
                <a:gd name="T16" fmla="*/ 346 w 763"/>
                <a:gd name="T17" fmla="*/ 628 h 681"/>
                <a:gd name="T18" fmla="*/ 486 w 763"/>
                <a:gd name="T19" fmla="*/ 547 h 681"/>
                <a:gd name="T20" fmla="*/ 453 w 763"/>
                <a:gd name="T21" fmla="*/ 445 h 681"/>
                <a:gd name="T22" fmla="*/ 527 w 763"/>
                <a:gd name="T23" fmla="*/ 371 h 681"/>
                <a:gd name="T24" fmla="*/ 629 w 763"/>
                <a:gd name="T25" fmla="*/ 404 h 681"/>
                <a:gd name="T26" fmla="*/ 710 w 763"/>
                <a:gd name="T27" fmla="*/ 264 h 681"/>
                <a:gd name="T28" fmla="*/ 630 w 763"/>
                <a:gd name="T29" fmla="*/ 192 h 681"/>
                <a:gd name="T30" fmla="*/ 657 w 763"/>
                <a:gd name="T31" fmla="*/ 91 h 681"/>
                <a:gd name="T32" fmla="*/ 763 w 763"/>
                <a:gd name="T33" fmla="*/ 69 h 681"/>
                <a:gd name="T34" fmla="*/ 763 w 763"/>
                <a:gd name="T35" fmla="*/ 0 h 681"/>
                <a:gd name="T36" fmla="*/ 574 w 763"/>
                <a:gd name="T37" fmla="*/ 0 h 681"/>
                <a:gd name="T38" fmla="*/ 590 w 763"/>
                <a:gd name="T39" fmla="*/ 40 h 681"/>
                <a:gd name="T40" fmla="*/ 555 w 763"/>
                <a:gd name="T41" fmla="*/ 78 h 681"/>
                <a:gd name="T42" fmla="*/ 530 w 763"/>
                <a:gd name="T43" fmla="*/ 82 h 681"/>
                <a:gd name="T44" fmla="*/ 530 w 763"/>
                <a:gd name="T45" fmla="*/ 82 h 681"/>
                <a:gd name="T46" fmla="*/ 505 w 763"/>
                <a:gd name="T47" fmla="*/ 78 h 681"/>
                <a:gd name="T48" fmla="*/ 471 w 763"/>
                <a:gd name="T49" fmla="*/ 40 h 681"/>
                <a:gd name="T50" fmla="*/ 487 w 763"/>
                <a:gd name="T51" fmla="*/ 0 h 681"/>
                <a:gd name="T52" fmla="*/ 384 w 763"/>
                <a:gd name="T53" fmla="*/ 0 h 681"/>
                <a:gd name="T54" fmla="*/ 82 w 763"/>
                <a:gd name="T55" fmla="*/ 302 h 681"/>
                <a:gd name="T56" fmla="*/ 82 w 763"/>
                <a:gd name="T57" fmla="*/ 412 h 681"/>
                <a:gd name="T58" fmla="*/ 43 w 763"/>
                <a:gd name="T59" fmla="*/ 425 h 681"/>
                <a:gd name="T60" fmla="*/ 22 w 763"/>
                <a:gd name="T61" fmla="*/ 412 h 681"/>
                <a:gd name="T62" fmla="*/ 3 w 763"/>
                <a:gd name="T63" fmla="*/ 431 h 681"/>
                <a:gd name="T64" fmla="*/ 0 w 763"/>
                <a:gd name="T65" fmla="*/ 448 h 681"/>
                <a:gd name="T66" fmla="*/ 3 w 763"/>
                <a:gd name="T67" fmla="*/ 465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3" h="681">
                  <a:moveTo>
                    <a:pt x="3" y="465"/>
                  </a:moveTo>
                  <a:cubicBezTo>
                    <a:pt x="6" y="474"/>
                    <a:pt x="12" y="483"/>
                    <a:pt x="22" y="484"/>
                  </a:cubicBezTo>
                  <a:cubicBezTo>
                    <a:pt x="30" y="486"/>
                    <a:pt x="38" y="479"/>
                    <a:pt x="43" y="472"/>
                  </a:cubicBezTo>
                  <a:cubicBezTo>
                    <a:pt x="55" y="455"/>
                    <a:pt x="82" y="464"/>
                    <a:pt x="82" y="485"/>
                  </a:cubicBezTo>
                  <a:cubicBezTo>
                    <a:pt x="82" y="681"/>
                    <a:pt x="82" y="681"/>
                    <a:pt x="82" y="681"/>
                  </a:cubicBezTo>
                  <a:cubicBezTo>
                    <a:pt x="151" y="681"/>
                    <a:pt x="151" y="681"/>
                    <a:pt x="151" y="681"/>
                  </a:cubicBezTo>
                  <a:cubicBezTo>
                    <a:pt x="173" y="575"/>
                    <a:pt x="173" y="575"/>
                    <a:pt x="173" y="575"/>
                  </a:cubicBezTo>
                  <a:cubicBezTo>
                    <a:pt x="208" y="569"/>
                    <a:pt x="242" y="560"/>
                    <a:pt x="274" y="548"/>
                  </a:cubicBezTo>
                  <a:cubicBezTo>
                    <a:pt x="346" y="628"/>
                    <a:pt x="346" y="628"/>
                    <a:pt x="346" y="628"/>
                  </a:cubicBezTo>
                  <a:cubicBezTo>
                    <a:pt x="486" y="547"/>
                    <a:pt x="486" y="547"/>
                    <a:pt x="486" y="547"/>
                  </a:cubicBezTo>
                  <a:cubicBezTo>
                    <a:pt x="453" y="445"/>
                    <a:pt x="453" y="445"/>
                    <a:pt x="453" y="445"/>
                  </a:cubicBezTo>
                  <a:cubicBezTo>
                    <a:pt x="480" y="422"/>
                    <a:pt x="504" y="398"/>
                    <a:pt x="527" y="371"/>
                  </a:cubicBezTo>
                  <a:cubicBezTo>
                    <a:pt x="629" y="404"/>
                    <a:pt x="629" y="404"/>
                    <a:pt x="629" y="404"/>
                  </a:cubicBezTo>
                  <a:cubicBezTo>
                    <a:pt x="710" y="264"/>
                    <a:pt x="710" y="264"/>
                    <a:pt x="710" y="264"/>
                  </a:cubicBezTo>
                  <a:cubicBezTo>
                    <a:pt x="630" y="192"/>
                    <a:pt x="630" y="192"/>
                    <a:pt x="630" y="192"/>
                  </a:cubicBezTo>
                  <a:cubicBezTo>
                    <a:pt x="642" y="160"/>
                    <a:pt x="651" y="126"/>
                    <a:pt x="657" y="91"/>
                  </a:cubicBezTo>
                  <a:cubicBezTo>
                    <a:pt x="763" y="69"/>
                    <a:pt x="763" y="69"/>
                    <a:pt x="763" y="69"/>
                  </a:cubicBezTo>
                  <a:cubicBezTo>
                    <a:pt x="763" y="0"/>
                    <a:pt x="763" y="0"/>
                    <a:pt x="763" y="0"/>
                  </a:cubicBezTo>
                  <a:cubicBezTo>
                    <a:pt x="574" y="0"/>
                    <a:pt x="574" y="0"/>
                    <a:pt x="574" y="0"/>
                  </a:cubicBezTo>
                  <a:cubicBezTo>
                    <a:pt x="586" y="11"/>
                    <a:pt x="592" y="26"/>
                    <a:pt x="590" y="40"/>
                  </a:cubicBezTo>
                  <a:cubicBezTo>
                    <a:pt x="587" y="57"/>
                    <a:pt x="574" y="71"/>
                    <a:pt x="555" y="78"/>
                  </a:cubicBezTo>
                  <a:cubicBezTo>
                    <a:pt x="548" y="80"/>
                    <a:pt x="539" y="82"/>
                    <a:pt x="530" y="82"/>
                  </a:cubicBezTo>
                  <a:cubicBezTo>
                    <a:pt x="530" y="82"/>
                    <a:pt x="530" y="82"/>
                    <a:pt x="530" y="82"/>
                  </a:cubicBezTo>
                  <a:cubicBezTo>
                    <a:pt x="521" y="82"/>
                    <a:pt x="513" y="80"/>
                    <a:pt x="505" y="78"/>
                  </a:cubicBezTo>
                  <a:cubicBezTo>
                    <a:pt x="486" y="71"/>
                    <a:pt x="473" y="57"/>
                    <a:pt x="471" y="40"/>
                  </a:cubicBezTo>
                  <a:cubicBezTo>
                    <a:pt x="468" y="26"/>
                    <a:pt x="474" y="11"/>
                    <a:pt x="487" y="0"/>
                  </a:cubicBezTo>
                  <a:cubicBezTo>
                    <a:pt x="384" y="0"/>
                    <a:pt x="384" y="0"/>
                    <a:pt x="384" y="0"/>
                  </a:cubicBezTo>
                  <a:cubicBezTo>
                    <a:pt x="377" y="164"/>
                    <a:pt x="246" y="295"/>
                    <a:pt x="82" y="302"/>
                  </a:cubicBezTo>
                  <a:cubicBezTo>
                    <a:pt x="82" y="412"/>
                    <a:pt x="82" y="412"/>
                    <a:pt x="82" y="412"/>
                  </a:cubicBezTo>
                  <a:cubicBezTo>
                    <a:pt x="82" y="432"/>
                    <a:pt x="55" y="441"/>
                    <a:pt x="43" y="425"/>
                  </a:cubicBezTo>
                  <a:cubicBezTo>
                    <a:pt x="38" y="418"/>
                    <a:pt x="30" y="411"/>
                    <a:pt x="22" y="412"/>
                  </a:cubicBezTo>
                  <a:cubicBezTo>
                    <a:pt x="12" y="414"/>
                    <a:pt x="6" y="423"/>
                    <a:pt x="3" y="431"/>
                  </a:cubicBezTo>
                  <a:cubicBezTo>
                    <a:pt x="1" y="436"/>
                    <a:pt x="0" y="442"/>
                    <a:pt x="0" y="448"/>
                  </a:cubicBezTo>
                  <a:cubicBezTo>
                    <a:pt x="0" y="454"/>
                    <a:pt x="1" y="460"/>
                    <a:pt x="3" y="465"/>
                  </a:cubicBezTo>
                  <a:close/>
                </a:path>
              </a:pathLst>
            </a:custGeom>
            <a:solidFill>
              <a:srgbClr val="A97C39"/>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1" name="Freeform 9">
              <a:extLst>
                <a:ext uri="{FF2B5EF4-FFF2-40B4-BE49-F238E27FC236}">
                  <a16:creationId xmlns:a16="http://schemas.microsoft.com/office/drawing/2014/main" id="{9BA1DD35-56AA-4C8A-B135-8CF73A8F8E6C}"/>
                </a:ext>
              </a:extLst>
            </p:cNvPr>
            <p:cNvSpPr>
              <a:spLocks/>
            </p:cNvSpPr>
            <p:nvPr/>
          </p:nvSpPr>
          <p:spPr bwMode="auto">
            <a:xfrm>
              <a:off x="6130968" y="1427165"/>
              <a:ext cx="1969030" cy="2208978"/>
            </a:xfrm>
            <a:custGeom>
              <a:avLst/>
              <a:gdLst>
                <a:gd name="T0" fmla="*/ 465 w 681"/>
                <a:gd name="T1" fmla="*/ 760 h 763"/>
                <a:gd name="T2" fmla="*/ 484 w 681"/>
                <a:gd name="T3" fmla="*/ 741 h 763"/>
                <a:gd name="T4" fmla="*/ 472 w 681"/>
                <a:gd name="T5" fmla="*/ 720 h 763"/>
                <a:gd name="T6" fmla="*/ 485 w 681"/>
                <a:gd name="T7" fmla="*/ 681 h 763"/>
                <a:gd name="T8" fmla="*/ 681 w 681"/>
                <a:gd name="T9" fmla="*/ 681 h 763"/>
                <a:gd name="T10" fmla="*/ 681 w 681"/>
                <a:gd name="T11" fmla="*/ 612 h 763"/>
                <a:gd name="T12" fmla="*/ 575 w 681"/>
                <a:gd name="T13" fmla="*/ 590 h 763"/>
                <a:gd name="T14" fmla="*/ 548 w 681"/>
                <a:gd name="T15" fmla="*/ 489 h 763"/>
                <a:gd name="T16" fmla="*/ 628 w 681"/>
                <a:gd name="T17" fmla="*/ 417 h 763"/>
                <a:gd name="T18" fmla="*/ 547 w 681"/>
                <a:gd name="T19" fmla="*/ 277 h 763"/>
                <a:gd name="T20" fmla="*/ 445 w 681"/>
                <a:gd name="T21" fmla="*/ 310 h 763"/>
                <a:gd name="T22" fmla="*/ 371 w 681"/>
                <a:gd name="T23" fmla="*/ 236 h 763"/>
                <a:gd name="T24" fmla="*/ 404 w 681"/>
                <a:gd name="T25" fmla="*/ 134 h 763"/>
                <a:gd name="T26" fmla="*/ 264 w 681"/>
                <a:gd name="T27" fmla="*/ 53 h 763"/>
                <a:gd name="T28" fmla="*/ 192 w 681"/>
                <a:gd name="T29" fmla="*/ 133 h 763"/>
                <a:gd name="T30" fmla="*/ 91 w 681"/>
                <a:gd name="T31" fmla="*/ 106 h 763"/>
                <a:gd name="T32" fmla="*/ 69 w 681"/>
                <a:gd name="T33" fmla="*/ 0 h 763"/>
                <a:gd name="T34" fmla="*/ 0 w 681"/>
                <a:gd name="T35" fmla="*/ 0 h 763"/>
                <a:gd name="T36" fmla="*/ 0 w 681"/>
                <a:gd name="T37" fmla="*/ 189 h 763"/>
                <a:gd name="T38" fmla="*/ 40 w 681"/>
                <a:gd name="T39" fmla="*/ 173 h 763"/>
                <a:gd name="T40" fmla="*/ 78 w 681"/>
                <a:gd name="T41" fmla="*/ 208 h 763"/>
                <a:gd name="T42" fmla="*/ 82 w 681"/>
                <a:gd name="T43" fmla="*/ 233 h 763"/>
                <a:gd name="T44" fmla="*/ 82 w 681"/>
                <a:gd name="T45" fmla="*/ 233 h 763"/>
                <a:gd name="T46" fmla="*/ 78 w 681"/>
                <a:gd name="T47" fmla="*/ 258 h 763"/>
                <a:gd name="T48" fmla="*/ 40 w 681"/>
                <a:gd name="T49" fmla="*/ 292 h 763"/>
                <a:gd name="T50" fmla="*/ 0 w 681"/>
                <a:gd name="T51" fmla="*/ 276 h 763"/>
                <a:gd name="T52" fmla="*/ 0 w 681"/>
                <a:gd name="T53" fmla="*/ 379 h 763"/>
                <a:gd name="T54" fmla="*/ 302 w 681"/>
                <a:gd name="T55" fmla="*/ 681 h 763"/>
                <a:gd name="T56" fmla="*/ 412 w 681"/>
                <a:gd name="T57" fmla="*/ 681 h 763"/>
                <a:gd name="T58" fmla="*/ 425 w 681"/>
                <a:gd name="T59" fmla="*/ 720 h 763"/>
                <a:gd name="T60" fmla="*/ 412 w 681"/>
                <a:gd name="T61" fmla="*/ 741 h 763"/>
                <a:gd name="T62" fmla="*/ 431 w 681"/>
                <a:gd name="T63" fmla="*/ 760 h 763"/>
                <a:gd name="T64" fmla="*/ 448 w 681"/>
                <a:gd name="T65" fmla="*/ 763 h 763"/>
                <a:gd name="T66" fmla="*/ 465 w 681"/>
                <a:gd name="T67" fmla="*/ 76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1" h="763">
                  <a:moveTo>
                    <a:pt x="465" y="760"/>
                  </a:moveTo>
                  <a:cubicBezTo>
                    <a:pt x="474" y="757"/>
                    <a:pt x="483" y="751"/>
                    <a:pt x="484" y="741"/>
                  </a:cubicBezTo>
                  <a:cubicBezTo>
                    <a:pt x="486" y="733"/>
                    <a:pt x="479" y="725"/>
                    <a:pt x="472" y="720"/>
                  </a:cubicBezTo>
                  <a:cubicBezTo>
                    <a:pt x="455" y="708"/>
                    <a:pt x="464" y="681"/>
                    <a:pt x="485" y="681"/>
                  </a:cubicBezTo>
                  <a:cubicBezTo>
                    <a:pt x="681" y="681"/>
                    <a:pt x="681" y="681"/>
                    <a:pt x="681" y="681"/>
                  </a:cubicBezTo>
                  <a:cubicBezTo>
                    <a:pt x="681" y="612"/>
                    <a:pt x="681" y="612"/>
                    <a:pt x="681" y="612"/>
                  </a:cubicBezTo>
                  <a:cubicBezTo>
                    <a:pt x="575" y="590"/>
                    <a:pt x="575" y="590"/>
                    <a:pt x="575" y="590"/>
                  </a:cubicBezTo>
                  <a:cubicBezTo>
                    <a:pt x="569" y="555"/>
                    <a:pt x="560" y="521"/>
                    <a:pt x="548" y="489"/>
                  </a:cubicBezTo>
                  <a:cubicBezTo>
                    <a:pt x="628" y="417"/>
                    <a:pt x="628" y="417"/>
                    <a:pt x="628" y="417"/>
                  </a:cubicBezTo>
                  <a:cubicBezTo>
                    <a:pt x="547" y="277"/>
                    <a:pt x="547" y="277"/>
                    <a:pt x="547" y="277"/>
                  </a:cubicBezTo>
                  <a:cubicBezTo>
                    <a:pt x="445" y="310"/>
                    <a:pt x="445" y="310"/>
                    <a:pt x="445" y="310"/>
                  </a:cubicBezTo>
                  <a:cubicBezTo>
                    <a:pt x="422" y="283"/>
                    <a:pt x="398" y="259"/>
                    <a:pt x="371" y="236"/>
                  </a:cubicBezTo>
                  <a:cubicBezTo>
                    <a:pt x="404" y="134"/>
                    <a:pt x="404" y="134"/>
                    <a:pt x="404" y="134"/>
                  </a:cubicBezTo>
                  <a:cubicBezTo>
                    <a:pt x="264" y="53"/>
                    <a:pt x="264" y="53"/>
                    <a:pt x="264" y="53"/>
                  </a:cubicBezTo>
                  <a:cubicBezTo>
                    <a:pt x="192" y="133"/>
                    <a:pt x="192" y="133"/>
                    <a:pt x="192" y="133"/>
                  </a:cubicBezTo>
                  <a:cubicBezTo>
                    <a:pt x="160" y="121"/>
                    <a:pt x="126" y="112"/>
                    <a:pt x="91" y="106"/>
                  </a:cubicBezTo>
                  <a:cubicBezTo>
                    <a:pt x="69" y="0"/>
                    <a:pt x="69" y="0"/>
                    <a:pt x="69" y="0"/>
                  </a:cubicBezTo>
                  <a:cubicBezTo>
                    <a:pt x="0" y="0"/>
                    <a:pt x="0" y="0"/>
                    <a:pt x="0" y="0"/>
                  </a:cubicBezTo>
                  <a:cubicBezTo>
                    <a:pt x="0" y="189"/>
                    <a:pt x="0" y="189"/>
                    <a:pt x="0" y="189"/>
                  </a:cubicBezTo>
                  <a:cubicBezTo>
                    <a:pt x="11" y="177"/>
                    <a:pt x="26" y="171"/>
                    <a:pt x="40" y="173"/>
                  </a:cubicBezTo>
                  <a:cubicBezTo>
                    <a:pt x="57" y="176"/>
                    <a:pt x="71" y="189"/>
                    <a:pt x="78" y="208"/>
                  </a:cubicBezTo>
                  <a:cubicBezTo>
                    <a:pt x="80" y="215"/>
                    <a:pt x="82" y="224"/>
                    <a:pt x="82" y="233"/>
                  </a:cubicBezTo>
                  <a:cubicBezTo>
                    <a:pt x="82" y="233"/>
                    <a:pt x="82" y="233"/>
                    <a:pt x="82" y="233"/>
                  </a:cubicBezTo>
                  <a:cubicBezTo>
                    <a:pt x="82" y="242"/>
                    <a:pt x="80" y="250"/>
                    <a:pt x="78" y="258"/>
                  </a:cubicBezTo>
                  <a:cubicBezTo>
                    <a:pt x="71" y="277"/>
                    <a:pt x="57" y="290"/>
                    <a:pt x="40" y="292"/>
                  </a:cubicBezTo>
                  <a:cubicBezTo>
                    <a:pt x="26" y="295"/>
                    <a:pt x="11" y="289"/>
                    <a:pt x="0" y="276"/>
                  </a:cubicBezTo>
                  <a:cubicBezTo>
                    <a:pt x="0" y="379"/>
                    <a:pt x="0" y="379"/>
                    <a:pt x="0" y="379"/>
                  </a:cubicBezTo>
                  <a:cubicBezTo>
                    <a:pt x="164" y="386"/>
                    <a:pt x="295" y="517"/>
                    <a:pt x="302" y="681"/>
                  </a:cubicBezTo>
                  <a:cubicBezTo>
                    <a:pt x="412" y="681"/>
                    <a:pt x="412" y="681"/>
                    <a:pt x="412" y="681"/>
                  </a:cubicBezTo>
                  <a:cubicBezTo>
                    <a:pt x="432" y="681"/>
                    <a:pt x="441" y="708"/>
                    <a:pt x="425" y="720"/>
                  </a:cubicBezTo>
                  <a:cubicBezTo>
                    <a:pt x="418" y="725"/>
                    <a:pt x="411" y="733"/>
                    <a:pt x="412" y="741"/>
                  </a:cubicBezTo>
                  <a:cubicBezTo>
                    <a:pt x="414" y="751"/>
                    <a:pt x="423" y="757"/>
                    <a:pt x="431" y="760"/>
                  </a:cubicBezTo>
                  <a:cubicBezTo>
                    <a:pt x="436" y="762"/>
                    <a:pt x="442" y="763"/>
                    <a:pt x="448" y="763"/>
                  </a:cubicBezTo>
                  <a:cubicBezTo>
                    <a:pt x="454" y="763"/>
                    <a:pt x="460" y="762"/>
                    <a:pt x="465" y="760"/>
                  </a:cubicBezTo>
                  <a:close/>
                </a:path>
              </a:pathLst>
            </a:custGeom>
            <a:solidFill>
              <a:srgbClr val="17848A"/>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ru-RU"/>
            </a:p>
          </p:txBody>
        </p:sp>
        <p:sp>
          <p:nvSpPr>
            <p:cNvPr id="12" name="Freeform 10">
              <a:extLst>
                <a:ext uri="{FF2B5EF4-FFF2-40B4-BE49-F238E27FC236}">
                  <a16:creationId xmlns:a16="http://schemas.microsoft.com/office/drawing/2014/main" id="{437CE75D-4432-458F-B158-D7A487B201E9}"/>
                </a:ext>
              </a:extLst>
            </p:cNvPr>
            <p:cNvSpPr>
              <a:spLocks noEditPoints="1"/>
            </p:cNvSpPr>
            <p:nvPr/>
          </p:nvSpPr>
          <p:spPr bwMode="auto">
            <a:xfrm>
              <a:off x="6892185" y="4217506"/>
              <a:ext cx="275378" cy="274554"/>
            </a:xfrm>
            <a:custGeom>
              <a:avLst/>
              <a:gdLst>
                <a:gd name="T0" fmla="*/ 54 w 140"/>
                <a:gd name="T1" fmla="*/ 29 h 139"/>
                <a:gd name="T2" fmla="*/ 70 w 140"/>
                <a:gd name="T3" fmla="*/ 13 h 139"/>
                <a:gd name="T4" fmla="*/ 86 w 140"/>
                <a:gd name="T5" fmla="*/ 29 h 139"/>
                <a:gd name="T6" fmla="*/ 70 w 140"/>
                <a:gd name="T7" fmla="*/ 44 h 139"/>
                <a:gd name="T8" fmla="*/ 54 w 140"/>
                <a:gd name="T9" fmla="*/ 29 h 139"/>
                <a:gd name="T10" fmla="*/ 91 w 140"/>
                <a:gd name="T11" fmla="*/ 51 h 139"/>
                <a:gd name="T12" fmla="*/ 50 w 140"/>
                <a:gd name="T13" fmla="*/ 51 h 139"/>
                <a:gd name="T14" fmla="*/ 44 w 140"/>
                <a:gd name="T15" fmla="*/ 56 h 139"/>
                <a:gd name="T16" fmla="*/ 44 w 140"/>
                <a:gd name="T17" fmla="*/ 92 h 139"/>
                <a:gd name="T18" fmla="*/ 50 w 140"/>
                <a:gd name="T19" fmla="*/ 97 h 139"/>
                <a:gd name="T20" fmla="*/ 55 w 140"/>
                <a:gd name="T21" fmla="*/ 97 h 139"/>
                <a:gd name="T22" fmla="*/ 55 w 140"/>
                <a:gd name="T23" fmla="*/ 134 h 139"/>
                <a:gd name="T24" fmla="*/ 60 w 140"/>
                <a:gd name="T25" fmla="*/ 139 h 139"/>
                <a:gd name="T26" fmla="*/ 81 w 140"/>
                <a:gd name="T27" fmla="*/ 139 h 139"/>
                <a:gd name="T28" fmla="*/ 86 w 140"/>
                <a:gd name="T29" fmla="*/ 134 h 139"/>
                <a:gd name="T30" fmla="*/ 86 w 140"/>
                <a:gd name="T31" fmla="*/ 97 h 139"/>
                <a:gd name="T32" fmla="*/ 91 w 140"/>
                <a:gd name="T33" fmla="*/ 97 h 139"/>
                <a:gd name="T34" fmla="*/ 96 w 140"/>
                <a:gd name="T35" fmla="*/ 92 h 139"/>
                <a:gd name="T36" fmla="*/ 96 w 140"/>
                <a:gd name="T37" fmla="*/ 56 h 139"/>
                <a:gd name="T38" fmla="*/ 91 w 140"/>
                <a:gd name="T39" fmla="*/ 51 h 139"/>
                <a:gd name="T40" fmla="*/ 116 w 140"/>
                <a:gd name="T41" fmla="*/ 29 h 139"/>
                <a:gd name="T42" fmla="*/ 131 w 140"/>
                <a:gd name="T43" fmla="*/ 14 h 139"/>
                <a:gd name="T44" fmla="*/ 116 w 140"/>
                <a:gd name="T45" fmla="*/ 0 h 139"/>
                <a:gd name="T46" fmla="*/ 102 w 140"/>
                <a:gd name="T47" fmla="*/ 14 h 139"/>
                <a:gd name="T48" fmla="*/ 116 w 140"/>
                <a:gd name="T49" fmla="*/ 29 h 139"/>
                <a:gd name="T50" fmla="*/ 135 w 140"/>
                <a:gd name="T51" fmla="*/ 35 h 139"/>
                <a:gd name="T52" fmla="*/ 97 w 140"/>
                <a:gd name="T53" fmla="*/ 35 h 139"/>
                <a:gd name="T54" fmla="*/ 92 w 140"/>
                <a:gd name="T55" fmla="*/ 40 h 139"/>
                <a:gd name="T56" fmla="*/ 92 w 140"/>
                <a:gd name="T57" fmla="*/ 40 h 139"/>
                <a:gd name="T58" fmla="*/ 107 w 140"/>
                <a:gd name="T59" fmla="*/ 56 h 139"/>
                <a:gd name="T60" fmla="*/ 107 w 140"/>
                <a:gd name="T61" fmla="*/ 92 h 139"/>
                <a:gd name="T62" fmla="*/ 102 w 140"/>
                <a:gd name="T63" fmla="*/ 103 h 139"/>
                <a:gd name="T64" fmla="*/ 102 w 140"/>
                <a:gd name="T65" fmla="*/ 112 h 139"/>
                <a:gd name="T66" fmla="*/ 107 w 140"/>
                <a:gd name="T67" fmla="*/ 117 h 139"/>
                <a:gd name="T68" fmla="*/ 126 w 140"/>
                <a:gd name="T69" fmla="*/ 117 h 139"/>
                <a:gd name="T70" fmla="*/ 131 w 140"/>
                <a:gd name="T71" fmla="*/ 112 h 139"/>
                <a:gd name="T72" fmla="*/ 131 w 140"/>
                <a:gd name="T73" fmla="*/ 78 h 139"/>
                <a:gd name="T74" fmla="*/ 135 w 140"/>
                <a:gd name="T75" fmla="*/ 78 h 139"/>
                <a:gd name="T76" fmla="*/ 140 w 140"/>
                <a:gd name="T77" fmla="*/ 73 h 139"/>
                <a:gd name="T78" fmla="*/ 140 w 140"/>
                <a:gd name="T79" fmla="*/ 40 h 139"/>
                <a:gd name="T80" fmla="*/ 135 w 140"/>
                <a:gd name="T81" fmla="*/ 35 h 139"/>
                <a:gd name="T82" fmla="*/ 39 w 140"/>
                <a:gd name="T83" fmla="*/ 14 h 139"/>
                <a:gd name="T84" fmla="*/ 24 w 140"/>
                <a:gd name="T85" fmla="*/ 0 h 139"/>
                <a:gd name="T86" fmla="*/ 9 w 140"/>
                <a:gd name="T87" fmla="*/ 14 h 139"/>
                <a:gd name="T88" fmla="*/ 24 w 140"/>
                <a:gd name="T89" fmla="*/ 29 h 139"/>
                <a:gd name="T90" fmla="*/ 39 w 140"/>
                <a:gd name="T91" fmla="*/ 14 h 139"/>
                <a:gd name="T92" fmla="*/ 0 w 140"/>
                <a:gd name="T93" fmla="*/ 40 h 139"/>
                <a:gd name="T94" fmla="*/ 0 w 140"/>
                <a:gd name="T95" fmla="*/ 73 h 139"/>
                <a:gd name="T96" fmla="*/ 5 w 140"/>
                <a:gd name="T97" fmla="*/ 78 h 139"/>
                <a:gd name="T98" fmla="*/ 9 w 140"/>
                <a:gd name="T99" fmla="*/ 78 h 139"/>
                <a:gd name="T100" fmla="*/ 9 w 140"/>
                <a:gd name="T101" fmla="*/ 112 h 139"/>
                <a:gd name="T102" fmla="*/ 14 w 140"/>
                <a:gd name="T103" fmla="*/ 117 h 139"/>
                <a:gd name="T104" fmla="*/ 33 w 140"/>
                <a:gd name="T105" fmla="*/ 117 h 139"/>
                <a:gd name="T106" fmla="*/ 38 w 140"/>
                <a:gd name="T107" fmla="*/ 112 h 139"/>
                <a:gd name="T108" fmla="*/ 38 w 140"/>
                <a:gd name="T109" fmla="*/ 103 h 139"/>
                <a:gd name="T110" fmla="*/ 33 w 140"/>
                <a:gd name="T111" fmla="*/ 92 h 139"/>
                <a:gd name="T112" fmla="*/ 33 w 140"/>
                <a:gd name="T113" fmla="*/ 56 h 139"/>
                <a:gd name="T114" fmla="*/ 48 w 140"/>
                <a:gd name="T115" fmla="*/ 40 h 139"/>
                <a:gd name="T116" fmla="*/ 48 w 140"/>
                <a:gd name="T117" fmla="*/ 40 h 139"/>
                <a:gd name="T118" fmla="*/ 43 w 140"/>
                <a:gd name="T119" fmla="*/ 35 h 139"/>
                <a:gd name="T120" fmla="*/ 5 w 140"/>
                <a:gd name="T121" fmla="*/ 35 h 139"/>
                <a:gd name="T122" fmla="*/ 0 w 140"/>
                <a:gd name="T123" fmla="*/ 4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 h="139">
                  <a:moveTo>
                    <a:pt x="54" y="29"/>
                  </a:moveTo>
                  <a:cubicBezTo>
                    <a:pt x="54" y="20"/>
                    <a:pt x="61" y="13"/>
                    <a:pt x="70" y="13"/>
                  </a:cubicBezTo>
                  <a:cubicBezTo>
                    <a:pt x="79" y="13"/>
                    <a:pt x="86" y="20"/>
                    <a:pt x="86" y="29"/>
                  </a:cubicBezTo>
                  <a:cubicBezTo>
                    <a:pt x="86" y="37"/>
                    <a:pt x="79" y="44"/>
                    <a:pt x="70" y="44"/>
                  </a:cubicBezTo>
                  <a:cubicBezTo>
                    <a:pt x="61" y="44"/>
                    <a:pt x="54" y="37"/>
                    <a:pt x="54" y="29"/>
                  </a:cubicBezTo>
                  <a:close/>
                  <a:moveTo>
                    <a:pt x="91" y="51"/>
                  </a:moveTo>
                  <a:cubicBezTo>
                    <a:pt x="50" y="51"/>
                    <a:pt x="50" y="51"/>
                    <a:pt x="50" y="51"/>
                  </a:cubicBezTo>
                  <a:cubicBezTo>
                    <a:pt x="47" y="51"/>
                    <a:pt x="44" y="53"/>
                    <a:pt x="44" y="56"/>
                  </a:cubicBezTo>
                  <a:cubicBezTo>
                    <a:pt x="44" y="92"/>
                    <a:pt x="44" y="92"/>
                    <a:pt x="44" y="92"/>
                  </a:cubicBezTo>
                  <a:cubicBezTo>
                    <a:pt x="44" y="95"/>
                    <a:pt x="47" y="97"/>
                    <a:pt x="50" y="97"/>
                  </a:cubicBezTo>
                  <a:cubicBezTo>
                    <a:pt x="55" y="97"/>
                    <a:pt x="55" y="97"/>
                    <a:pt x="55" y="97"/>
                  </a:cubicBezTo>
                  <a:cubicBezTo>
                    <a:pt x="55" y="134"/>
                    <a:pt x="55" y="134"/>
                    <a:pt x="55" y="134"/>
                  </a:cubicBezTo>
                  <a:cubicBezTo>
                    <a:pt x="55" y="137"/>
                    <a:pt x="57" y="139"/>
                    <a:pt x="60" y="139"/>
                  </a:cubicBezTo>
                  <a:cubicBezTo>
                    <a:pt x="81" y="139"/>
                    <a:pt x="81" y="139"/>
                    <a:pt x="81" y="139"/>
                  </a:cubicBezTo>
                  <a:cubicBezTo>
                    <a:pt x="83" y="139"/>
                    <a:pt x="86" y="137"/>
                    <a:pt x="86" y="134"/>
                  </a:cubicBezTo>
                  <a:cubicBezTo>
                    <a:pt x="86" y="97"/>
                    <a:pt x="86" y="97"/>
                    <a:pt x="86" y="97"/>
                  </a:cubicBezTo>
                  <a:cubicBezTo>
                    <a:pt x="91" y="97"/>
                    <a:pt x="91" y="97"/>
                    <a:pt x="91" y="97"/>
                  </a:cubicBezTo>
                  <a:cubicBezTo>
                    <a:pt x="94" y="97"/>
                    <a:pt x="96" y="95"/>
                    <a:pt x="96" y="92"/>
                  </a:cubicBezTo>
                  <a:cubicBezTo>
                    <a:pt x="96" y="56"/>
                    <a:pt x="96" y="56"/>
                    <a:pt x="96" y="56"/>
                  </a:cubicBezTo>
                  <a:cubicBezTo>
                    <a:pt x="96" y="53"/>
                    <a:pt x="94" y="51"/>
                    <a:pt x="91" y="51"/>
                  </a:cubicBezTo>
                  <a:close/>
                  <a:moveTo>
                    <a:pt x="116" y="29"/>
                  </a:moveTo>
                  <a:cubicBezTo>
                    <a:pt x="124" y="29"/>
                    <a:pt x="131" y="22"/>
                    <a:pt x="131" y="14"/>
                  </a:cubicBezTo>
                  <a:cubicBezTo>
                    <a:pt x="131" y="6"/>
                    <a:pt x="124" y="0"/>
                    <a:pt x="116" y="0"/>
                  </a:cubicBezTo>
                  <a:cubicBezTo>
                    <a:pt x="108" y="0"/>
                    <a:pt x="102" y="6"/>
                    <a:pt x="102" y="14"/>
                  </a:cubicBezTo>
                  <a:cubicBezTo>
                    <a:pt x="102" y="22"/>
                    <a:pt x="108" y="29"/>
                    <a:pt x="116" y="29"/>
                  </a:cubicBezTo>
                  <a:close/>
                  <a:moveTo>
                    <a:pt x="135" y="35"/>
                  </a:moveTo>
                  <a:cubicBezTo>
                    <a:pt x="97" y="35"/>
                    <a:pt x="97" y="35"/>
                    <a:pt x="97" y="35"/>
                  </a:cubicBezTo>
                  <a:cubicBezTo>
                    <a:pt x="94" y="35"/>
                    <a:pt x="92" y="37"/>
                    <a:pt x="92" y="40"/>
                  </a:cubicBezTo>
                  <a:cubicBezTo>
                    <a:pt x="92" y="40"/>
                    <a:pt x="92" y="40"/>
                    <a:pt x="92" y="40"/>
                  </a:cubicBezTo>
                  <a:cubicBezTo>
                    <a:pt x="100" y="41"/>
                    <a:pt x="107" y="48"/>
                    <a:pt x="107" y="56"/>
                  </a:cubicBezTo>
                  <a:cubicBezTo>
                    <a:pt x="107" y="92"/>
                    <a:pt x="107" y="92"/>
                    <a:pt x="107" y="92"/>
                  </a:cubicBezTo>
                  <a:cubicBezTo>
                    <a:pt x="107" y="96"/>
                    <a:pt x="105" y="100"/>
                    <a:pt x="102" y="103"/>
                  </a:cubicBezTo>
                  <a:cubicBezTo>
                    <a:pt x="102" y="112"/>
                    <a:pt x="102" y="112"/>
                    <a:pt x="102" y="112"/>
                  </a:cubicBezTo>
                  <a:cubicBezTo>
                    <a:pt x="102" y="115"/>
                    <a:pt x="104" y="117"/>
                    <a:pt x="107" y="117"/>
                  </a:cubicBezTo>
                  <a:cubicBezTo>
                    <a:pt x="126" y="117"/>
                    <a:pt x="126" y="117"/>
                    <a:pt x="126" y="117"/>
                  </a:cubicBezTo>
                  <a:cubicBezTo>
                    <a:pt x="129" y="117"/>
                    <a:pt x="131" y="115"/>
                    <a:pt x="131" y="112"/>
                  </a:cubicBezTo>
                  <a:cubicBezTo>
                    <a:pt x="131" y="78"/>
                    <a:pt x="131" y="78"/>
                    <a:pt x="131" y="78"/>
                  </a:cubicBezTo>
                  <a:cubicBezTo>
                    <a:pt x="135" y="78"/>
                    <a:pt x="135" y="78"/>
                    <a:pt x="135" y="78"/>
                  </a:cubicBezTo>
                  <a:cubicBezTo>
                    <a:pt x="138" y="78"/>
                    <a:pt x="140" y="75"/>
                    <a:pt x="140" y="73"/>
                  </a:cubicBezTo>
                  <a:cubicBezTo>
                    <a:pt x="140" y="40"/>
                    <a:pt x="140" y="40"/>
                    <a:pt x="140" y="40"/>
                  </a:cubicBezTo>
                  <a:cubicBezTo>
                    <a:pt x="140" y="37"/>
                    <a:pt x="138" y="35"/>
                    <a:pt x="135" y="35"/>
                  </a:cubicBezTo>
                  <a:close/>
                  <a:moveTo>
                    <a:pt x="39" y="14"/>
                  </a:moveTo>
                  <a:cubicBezTo>
                    <a:pt x="39" y="6"/>
                    <a:pt x="32" y="0"/>
                    <a:pt x="24" y="0"/>
                  </a:cubicBezTo>
                  <a:cubicBezTo>
                    <a:pt x="16" y="0"/>
                    <a:pt x="9" y="6"/>
                    <a:pt x="9" y="14"/>
                  </a:cubicBezTo>
                  <a:cubicBezTo>
                    <a:pt x="9" y="22"/>
                    <a:pt x="16" y="29"/>
                    <a:pt x="24" y="29"/>
                  </a:cubicBezTo>
                  <a:cubicBezTo>
                    <a:pt x="32" y="29"/>
                    <a:pt x="39" y="22"/>
                    <a:pt x="39" y="14"/>
                  </a:cubicBezTo>
                  <a:close/>
                  <a:moveTo>
                    <a:pt x="0" y="40"/>
                  </a:moveTo>
                  <a:cubicBezTo>
                    <a:pt x="0" y="73"/>
                    <a:pt x="0" y="73"/>
                    <a:pt x="0" y="73"/>
                  </a:cubicBezTo>
                  <a:cubicBezTo>
                    <a:pt x="0" y="75"/>
                    <a:pt x="2" y="78"/>
                    <a:pt x="5" y="78"/>
                  </a:cubicBezTo>
                  <a:cubicBezTo>
                    <a:pt x="9" y="78"/>
                    <a:pt x="9" y="78"/>
                    <a:pt x="9" y="78"/>
                  </a:cubicBezTo>
                  <a:cubicBezTo>
                    <a:pt x="9" y="112"/>
                    <a:pt x="9" y="112"/>
                    <a:pt x="9" y="112"/>
                  </a:cubicBezTo>
                  <a:cubicBezTo>
                    <a:pt x="9" y="115"/>
                    <a:pt x="11" y="117"/>
                    <a:pt x="14" y="117"/>
                  </a:cubicBezTo>
                  <a:cubicBezTo>
                    <a:pt x="33" y="117"/>
                    <a:pt x="33" y="117"/>
                    <a:pt x="33" y="117"/>
                  </a:cubicBezTo>
                  <a:cubicBezTo>
                    <a:pt x="36" y="117"/>
                    <a:pt x="38" y="115"/>
                    <a:pt x="38" y="112"/>
                  </a:cubicBezTo>
                  <a:cubicBezTo>
                    <a:pt x="38" y="103"/>
                    <a:pt x="38" y="103"/>
                    <a:pt x="38" y="103"/>
                  </a:cubicBezTo>
                  <a:cubicBezTo>
                    <a:pt x="35" y="100"/>
                    <a:pt x="33" y="96"/>
                    <a:pt x="33" y="92"/>
                  </a:cubicBezTo>
                  <a:cubicBezTo>
                    <a:pt x="33" y="56"/>
                    <a:pt x="33" y="56"/>
                    <a:pt x="33" y="56"/>
                  </a:cubicBezTo>
                  <a:cubicBezTo>
                    <a:pt x="33" y="48"/>
                    <a:pt x="40" y="41"/>
                    <a:pt x="48" y="40"/>
                  </a:cubicBezTo>
                  <a:cubicBezTo>
                    <a:pt x="48" y="40"/>
                    <a:pt x="48" y="40"/>
                    <a:pt x="48" y="40"/>
                  </a:cubicBezTo>
                  <a:cubicBezTo>
                    <a:pt x="48" y="37"/>
                    <a:pt x="46" y="35"/>
                    <a:pt x="43" y="35"/>
                  </a:cubicBezTo>
                  <a:cubicBezTo>
                    <a:pt x="5" y="35"/>
                    <a:pt x="5" y="35"/>
                    <a:pt x="5" y="35"/>
                  </a:cubicBezTo>
                  <a:cubicBezTo>
                    <a:pt x="2" y="35"/>
                    <a:pt x="0" y="37"/>
                    <a:pt x="0" y="4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3" name="Freeform 11">
              <a:extLst>
                <a:ext uri="{FF2B5EF4-FFF2-40B4-BE49-F238E27FC236}">
                  <a16:creationId xmlns:a16="http://schemas.microsoft.com/office/drawing/2014/main" id="{9C752B80-53DF-493B-80E8-03D52D5F9C4E}"/>
                </a:ext>
              </a:extLst>
            </p:cNvPr>
            <p:cNvSpPr>
              <a:spLocks noEditPoints="1"/>
            </p:cNvSpPr>
            <p:nvPr/>
          </p:nvSpPr>
          <p:spPr bwMode="auto">
            <a:xfrm>
              <a:off x="4949547" y="4157631"/>
              <a:ext cx="305792" cy="327988"/>
            </a:xfrm>
            <a:custGeom>
              <a:avLst/>
              <a:gdLst>
                <a:gd name="T0" fmla="*/ 1 w 155"/>
                <a:gd name="T1" fmla="*/ 52 h 166"/>
                <a:gd name="T2" fmla="*/ 24 w 155"/>
                <a:gd name="T3" fmla="*/ 33 h 166"/>
                <a:gd name="T4" fmla="*/ 45 w 155"/>
                <a:gd name="T5" fmla="*/ 63 h 166"/>
                <a:gd name="T6" fmla="*/ 34 w 155"/>
                <a:gd name="T7" fmla="*/ 82 h 166"/>
                <a:gd name="T8" fmla="*/ 68 w 155"/>
                <a:gd name="T9" fmla="*/ 123 h 166"/>
                <a:gd name="T10" fmla="*/ 87 w 155"/>
                <a:gd name="T11" fmla="*/ 114 h 166"/>
                <a:gd name="T12" fmla="*/ 115 w 155"/>
                <a:gd name="T13" fmla="*/ 129 h 166"/>
                <a:gd name="T14" fmla="*/ 100 w 155"/>
                <a:gd name="T15" fmla="*/ 158 h 166"/>
                <a:gd name="T16" fmla="*/ 34 w 155"/>
                <a:gd name="T17" fmla="*/ 125 h 166"/>
                <a:gd name="T18" fmla="*/ 1 w 155"/>
                <a:gd name="T19" fmla="*/ 52 h 166"/>
                <a:gd name="T20" fmla="*/ 111 w 155"/>
                <a:gd name="T21" fmla="*/ 68 h 166"/>
                <a:gd name="T22" fmla="*/ 87 w 155"/>
                <a:gd name="T23" fmla="*/ 68 h 166"/>
                <a:gd name="T24" fmla="*/ 87 w 155"/>
                <a:gd name="T25" fmla="*/ 41 h 166"/>
                <a:gd name="T26" fmla="*/ 82 w 155"/>
                <a:gd name="T27" fmla="*/ 35 h 166"/>
                <a:gd name="T28" fmla="*/ 77 w 155"/>
                <a:gd name="T29" fmla="*/ 41 h 166"/>
                <a:gd name="T30" fmla="*/ 77 w 155"/>
                <a:gd name="T31" fmla="*/ 73 h 166"/>
                <a:gd name="T32" fmla="*/ 82 w 155"/>
                <a:gd name="T33" fmla="*/ 78 h 166"/>
                <a:gd name="T34" fmla="*/ 111 w 155"/>
                <a:gd name="T35" fmla="*/ 78 h 166"/>
                <a:gd name="T36" fmla="*/ 116 w 155"/>
                <a:gd name="T37" fmla="*/ 73 h 166"/>
                <a:gd name="T38" fmla="*/ 111 w 155"/>
                <a:gd name="T39" fmla="*/ 68 h 166"/>
                <a:gd name="T40" fmla="*/ 82 w 155"/>
                <a:gd name="T41" fmla="*/ 0 h 166"/>
                <a:gd name="T42" fmla="*/ 28 w 155"/>
                <a:gd name="T43" fmla="*/ 24 h 166"/>
                <a:gd name="T44" fmla="*/ 37 w 155"/>
                <a:gd name="T45" fmla="*/ 29 h 166"/>
                <a:gd name="T46" fmla="*/ 77 w 155"/>
                <a:gd name="T47" fmla="*/ 10 h 166"/>
                <a:gd name="T48" fmla="*/ 77 w 155"/>
                <a:gd name="T49" fmla="*/ 19 h 166"/>
                <a:gd name="T50" fmla="*/ 82 w 155"/>
                <a:gd name="T51" fmla="*/ 24 h 166"/>
                <a:gd name="T52" fmla="*/ 87 w 155"/>
                <a:gd name="T53" fmla="*/ 19 h 166"/>
                <a:gd name="T54" fmla="*/ 87 w 155"/>
                <a:gd name="T55" fmla="*/ 10 h 166"/>
                <a:gd name="T56" fmla="*/ 145 w 155"/>
                <a:gd name="T57" fmla="*/ 68 h 166"/>
                <a:gd name="T58" fmla="*/ 135 w 155"/>
                <a:gd name="T59" fmla="*/ 68 h 166"/>
                <a:gd name="T60" fmla="*/ 130 w 155"/>
                <a:gd name="T61" fmla="*/ 73 h 166"/>
                <a:gd name="T62" fmla="*/ 135 w 155"/>
                <a:gd name="T63" fmla="*/ 78 h 166"/>
                <a:gd name="T64" fmla="*/ 145 w 155"/>
                <a:gd name="T65" fmla="*/ 78 h 166"/>
                <a:gd name="T66" fmla="*/ 120 w 155"/>
                <a:gd name="T67" fmla="*/ 122 h 166"/>
                <a:gd name="T68" fmla="*/ 121 w 155"/>
                <a:gd name="T69" fmla="*/ 123 h 166"/>
                <a:gd name="T70" fmla="*/ 121 w 155"/>
                <a:gd name="T71" fmla="*/ 124 h 166"/>
                <a:gd name="T72" fmla="*/ 122 w 155"/>
                <a:gd name="T73" fmla="*/ 124 h 166"/>
                <a:gd name="T74" fmla="*/ 125 w 155"/>
                <a:gd name="T75" fmla="*/ 131 h 166"/>
                <a:gd name="T76" fmla="*/ 155 w 155"/>
                <a:gd name="T77" fmla="*/ 73 h 166"/>
                <a:gd name="T78" fmla="*/ 82 w 155"/>
                <a:gd name="T7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5" h="166">
                  <a:moveTo>
                    <a:pt x="1" y="52"/>
                  </a:moveTo>
                  <a:cubicBezTo>
                    <a:pt x="3" y="44"/>
                    <a:pt x="15" y="35"/>
                    <a:pt x="24" y="33"/>
                  </a:cubicBezTo>
                  <a:cubicBezTo>
                    <a:pt x="33" y="32"/>
                    <a:pt x="48" y="53"/>
                    <a:pt x="45" y="63"/>
                  </a:cubicBezTo>
                  <a:cubicBezTo>
                    <a:pt x="42" y="73"/>
                    <a:pt x="33" y="76"/>
                    <a:pt x="34" y="82"/>
                  </a:cubicBezTo>
                  <a:cubicBezTo>
                    <a:pt x="50" y="109"/>
                    <a:pt x="58" y="116"/>
                    <a:pt x="68" y="123"/>
                  </a:cubicBezTo>
                  <a:cubicBezTo>
                    <a:pt x="76" y="126"/>
                    <a:pt x="79" y="120"/>
                    <a:pt x="87" y="114"/>
                  </a:cubicBezTo>
                  <a:cubicBezTo>
                    <a:pt x="95" y="109"/>
                    <a:pt x="108" y="121"/>
                    <a:pt x="115" y="129"/>
                  </a:cubicBezTo>
                  <a:cubicBezTo>
                    <a:pt x="120" y="137"/>
                    <a:pt x="119" y="145"/>
                    <a:pt x="100" y="158"/>
                  </a:cubicBezTo>
                  <a:cubicBezTo>
                    <a:pt x="68" y="166"/>
                    <a:pt x="34" y="125"/>
                    <a:pt x="34" y="125"/>
                  </a:cubicBezTo>
                  <a:cubicBezTo>
                    <a:pt x="2" y="88"/>
                    <a:pt x="0" y="60"/>
                    <a:pt x="1" y="52"/>
                  </a:cubicBezTo>
                  <a:close/>
                  <a:moveTo>
                    <a:pt x="111" y="68"/>
                  </a:moveTo>
                  <a:cubicBezTo>
                    <a:pt x="87" y="68"/>
                    <a:pt x="87" y="68"/>
                    <a:pt x="87" y="68"/>
                  </a:cubicBezTo>
                  <a:cubicBezTo>
                    <a:pt x="87" y="41"/>
                    <a:pt x="87" y="41"/>
                    <a:pt x="87" y="41"/>
                  </a:cubicBezTo>
                  <a:cubicBezTo>
                    <a:pt x="87" y="38"/>
                    <a:pt x="85" y="35"/>
                    <a:pt x="82" y="35"/>
                  </a:cubicBezTo>
                  <a:cubicBezTo>
                    <a:pt x="79" y="35"/>
                    <a:pt x="77" y="38"/>
                    <a:pt x="77" y="41"/>
                  </a:cubicBezTo>
                  <a:cubicBezTo>
                    <a:pt x="77" y="73"/>
                    <a:pt x="77" y="73"/>
                    <a:pt x="77" y="73"/>
                  </a:cubicBezTo>
                  <a:cubicBezTo>
                    <a:pt x="77" y="75"/>
                    <a:pt x="79" y="78"/>
                    <a:pt x="82" y="78"/>
                  </a:cubicBezTo>
                  <a:cubicBezTo>
                    <a:pt x="111" y="78"/>
                    <a:pt x="111" y="78"/>
                    <a:pt x="111" y="78"/>
                  </a:cubicBezTo>
                  <a:cubicBezTo>
                    <a:pt x="113" y="78"/>
                    <a:pt x="116" y="75"/>
                    <a:pt x="116" y="73"/>
                  </a:cubicBezTo>
                  <a:cubicBezTo>
                    <a:pt x="116" y="70"/>
                    <a:pt x="113" y="68"/>
                    <a:pt x="111" y="68"/>
                  </a:cubicBezTo>
                  <a:close/>
                  <a:moveTo>
                    <a:pt x="82" y="0"/>
                  </a:moveTo>
                  <a:cubicBezTo>
                    <a:pt x="60" y="0"/>
                    <a:pt x="41" y="9"/>
                    <a:pt x="28" y="24"/>
                  </a:cubicBezTo>
                  <a:cubicBezTo>
                    <a:pt x="31" y="25"/>
                    <a:pt x="34" y="27"/>
                    <a:pt x="37" y="29"/>
                  </a:cubicBezTo>
                  <a:cubicBezTo>
                    <a:pt x="47" y="19"/>
                    <a:pt x="61" y="11"/>
                    <a:pt x="77" y="10"/>
                  </a:cubicBezTo>
                  <a:cubicBezTo>
                    <a:pt x="77" y="19"/>
                    <a:pt x="77" y="19"/>
                    <a:pt x="77" y="19"/>
                  </a:cubicBezTo>
                  <a:cubicBezTo>
                    <a:pt x="77" y="22"/>
                    <a:pt x="79" y="24"/>
                    <a:pt x="82" y="24"/>
                  </a:cubicBezTo>
                  <a:cubicBezTo>
                    <a:pt x="85" y="24"/>
                    <a:pt x="87" y="22"/>
                    <a:pt x="87" y="19"/>
                  </a:cubicBezTo>
                  <a:cubicBezTo>
                    <a:pt x="87" y="10"/>
                    <a:pt x="87" y="10"/>
                    <a:pt x="87" y="10"/>
                  </a:cubicBezTo>
                  <a:cubicBezTo>
                    <a:pt x="118" y="13"/>
                    <a:pt x="142" y="37"/>
                    <a:pt x="145" y="68"/>
                  </a:cubicBezTo>
                  <a:cubicBezTo>
                    <a:pt x="135" y="68"/>
                    <a:pt x="135" y="68"/>
                    <a:pt x="135" y="68"/>
                  </a:cubicBezTo>
                  <a:cubicBezTo>
                    <a:pt x="133" y="68"/>
                    <a:pt x="130" y="70"/>
                    <a:pt x="130" y="73"/>
                  </a:cubicBezTo>
                  <a:cubicBezTo>
                    <a:pt x="130" y="75"/>
                    <a:pt x="133" y="78"/>
                    <a:pt x="135" y="78"/>
                  </a:cubicBezTo>
                  <a:cubicBezTo>
                    <a:pt x="145" y="78"/>
                    <a:pt x="145" y="78"/>
                    <a:pt x="145" y="78"/>
                  </a:cubicBezTo>
                  <a:cubicBezTo>
                    <a:pt x="143" y="96"/>
                    <a:pt x="134" y="112"/>
                    <a:pt x="120" y="122"/>
                  </a:cubicBezTo>
                  <a:cubicBezTo>
                    <a:pt x="121" y="123"/>
                    <a:pt x="121" y="123"/>
                    <a:pt x="121" y="123"/>
                  </a:cubicBezTo>
                  <a:cubicBezTo>
                    <a:pt x="121" y="124"/>
                    <a:pt x="121" y="124"/>
                    <a:pt x="121" y="124"/>
                  </a:cubicBezTo>
                  <a:cubicBezTo>
                    <a:pt x="122" y="124"/>
                    <a:pt x="122" y="124"/>
                    <a:pt x="122" y="124"/>
                  </a:cubicBezTo>
                  <a:cubicBezTo>
                    <a:pt x="123" y="127"/>
                    <a:pt x="124" y="129"/>
                    <a:pt x="125" y="131"/>
                  </a:cubicBezTo>
                  <a:cubicBezTo>
                    <a:pt x="143" y="118"/>
                    <a:pt x="155" y="97"/>
                    <a:pt x="155" y="73"/>
                  </a:cubicBezTo>
                  <a:cubicBezTo>
                    <a:pt x="155" y="32"/>
                    <a:pt x="122" y="0"/>
                    <a:pt x="82"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4" name="Freeform 12">
              <a:extLst>
                <a:ext uri="{FF2B5EF4-FFF2-40B4-BE49-F238E27FC236}">
                  <a16:creationId xmlns:a16="http://schemas.microsoft.com/office/drawing/2014/main" id="{7C194EDC-7A99-46E8-A355-AB633AE65B94}"/>
                </a:ext>
              </a:extLst>
            </p:cNvPr>
            <p:cNvSpPr>
              <a:spLocks noEditPoints="1"/>
            </p:cNvSpPr>
            <p:nvPr/>
          </p:nvSpPr>
          <p:spPr bwMode="auto">
            <a:xfrm>
              <a:off x="4985278" y="2426880"/>
              <a:ext cx="236742" cy="315656"/>
            </a:xfrm>
            <a:custGeom>
              <a:avLst/>
              <a:gdLst>
                <a:gd name="T0" fmla="*/ 60 w 120"/>
                <a:gd name="T1" fmla="*/ 36 h 160"/>
                <a:gd name="T2" fmla="*/ 36 w 120"/>
                <a:gd name="T3" fmla="*/ 27 h 160"/>
                <a:gd name="T4" fmla="*/ 60 w 120"/>
                <a:gd name="T5" fmla="*/ 0 h 160"/>
                <a:gd name="T6" fmla="*/ 84 w 120"/>
                <a:gd name="T7" fmla="*/ 27 h 160"/>
                <a:gd name="T8" fmla="*/ 60 w 120"/>
                <a:gd name="T9" fmla="*/ 36 h 160"/>
                <a:gd name="T10" fmla="*/ 86 w 120"/>
                <a:gd name="T11" fmla="*/ 120 h 160"/>
                <a:gd name="T12" fmla="*/ 33 w 120"/>
                <a:gd name="T13" fmla="*/ 120 h 160"/>
                <a:gd name="T14" fmla="*/ 39 w 120"/>
                <a:gd name="T15" fmla="*/ 132 h 160"/>
                <a:gd name="T16" fmla="*/ 81 w 120"/>
                <a:gd name="T17" fmla="*/ 132 h 160"/>
                <a:gd name="T18" fmla="*/ 86 w 120"/>
                <a:gd name="T19" fmla="*/ 120 h 160"/>
                <a:gd name="T20" fmla="*/ 45 w 120"/>
                <a:gd name="T21" fmla="*/ 137 h 160"/>
                <a:gd name="T22" fmla="*/ 45 w 120"/>
                <a:gd name="T23" fmla="*/ 138 h 160"/>
                <a:gd name="T24" fmla="*/ 60 w 120"/>
                <a:gd name="T25" fmla="*/ 160 h 160"/>
                <a:gd name="T26" fmla="*/ 75 w 120"/>
                <a:gd name="T27" fmla="*/ 138 h 160"/>
                <a:gd name="T28" fmla="*/ 75 w 120"/>
                <a:gd name="T29" fmla="*/ 137 h 160"/>
                <a:gd name="T30" fmla="*/ 45 w 120"/>
                <a:gd name="T31" fmla="*/ 137 h 160"/>
                <a:gd name="T32" fmla="*/ 60 w 120"/>
                <a:gd name="T33" fmla="*/ 63 h 160"/>
                <a:gd name="T34" fmla="*/ 50 w 120"/>
                <a:gd name="T35" fmla="*/ 73 h 160"/>
                <a:gd name="T36" fmla="*/ 60 w 120"/>
                <a:gd name="T37" fmla="*/ 82 h 160"/>
                <a:gd name="T38" fmla="*/ 69 w 120"/>
                <a:gd name="T39" fmla="*/ 73 h 160"/>
                <a:gd name="T40" fmla="*/ 60 w 120"/>
                <a:gd name="T41" fmla="*/ 63 h 160"/>
                <a:gd name="T42" fmla="*/ 96 w 120"/>
                <a:gd name="T43" fmla="*/ 62 h 160"/>
                <a:gd name="T44" fmla="*/ 89 w 120"/>
                <a:gd name="T45" fmla="*/ 115 h 160"/>
                <a:gd name="T46" fmla="*/ 31 w 120"/>
                <a:gd name="T47" fmla="*/ 115 h 160"/>
                <a:gd name="T48" fmla="*/ 24 w 120"/>
                <a:gd name="T49" fmla="*/ 62 h 160"/>
                <a:gd name="T50" fmla="*/ 32 w 120"/>
                <a:gd name="T51" fmla="*/ 32 h 160"/>
                <a:gd name="T52" fmla="*/ 60 w 120"/>
                <a:gd name="T53" fmla="*/ 42 h 160"/>
                <a:gd name="T54" fmla="*/ 88 w 120"/>
                <a:gd name="T55" fmla="*/ 32 h 160"/>
                <a:gd name="T56" fmla="*/ 96 w 120"/>
                <a:gd name="T57" fmla="*/ 62 h 160"/>
                <a:gd name="T58" fmla="*/ 77 w 120"/>
                <a:gd name="T59" fmla="*/ 73 h 160"/>
                <a:gd name="T60" fmla="*/ 60 w 120"/>
                <a:gd name="T61" fmla="*/ 55 h 160"/>
                <a:gd name="T62" fmla="*/ 43 w 120"/>
                <a:gd name="T63" fmla="*/ 73 h 160"/>
                <a:gd name="T64" fmla="*/ 60 w 120"/>
                <a:gd name="T65" fmla="*/ 90 h 160"/>
                <a:gd name="T66" fmla="*/ 77 w 120"/>
                <a:gd name="T67" fmla="*/ 73 h 160"/>
                <a:gd name="T68" fmla="*/ 19 w 120"/>
                <a:gd name="T69" fmla="*/ 88 h 160"/>
                <a:gd name="T70" fmla="*/ 0 w 120"/>
                <a:gd name="T71" fmla="*/ 129 h 160"/>
                <a:gd name="T72" fmla="*/ 25 w 120"/>
                <a:gd name="T73" fmla="*/ 115 h 160"/>
                <a:gd name="T74" fmla="*/ 19 w 120"/>
                <a:gd name="T75" fmla="*/ 88 h 160"/>
                <a:gd name="T76" fmla="*/ 95 w 120"/>
                <a:gd name="T77" fmla="*/ 115 h 160"/>
                <a:gd name="T78" fmla="*/ 120 w 120"/>
                <a:gd name="T79" fmla="*/ 129 h 160"/>
                <a:gd name="T80" fmla="*/ 101 w 120"/>
                <a:gd name="T81" fmla="*/ 88 h 160"/>
                <a:gd name="T82" fmla="*/ 95 w 120"/>
                <a:gd name="T83" fmla="*/ 11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60">
                  <a:moveTo>
                    <a:pt x="60" y="36"/>
                  </a:moveTo>
                  <a:cubicBezTo>
                    <a:pt x="51" y="36"/>
                    <a:pt x="42" y="32"/>
                    <a:pt x="36" y="27"/>
                  </a:cubicBezTo>
                  <a:cubicBezTo>
                    <a:pt x="47" y="10"/>
                    <a:pt x="60" y="0"/>
                    <a:pt x="60" y="0"/>
                  </a:cubicBezTo>
                  <a:cubicBezTo>
                    <a:pt x="60" y="0"/>
                    <a:pt x="73" y="10"/>
                    <a:pt x="84" y="27"/>
                  </a:cubicBezTo>
                  <a:cubicBezTo>
                    <a:pt x="77" y="32"/>
                    <a:pt x="69" y="36"/>
                    <a:pt x="60" y="36"/>
                  </a:cubicBezTo>
                  <a:close/>
                  <a:moveTo>
                    <a:pt x="86" y="120"/>
                  </a:moveTo>
                  <a:cubicBezTo>
                    <a:pt x="33" y="120"/>
                    <a:pt x="33" y="120"/>
                    <a:pt x="33" y="120"/>
                  </a:cubicBezTo>
                  <a:cubicBezTo>
                    <a:pt x="39" y="132"/>
                    <a:pt x="39" y="132"/>
                    <a:pt x="39" y="132"/>
                  </a:cubicBezTo>
                  <a:cubicBezTo>
                    <a:pt x="81" y="132"/>
                    <a:pt x="81" y="132"/>
                    <a:pt x="81" y="132"/>
                  </a:cubicBezTo>
                  <a:lnTo>
                    <a:pt x="86" y="120"/>
                  </a:lnTo>
                  <a:close/>
                  <a:moveTo>
                    <a:pt x="45" y="137"/>
                  </a:moveTo>
                  <a:cubicBezTo>
                    <a:pt x="45" y="138"/>
                    <a:pt x="45" y="138"/>
                    <a:pt x="45" y="138"/>
                  </a:cubicBezTo>
                  <a:cubicBezTo>
                    <a:pt x="45" y="151"/>
                    <a:pt x="60" y="160"/>
                    <a:pt x="60" y="160"/>
                  </a:cubicBezTo>
                  <a:cubicBezTo>
                    <a:pt x="60" y="160"/>
                    <a:pt x="75" y="151"/>
                    <a:pt x="75" y="138"/>
                  </a:cubicBezTo>
                  <a:cubicBezTo>
                    <a:pt x="75" y="138"/>
                    <a:pt x="75" y="138"/>
                    <a:pt x="75" y="137"/>
                  </a:cubicBezTo>
                  <a:lnTo>
                    <a:pt x="45" y="137"/>
                  </a:lnTo>
                  <a:close/>
                  <a:moveTo>
                    <a:pt x="60" y="63"/>
                  </a:moveTo>
                  <a:cubicBezTo>
                    <a:pt x="55" y="63"/>
                    <a:pt x="50" y="67"/>
                    <a:pt x="50" y="73"/>
                  </a:cubicBezTo>
                  <a:cubicBezTo>
                    <a:pt x="50" y="78"/>
                    <a:pt x="55" y="82"/>
                    <a:pt x="60" y="82"/>
                  </a:cubicBezTo>
                  <a:cubicBezTo>
                    <a:pt x="65" y="82"/>
                    <a:pt x="69" y="78"/>
                    <a:pt x="69" y="73"/>
                  </a:cubicBezTo>
                  <a:cubicBezTo>
                    <a:pt x="69" y="67"/>
                    <a:pt x="65" y="63"/>
                    <a:pt x="60" y="63"/>
                  </a:cubicBezTo>
                  <a:close/>
                  <a:moveTo>
                    <a:pt x="96" y="62"/>
                  </a:moveTo>
                  <a:cubicBezTo>
                    <a:pt x="96" y="77"/>
                    <a:pt x="93" y="104"/>
                    <a:pt x="89" y="115"/>
                  </a:cubicBezTo>
                  <a:cubicBezTo>
                    <a:pt x="31" y="115"/>
                    <a:pt x="31" y="115"/>
                    <a:pt x="31" y="115"/>
                  </a:cubicBezTo>
                  <a:cubicBezTo>
                    <a:pt x="27" y="104"/>
                    <a:pt x="24" y="77"/>
                    <a:pt x="24" y="62"/>
                  </a:cubicBezTo>
                  <a:cubicBezTo>
                    <a:pt x="24" y="51"/>
                    <a:pt x="27" y="41"/>
                    <a:pt x="32" y="32"/>
                  </a:cubicBezTo>
                  <a:cubicBezTo>
                    <a:pt x="40" y="38"/>
                    <a:pt x="49" y="42"/>
                    <a:pt x="60" y="42"/>
                  </a:cubicBezTo>
                  <a:cubicBezTo>
                    <a:pt x="71" y="42"/>
                    <a:pt x="80" y="38"/>
                    <a:pt x="88" y="32"/>
                  </a:cubicBezTo>
                  <a:cubicBezTo>
                    <a:pt x="93" y="41"/>
                    <a:pt x="96" y="51"/>
                    <a:pt x="96" y="62"/>
                  </a:cubicBezTo>
                  <a:close/>
                  <a:moveTo>
                    <a:pt x="77" y="73"/>
                  </a:moveTo>
                  <a:cubicBezTo>
                    <a:pt x="77" y="63"/>
                    <a:pt x="69" y="55"/>
                    <a:pt x="60" y="55"/>
                  </a:cubicBezTo>
                  <a:cubicBezTo>
                    <a:pt x="50" y="55"/>
                    <a:pt x="43" y="63"/>
                    <a:pt x="43" y="73"/>
                  </a:cubicBezTo>
                  <a:cubicBezTo>
                    <a:pt x="43" y="82"/>
                    <a:pt x="50" y="90"/>
                    <a:pt x="60" y="90"/>
                  </a:cubicBezTo>
                  <a:cubicBezTo>
                    <a:pt x="69" y="90"/>
                    <a:pt x="77" y="82"/>
                    <a:pt x="77" y="73"/>
                  </a:cubicBezTo>
                  <a:close/>
                  <a:moveTo>
                    <a:pt x="19" y="88"/>
                  </a:moveTo>
                  <a:cubicBezTo>
                    <a:pt x="11" y="94"/>
                    <a:pt x="2" y="113"/>
                    <a:pt x="0" y="129"/>
                  </a:cubicBezTo>
                  <a:cubicBezTo>
                    <a:pt x="25" y="115"/>
                    <a:pt x="25" y="115"/>
                    <a:pt x="25" y="115"/>
                  </a:cubicBezTo>
                  <a:cubicBezTo>
                    <a:pt x="22" y="107"/>
                    <a:pt x="20" y="97"/>
                    <a:pt x="19" y="88"/>
                  </a:cubicBezTo>
                  <a:close/>
                  <a:moveTo>
                    <a:pt x="95" y="115"/>
                  </a:moveTo>
                  <a:cubicBezTo>
                    <a:pt x="120" y="129"/>
                    <a:pt x="120" y="129"/>
                    <a:pt x="120" y="129"/>
                  </a:cubicBezTo>
                  <a:cubicBezTo>
                    <a:pt x="118" y="113"/>
                    <a:pt x="109" y="94"/>
                    <a:pt x="101" y="88"/>
                  </a:cubicBezTo>
                  <a:cubicBezTo>
                    <a:pt x="100" y="97"/>
                    <a:pt x="98" y="107"/>
                    <a:pt x="95" y="11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5" name="Freeform 13">
              <a:extLst>
                <a:ext uri="{FF2B5EF4-FFF2-40B4-BE49-F238E27FC236}">
                  <a16:creationId xmlns:a16="http://schemas.microsoft.com/office/drawing/2014/main" id="{C8BC76E8-0809-41F4-9CCC-E34AD3E80EF7}"/>
                </a:ext>
              </a:extLst>
            </p:cNvPr>
            <p:cNvSpPr>
              <a:spLocks noEditPoints="1"/>
            </p:cNvSpPr>
            <p:nvPr/>
          </p:nvSpPr>
          <p:spPr bwMode="auto">
            <a:xfrm>
              <a:off x="6979379" y="2451214"/>
              <a:ext cx="204684" cy="295928"/>
            </a:xfrm>
            <a:custGeom>
              <a:avLst/>
              <a:gdLst>
                <a:gd name="T0" fmla="*/ 48 w 104"/>
                <a:gd name="T1" fmla="*/ 74 h 150"/>
                <a:gd name="T2" fmla="*/ 57 w 104"/>
                <a:gd name="T3" fmla="*/ 74 h 150"/>
                <a:gd name="T4" fmla="*/ 57 w 104"/>
                <a:gd name="T5" fmla="*/ 119 h 150"/>
                <a:gd name="T6" fmla="*/ 48 w 104"/>
                <a:gd name="T7" fmla="*/ 119 h 150"/>
                <a:gd name="T8" fmla="*/ 48 w 104"/>
                <a:gd name="T9" fmla="*/ 74 h 150"/>
                <a:gd name="T10" fmla="*/ 52 w 104"/>
                <a:gd name="T11" fmla="*/ 0 h 150"/>
                <a:gd name="T12" fmla="*/ 0 w 104"/>
                <a:gd name="T13" fmla="*/ 52 h 150"/>
                <a:gd name="T14" fmla="*/ 11 w 104"/>
                <a:gd name="T15" fmla="*/ 84 h 150"/>
                <a:gd name="T16" fmla="*/ 23 w 104"/>
                <a:gd name="T17" fmla="*/ 108 h 150"/>
                <a:gd name="T18" fmla="*/ 33 w 104"/>
                <a:gd name="T19" fmla="*/ 119 h 150"/>
                <a:gd name="T20" fmla="*/ 40 w 104"/>
                <a:gd name="T21" fmla="*/ 119 h 150"/>
                <a:gd name="T22" fmla="*/ 40 w 104"/>
                <a:gd name="T23" fmla="*/ 74 h 150"/>
                <a:gd name="T24" fmla="*/ 32 w 104"/>
                <a:gd name="T25" fmla="*/ 74 h 150"/>
                <a:gd name="T26" fmla="*/ 17 w 104"/>
                <a:gd name="T27" fmla="*/ 58 h 150"/>
                <a:gd name="T28" fmla="*/ 32 w 104"/>
                <a:gd name="T29" fmla="*/ 43 h 150"/>
                <a:gd name="T30" fmla="*/ 47 w 104"/>
                <a:gd name="T31" fmla="*/ 58 h 150"/>
                <a:gd name="T32" fmla="*/ 45 w 104"/>
                <a:gd name="T33" fmla="*/ 66 h 150"/>
                <a:gd name="T34" fmla="*/ 59 w 104"/>
                <a:gd name="T35" fmla="*/ 66 h 150"/>
                <a:gd name="T36" fmla="*/ 57 w 104"/>
                <a:gd name="T37" fmla="*/ 58 h 150"/>
                <a:gd name="T38" fmla="*/ 73 w 104"/>
                <a:gd name="T39" fmla="*/ 43 h 150"/>
                <a:gd name="T40" fmla="*/ 88 w 104"/>
                <a:gd name="T41" fmla="*/ 58 h 150"/>
                <a:gd name="T42" fmla="*/ 73 w 104"/>
                <a:gd name="T43" fmla="*/ 74 h 150"/>
                <a:gd name="T44" fmla="*/ 65 w 104"/>
                <a:gd name="T45" fmla="*/ 74 h 150"/>
                <a:gd name="T46" fmla="*/ 65 w 104"/>
                <a:gd name="T47" fmla="*/ 119 h 150"/>
                <a:gd name="T48" fmla="*/ 71 w 104"/>
                <a:gd name="T49" fmla="*/ 119 h 150"/>
                <a:gd name="T50" fmla="*/ 82 w 104"/>
                <a:gd name="T51" fmla="*/ 108 h 150"/>
                <a:gd name="T52" fmla="*/ 94 w 104"/>
                <a:gd name="T53" fmla="*/ 84 h 150"/>
                <a:gd name="T54" fmla="*/ 104 w 104"/>
                <a:gd name="T55" fmla="*/ 52 h 150"/>
                <a:gd name="T56" fmla="*/ 52 w 104"/>
                <a:gd name="T57" fmla="*/ 0 h 150"/>
                <a:gd name="T58" fmla="*/ 25 w 104"/>
                <a:gd name="T59" fmla="*/ 58 h 150"/>
                <a:gd name="T60" fmla="*/ 32 w 104"/>
                <a:gd name="T61" fmla="*/ 66 h 150"/>
                <a:gd name="T62" fmla="*/ 39 w 104"/>
                <a:gd name="T63" fmla="*/ 58 h 150"/>
                <a:gd name="T64" fmla="*/ 32 w 104"/>
                <a:gd name="T65" fmla="*/ 51 h 150"/>
                <a:gd name="T66" fmla="*/ 25 w 104"/>
                <a:gd name="T67" fmla="*/ 58 h 150"/>
                <a:gd name="T68" fmla="*/ 80 w 104"/>
                <a:gd name="T69" fmla="*/ 58 h 150"/>
                <a:gd name="T70" fmla="*/ 73 w 104"/>
                <a:gd name="T71" fmla="*/ 51 h 150"/>
                <a:gd name="T72" fmla="*/ 66 w 104"/>
                <a:gd name="T73" fmla="*/ 58 h 150"/>
                <a:gd name="T74" fmla="*/ 73 w 104"/>
                <a:gd name="T75" fmla="*/ 66 h 150"/>
                <a:gd name="T76" fmla="*/ 80 w 104"/>
                <a:gd name="T77" fmla="*/ 58 h 150"/>
                <a:gd name="T78" fmla="*/ 77 w 104"/>
                <a:gd name="T79" fmla="*/ 131 h 150"/>
                <a:gd name="T80" fmla="*/ 73 w 104"/>
                <a:gd name="T81" fmla="*/ 127 h 150"/>
                <a:gd name="T82" fmla="*/ 32 w 104"/>
                <a:gd name="T83" fmla="*/ 127 h 150"/>
                <a:gd name="T84" fmla="*/ 28 w 104"/>
                <a:gd name="T85" fmla="*/ 131 h 150"/>
                <a:gd name="T86" fmla="*/ 32 w 104"/>
                <a:gd name="T87" fmla="*/ 136 h 150"/>
                <a:gd name="T88" fmla="*/ 73 w 104"/>
                <a:gd name="T89" fmla="*/ 136 h 150"/>
                <a:gd name="T90" fmla="*/ 77 w 104"/>
                <a:gd name="T91" fmla="*/ 131 h 150"/>
                <a:gd name="T92" fmla="*/ 72 w 104"/>
                <a:gd name="T93" fmla="*/ 146 h 150"/>
                <a:gd name="T94" fmla="*/ 68 w 104"/>
                <a:gd name="T95" fmla="*/ 142 h 150"/>
                <a:gd name="T96" fmla="*/ 37 w 104"/>
                <a:gd name="T97" fmla="*/ 142 h 150"/>
                <a:gd name="T98" fmla="*/ 33 w 104"/>
                <a:gd name="T99" fmla="*/ 146 h 150"/>
                <a:gd name="T100" fmla="*/ 37 w 104"/>
                <a:gd name="T101" fmla="*/ 150 h 150"/>
                <a:gd name="T102" fmla="*/ 68 w 104"/>
                <a:gd name="T103" fmla="*/ 150 h 150"/>
                <a:gd name="T104" fmla="*/ 72 w 104"/>
                <a:gd name="T105" fmla="*/ 1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150">
                  <a:moveTo>
                    <a:pt x="48" y="74"/>
                  </a:moveTo>
                  <a:cubicBezTo>
                    <a:pt x="57" y="74"/>
                    <a:pt x="57" y="74"/>
                    <a:pt x="57" y="74"/>
                  </a:cubicBezTo>
                  <a:cubicBezTo>
                    <a:pt x="57" y="119"/>
                    <a:pt x="57" y="119"/>
                    <a:pt x="57" y="119"/>
                  </a:cubicBezTo>
                  <a:cubicBezTo>
                    <a:pt x="48" y="119"/>
                    <a:pt x="48" y="119"/>
                    <a:pt x="48" y="119"/>
                  </a:cubicBezTo>
                  <a:lnTo>
                    <a:pt x="48" y="74"/>
                  </a:lnTo>
                  <a:close/>
                  <a:moveTo>
                    <a:pt x="52" y="0"/>
                  </a:moveTo>
                  <a:cubicBezTo>
                    <a:pt x="23" y="0"/>
                    <a:pt x="0" y="23"/>
                    <a:pt x="0" y="52"/>
                  </a:cubicBezTo>
                  <a:cubicBezTo>
                    <a:pt x="0" y="64"/>
                    <a:pt x="4" y="75"/>
                    <a:pt x="11" y="84"/>
                  </a:cubicBezTo>
                  <a:cubicBezTo>
                    <a:pt x="20" y="97"/>
                    <a:pt x="23" y="102"/>
                    <a:pt x="23" y="108"/>
                  </a:cubicBezTo>
                  <a:cubicBezTo>
                    <a:pt x="23" y="114"/>
                    <a:pt x="28" y="119"/>
                    <a:pt x="33" y="119"/>
                  </a:cubicBezTo>
                  <a:cubicBezTo>
                    <a:pt x="40" y="119"/>
                    <a:pt x="40" y="119"/>
                    <a:pt x="40" y="119"/>
                  </a:cubicBezTo>
                  <a:cubicBezTo>
                    <a:pt x="40" y="74"/>
                    <a:pt x="40" y="74"/>
                    <a:pt x="40" y="74"/>
                  </a:cubicBezTo>
                  <a:cubicBezTo>
                    <a:pt x="32" y="74"/>
                    <a:pt x="32" y="74"/>
                    <a:pt x="32" y="74"/>
                  </a:cubicBezTo>
                  <a:cubicBezTo>
                    <a:pt x="23" y="74"/>
                    <a:pt x="17" y="67"/>
                    <a:pt x="17" y="58"/>
                  </a:cubicBezTo>
                  <a:cubicBezTo>
                    <a:pt x="17" y="50"/>
                    <a:pt x="23" y="43"/>
                    <a:pt x="32" y="43"/>
                  </a:cubicBezTo>
                  <a:cubicBezTo>
                    <a:pt x="40" y="43"/>
                    <a:pt x="47" y="50"/>
                    <a:pt x="47" y="58"/>
                  </a:cubicBezTo>
                  <a:cubicBezTo>
                    <a:pt x="47" y="61"/>
                    <a:pt x="46" y="63"/>
                    <a:pt x="45" y="66"/>
                  </a:cubicBezTo>
                  <a:cubicBezTo>
                    <a:pt x="59" y="66"/>
                    <a:pt x="59" y="66"/>
                    <a:pt x="59" y="66"/>
                  </a:cubicBezTo>
                  <a:cubicBezTo>
                    <a:pt x="58" y="63"/>
                    <a:pt x="57" y="61"/>
                    <a:pt x="57" y="58"/>
                  </a:cubicBezTo>
                  <a:cubicBezTo>
                    <a:pt x="57" y="50"/>
                    <a:pt x="64" y="43"/>
                    <a:pt x="73" y="43"/>
                  </a:cubicBezTo>
                  <a:cubicBezTo>
                    <a:pt x="81" y="43"/>
                    <a:pt x="88" y="50"/>
                    <a:pt x="88" y="58"/>
                  </a:cubicBezTo>
                  <a:cubicBezTo>
                    <a:pt x="88" y="67"/>
                    <a:pt x="81" y="74"/>
                    <a:pt x="73" y="74"/>
                  </a:cubicBezTo>
                  <a:cubicBezTo>
                    <a:pt x="65" y="74"/>
                    <a:pt x="65" y="74"/>
                    <a:pt x="65" y="74"/>
                  </a:cubicBezTo>
                  <a:cubicBezTo>
                    <a:pt x="65" y="119"/>
                    <a:pt x="65" y="119"/>
                    <a:pt x="65" y="119"/>
                  </a:cubicBezTo>
                  <a:cubicBezTo>
                    <a:pt x="71" y="119"/>
                    <a:pt x="71" y="119"/>
                    <a:pt x="71" y="119"/>
                  </a:cubicBezTo>
                  <a:cubicBezTo>
                    <a:pt x="77" y="119"/>
                    <a:pt x="82" y="114"/>
                    <a:pt x="82" y="108"/>
                  </a:cubicBezTo>
                  <a:cubicBezTo>
                    <a:pt x="82" y="102"/>
                    <a:pt x="84" y="97"/>
                    <a:pt x="94" y="84"/>
                  </a:cubicBezTo>
                  <a:cubicBezTo>
                    <a:pt x="100" y="75"/>
                    <a:pt x="104" y="64"/>
                    <a:pt x="104" y="52"/>
                  </a:cubicBezTo>
                  <a:cubicBezTo>
                    <a:pt x="104" y="23"/>
                    <a:pt x="81" y="0"/>
                    <a:pt x="52" y="0"/>
                  </a:cubicBezTo>
                  <a:close/>
                  <a:moveTo>
                    <a:pt x="25" y="58"/>
                  </a:moveTo>
                  <a:cubicBezTo>
                    <a:pt x="25" y="62"/>
                    <a:pt x="28" y="66"/>
                    <a:pt x="32" y="66"/>
                  </a:cubicBezTo>
                  <a:cubicBezTo>
                    <a:pt x="36" y="66"/>
                    <a:pt x="39" y="62"/>
                    <a:pt x="39" y="58"/>
                  </a:cubicBezTo>
                  <a:cubicBezTo>
                    <a:pt x="39" y="55"/>
                    <a:pt x="36" y="51"/>
                    <a:pt x="32" y="51"/>
                  </a:cubicBezTo>
                  <a:cubicBezTo>
                    <a:pt x="28" y="51"/>
                    <a:pt x="25" y="55"/>
                    <a:pt x="25" y="58"/>
                  </a:cubicBezTo>
                  <a:close/>
                  <a:moveTo>
                    <a:pt x="80" y="58"/>
                  </a:moveTo>
                  <a:cubicBezTo>
                    <a:pt x="80" y="55"/>
                    <a:pt x="77" y="51"/>
                    <a:pt x="73" y="51"/>
                  </a:cubicBezTo>
                  <a:cubicBezTo>
                    <a:pt x="69" y="51"/>
                    <a:pt x="66" y="55"/>
                    <a:pt x="66" y="58"/>
                  </a:cubicBezTo>
                  <a:cubicBezTo>
                    <a:pt x="66" y="62"/>
                    <a:pt x="69" y="66"/>
                    <a:pt x="73" y="66"/>
                  </a:cubicBezTo>
                  <a:cubicBezTo>
                    <a:pt x="77" y="66"/>
                    <a:pt x="80" y="62"/>
                    <a:pt x="80" y="58"/>
                  </a:cubicBezTo>
                  <a:close/>
                  <a:moveTo>
                    <a:pt x="77" y="131"/>
                  </a:moveTo>
                  <a:cubicBezTo>
                    <a:pt x="77" y="129"/>
                    <a:pt x="75" y="127"/>
                    <a:pt x="73" y="127"/>
                  </a:cubicBezTo>
                  <a:cubicBezTo>
                    <a:pt x="32" y="127"/>
                    <a:pt x="32" y="127"/>
                    <a:pt x="32" y="127"/>
                  </a:cubicBezTo>
                  <a:cubicBezTo>
                    <a:pt x="30" y="127"/>
                    <a:pt x="28" y="129"/>
                    <a:pt x="28" y="131"/>
                  </a:cubicBezTo>
                  <a:cubicBezTo>
                    <a:pt x="28" y="134"/>
                    <a:pt x="30" y="136"/>
                    <a:pt x="32" y="136"/>
                  </a:cubicBezTo>
                  <a:cubicBezTo>
                    <a:pt x="73" y="136"/>
                    <a:pt x="73" y="136"/>
                    <a:pt x="73" y="136"/>
                  </a:cubicBezTo>
                  <a:cubicBezTo>
                    <a:pt x="75" y="136"/>
                    <a:pt x="77" y="134"/>
                    <a:pt x="77" y="131"/>
                  </a:cubicBezTo>
                  <a:close/>
                  <a:moveTo>
                    <a:pt x="72" y="146"/>
                  </a:moveTo>
                  <a:cubicBezTo>
                    <a:pt x="72" y="144"/>
                    <a:pt x="70" y="142"/>
                    <a:pt x="68" y="142"/>
                  </a:cubicBezTo>
                  <a:cubicBezTo>
                    <a:pt x="37" y="142"/>
                    <a:pt x="37" y="142"/>
                    <a:pt x="37" y="142"/>
                  </a:cubicBezTo>
                  <a:cubicBezTo>
                    <a:pt x="35" y="142"/>
                    <a:pt x="33" y="144"/>
                    <a:pt x="33" y="146"/>
                  </a:cubicBezTo>
                  <a:cubicBezTo>
                    <a:pt x="33" y="149"/>
                    <a:pt x="35" y="150"/>
                    <a:pt x="37" y="150"/>
                  </a:cubicBezTo>
                  <a:cubicBezTo>
                    <a:pt x="68" y="150"/>
                    <a:pt x="68" y="150"/>
                    <a:pt x="68" y="150"/>
                  </a:cubicBezTo>
                  <a:cubicBezTo>
                    <a:pt x="70" y="150"/>
                    <a:pt x="72" y="149"/>
                    <a:pt x="72" y="14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ru-RU"/>
            </a:p>
          </p:txBody>
        </p:sp>
        <p:sp>
          <p:nvSpPr>
            <p:cNvPr id="16" name="Freeform 5">
              <a:extLst>
                <a:ext uri="{FF2B5EF4-FFF2-40B4-BE49-F238E27FC236}">
                  <a16:creationId xmlns:a16="http://schemas.microsoft.com/office/drawing/2014/main" id="{0D98A3F8-A7C0-4821-A012-05EE1B47A86A}"/>
                </a:ext>
              </a:extLst>
            </p:cNvPr>
            <p:cNvSpPr>
              <a:spLocks noEditPoints="1"/>
            </p:cNvSpPr>
            <p:nvPr/>
          </p:nvSpPr>
          <p:spPr bwMode="auto">
            <a:xfrm>
              <a:off x="3273425" y="5122863"/>
              <a:ext cx="1255713" cy="273050"/>
            </a:xfrm>
            <a:custGeom>
              <a:avLst/>
              <a:gdLst>
                <a:gd name="T0" fmla="*/ 327 w 333"/>
                <a:gd name="T1" fmla="*/ 7 h 72"/>
                <a:gd name="T2" fmla="*/ 326 w 333"/>
                <a:gd name="T3" fmla="*/ 3 h 72"/>
                <a:gd name="T4" fmla="*/ 332 w 333"/>
                <a:gd name="T5" fmla="*/ 2 h 72"/>
                <a:gd name="T6" fmla="*/ 333 w 333"/>
                <a:gd name="T7" fmla="*/ 6 h 72"/>
                <a:gd name="T8" fmla="*/ 329 w 333"/>
                <a:gd name="T9" fmla="*/ 8 h 72"/>
                <a:gd name="T10" fmla="*/ 232 w 333"/>
                <a:gd name="T11" fmla="*/ 68 h 72"/>
                <a:gd name="T12" fmla="*/ 228 w 333"/>
                <a:gd name="T13" fmla="*/ 64 h 72"/>
                <a:gd name="T14" fmla="*/ 203 w 333"/>
                <a:gd name="T15" fmla="*/ 72 h 72"/>
                <a:gd name="T16" fmla="*/ 207 w 333"/>
                <a:gd name="T17" fmla="*/ 68 h 72"/>
                <a:gd name="T18" fmla="*/ 199 w 333"/>
                <a:gd name="T19" fmla="*/ 68 h 72"/>
                <a:gd name="T20" fmla="*/ 178 w 333"/>
                <a:gd name="T21" fmla="*/ 72 h 72"/>
                <a:gd name="T22" fmla="*/ 178 w 333"/>
                <a:gd name="T23" fmla="*/ 64 h 72"/>
                <a:gd name="T24" fmla="*/ 178 w 333"/>
                <a:gd name="T25" fmla="*/ 72 h 72"/>
                <a:gd name="T26" fmla="*/ 157 w 333"/>
                <a:gd name="T27" fmla="*/ 68 h 72"/>
                <a:gd name="T28" fmla="*/ 153 w 333"/>
                <a:gd name="T29" fmla="*/ 64 h 72"/>
                <a:gd name="T30" fmla="*/ 128 w 333"/>
                <a:gd name="T31" fmla="*/ 72 h 72"/>
                <a:gd name="T32" fmla="*/ 132 w 333"/>
                <a:gd name="T33" fmla="*/ 68 h 72"/>
                <a:gd name="T34" fmla="*/ 124 w 333"/>
                <a:gd name="T35" fmla="*/ 68 h 72"/>
                <a:gd name="T36" fmla="*/ 103 w 333"/>
                <a:gd name="T37" fmla="*/ 72 h 72"/>
                <a:gd name="T38" fmla="*/ 103 w 333"/>
                <a:gd name="T39" fmla="*/ 64 h 72"/>
                <a:gd name="T40" fmla="*/ 103 w 333"/>
                <a:gd name="T41" fmla="*/ 72 h 72"/>
                <a:gd name="T42" fmla="*/ 83 w 333"/>
                <a:gd name="T43" fmla="*/ 68 h 72"/>
                <a:gd name="T44" fmla="*/ 79 w 333"/>
                <a:gd name="T45" fmla="*/ 64 h 72"/>
                <a:gd name="T46" fmla="*/ 54 w 333"/>
                <a:gd name="T47" fmla="*/ 72 h 72"/>
                <a:gd name="T48" fmla="*/ 58 w 333"/>
                <a:gd name="T49" fmla="*/ 68 h 72"/>
                <a:gd name="T50" fmla="*/ 50 w 333"/>
                <a:gd name="T51" fmla="*/ 68 h 72"/>
                <a:gd name="T52" fmla="*/ 29 w 333"/>
                <a:gd name="T53" fmla="*/ 72 h 72"/>
                <a:gd name="T54" fmla="*/ 29 w 333"/>
                <a:gd name="T55" fmla="*/ 64 h 72"/>
                <a:gd name="T56" fmla="*/ 29 w 333"/>
                <a:gd name="T57" fmla="*/ 72 h 72"/>
                <a:gd name="T58" fmla="*/ 254 w 333"/>
                <a:gd name="T59" fmla="*/ 70 h 72"/>
                <a:gd name="T60" fmla="*/ 255 w 333"/>
                <a:gd name="T61" fmla="*/ 64 h 72"/>
                <a:gd name="T62" fmla="*/ 249 w 333"/>
                <a:gd name="T63" fmla="*/ 69 h 72"/>
                <a:gd name="T64" fmla="*/ 271 w 333"/>
                <a:gd name="T65" fmla="*/ 55 h 72"/>
                <a:gd name="T66" fmla="*/ 274 w 333"/>
                <a:gd name="T67" fmla="*/ 48 h 72"/>
                <a:gd name="T68" fmla="*/ 269 w 333"/>
                <a:gd name="T69" fmla="*/ 48 h 72"/>
                <a:gd name="T70" fmla="*/ 291 w 333"/>
                <a:gd name="T71" fmla="*/ 39 h 72"/>
                <a:gd name="T72" fmla="*/ 293 w 333"/>
                <a:gd name="T73" fmla="*/ 38 h 72"/>
                <a:gd name="T74" fmla="*/ 288 w 333"/>
                <a:gd name="T75" fmla="*/ 32 h 72"/>
                <a:gd name="T76" fmla="*/ 291 w 333"/>
                <a:gd name="T77" fmla="*/ 39 h 72"/>
                <a:gd name="T78" fmla="*/ 312 w 333"/>
                <a:gd name="T79" fmla="*/ 23 h 72"/>
                <a:gd name="T80" fmla="*/ 313 w 333"/>
                <a:gd name="T81" fmla="*/ 17 h 72"/>
                <a:gd name="T82" fmla="*/ 307 w 333"/>
                <a:gd name="T83" fmla="*/ 22 h 72"/>
                <a:gd name="T84" fmla="*/ 8 w 333"/>
                <a:gd name="T85" fmla="*/ 70 h 72"/>
                <a:gd name="T86" fmla="*/ 1 w 333"/>
                <a:gd name="T87" fmla="*/ 66 h 72"/>
                <a:gd name="T88" fmla="*/ 1 w 333"/>
                <a:gd name="T89" fmla="*/ 7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3" h="72">
                  <a:moveTo>
                    <a:pt x="329" y="8"/>
                  </a:moveTo>
                  <a:cubicBezTo>
                    <a:pt x="329" y="8"/>
                    <a:pt x="328" y="8"/>
                    <a:pt x="328" y="8"/>
                  </a:cubicBezTo>
                  <a:cubicBezTo>
                    <a:pt x="327" y="8"/>
                    <a:pt x="327" y="8"/>
                    <a:pt x="327" y="7"/>
                  </a:cubicBezTo>
                  <a:cubicBezTo>
                    <a:pt x="326" y="7"/>
                    <a:pt x="326" y="6"/>
                    <a:pt x="326" y="6"/>
                  </a:cubicBezTo>
                  <a:cubicBezTo>
                    <a:pt x="325" y="5"/>
                    <a:pt x="325" y="5"/>
                    <a:pt x="325" y="4"/>
                  </a:cubicBezTo>
                  <a:cubicBezTo>
                    <a:pt x="325" y="4"/>
                    <a:pt x="325" y="3"/>
                    <a:pt x="326" y="3"/>
                  </a:cubicBezTo>
                  <a:cubicBezTo>
                    <a:pt x="326" y="2"/>
                    <a:pt x="326" y="2"/>
                    <a:pt x="327" y="2"/>
                  </a:cubicBezTo>
                  <a:cubicBezTo>
                    <a:pt x="328" y="0"/>
                    <a:pt x="329" y="0"/>
                    <a:pt x="331" y="1"/>
                  </a:cubicBezTo>
                  <a:cubicBezTo>
                    <a:pt x="331" y="1"/>
                    <a:pt x="332" y="1"/>
                    <a:pt x="332" y="2"/>
                  </a:cubicBezTo>
                  <a:cubicBezTo>
                    <a:pt x="333" y="2"/>
                    <a:pt x="333" y="2"/>
                    <a:pt x="333" y="3"/>
                  </a:cubicBezTo>
                  <a:cubicBezTo>
                    <a:pt x="333" y="3"/>
                    <a:pt x="333" y="4"/>
                    <a:pt x="333" y="4"/>
                  </a:cubicBezTo>
                  <a:cubicBezTo>
                    <a:pt x="333" y="5"/>
                    <a:pt x="333" y="5"/>
                    <a:pt x="333" y="6"/>
                  </a:cubicBezTo>
                  <a:cubicBezTo>
                    <a:pt x="333" y="6"/>
                    <a:pt x="333" y="7"/>
                    <a:pt x="332" y="7"/>
                  </a:cubicBezTo>
                  <a:cubicBezTo>
                    <a:pt x="332" y="8"/>
                    <a:pt x="331" y="8"/>
                    <a:pt x="331" y="8"/>
                  </a:cubicBezTo>
                  <a:cubicBezTo>
                    <a:pt x="330" y="8"/>
                    <a:pt x="330" y="8"/>
                    <a:pt x="329" y="8"/>
                  </a:cubicBezTo>
                  <a:close/>
                  <a:moveTo>
                    <a:pt x="228" y="72"/>
                  </a:moveTo>
                  <a:cubicBezTo>
                    <a:pt x="228" y="72"/>
                    <a:pt x="228" y="72"/>
                    <a:pt x="228" y="72"/>
                  </a:cubicBezTo>
                  <a:cubicBezTo>
                    <a:pt x="230" y="72"/>
                    <a:pt x="232" y="71"/>
                    <a:pt x="232" y="68"/>
                  </a:cubicBezTo>
                  <a:cubicBezTo>
                    <a:pt x="232" y="68"/>
                    <a:pt x="232" y="68"/>
                    <a:pt x="232" y="68"/>
                  </a:cubicBezTo>
                  <a:cubicBezTo>
                    <a:pt x="232" y="66"/>
                    <a:pt x="230" y="64"/>
                    <a:pt x="228" y="64"/>
                  </a:cubicBezTo>
                  <a:cubicBezTo>
                    <a:pt x="228" y="64"/>
                    <a:pt x="228" y="64"/>
                    <a:pt x="228" y="64"/>
                  </a:cubicBezTo>
                  <a:cubicBezTo>
                    <a:pt x="225" y="64"/>
                    <a:pt x="224" y="66"/>
                    <a:pt x="224" y="68"/>
                  </a:cubicBezTo>
                  <a:cubicBezTo>
                    <a:pt x="224" y="71"/>
                    <a:pt x="225" y="72"/>
                    <a:pt x="228" y="72"/>
                  </a:cubicBezTo>
                  <a:close/>
                  <a:moveTo>
                    <a:pt x="203" y="72"/>
                  </a:moveTo>
                  <a:cubicBezTo>
                    <a:pt x="203" y="72"/>
                    <a:pt x="203" y="72"/>
                    <a:pt x="203" y="72"/>
                  </a:cubicBezTo>
                  <a:cubicBezTo>
                    <a:pt x="205" y="72"/>
                    <a:pt x="207" y="71"/>
                    <a:pt x="207" y="68"/>
                  </a:cubicBezTo>
                  <a:cubicBezTo>
                    <a:pt x="207" y="68"/>
                    <a:pt x="207" y="68"/>
                    <a:pt x="207" y="68"/>
                  </a:cubicBezTo>
                  <a:cubicBezTo>
                    <a:pt x="207" y="66"/>
                    <a:pt x="205" y="64"/>
                    <a:pt x="203" y="64"/>
                  </a:cubicBezTo>
                  <a:cubicBezTo>
                    <a:pt x="203" y="64"/>
                    <a:pt x="203" y="64"/>
                    <a:pt x="203" y="64"/>
                  </a:cubicBezTo>
                  <a:cubicBezTo>
                    <a:pt x="201" y="64"/>
                    <a:pt x="199" y="66"/>
                    <a:pt x="199" y="68"/>
                  </a:cubicBezTo>
                  <a:cubicBezTo>
                    <a:pt x="199" y="71"/>
                    <a:pt x="201" y="72"/>
                    <a:pt x="203" y="72"/>
                  </a:cubicBezTo>
                  <a:close/>
                  <a:moveTo>
                    <a:pt x="178" y="72"/>
                  </a:moveTo>
                  <a:cubicBezTo>
                    <a:pt x="178" y="72"/>
                    <a:pt x="178" y="72"/>
                    <a:pt x="178" y="72"/>
                  </a:cubicBezTo>
                  <a:cubicBezTo>
                    <a:pt x="180" y="72"/>
                    <a:pt x="182" y="71"/>
                    <a:pt x="182" y="68"/>
                  </a:cubicBezTo>
                  <a:cubicBezTo>
                    <a:pt x="182" y="68"/>
                    <a:pt x="182" y="68"/>
                    <a:pt x="182" y="68"/>
                  </a:cubicBezTo>
                  <a:cubicBezTo>
                    <a:pt x="182" y="66"/>
                    <a:pt x="180" y="64"/>
                    <a:pt x="178" y="64"/>
                  </a:cubicBezTo>
                  <a:cubicBezTo>
                    <a:pt x="178" y="64"/>
                    <a:pt x="178" y="64"/>
                    <a:pt x="178" y="64"/>
                  </a:cubicBezTo>
                  <a:cubicBezTo>
                    <a:pt x="176" y="64"/>
                    <a:pt x="174" y="66"/>
                    <a:pt x="174" y="68"/>
                  </a:cubicBezTo>
                  <a:cubicBezTo>
                    <a:pt x="174" y="71"/>
                    <a:pt x="176" y="72"/>
                    <a:pt x="178" y="72"/>
                  </a:cubicBezTo>
                  <a:close/>
                  <a:moveTo>
                    <a:pt x="153" y="72"/>
                  </a:moveTo>
                  <a:cubicBezTo>
                    <a:pt x="153" y="72"/>
                    <a:pt x="153" y="72"/>
                    <a:pt x="153" y="72"/>
                  </a:cubicBezTo>
                  <a:cubicBezTo>
                    <a:pt x="155" y="72"/>
                    <a:pt x="157" y="71"/>
                    <a:pt x="157" y="68"/>
                  </a:cubicBezTo>
                  <a:cubicBezTo>
                    <a:pt x="157" y="68"/>
                    <a:pt x="157" y="68"/>
                    <a:pt x="157" y="68"/>
                  </a:cubicBezTo>
                  <a:cubicBezTo>
                    <a:pt x="157" y="66"/>
                    <a:pt x="155" y="64"/>
                    <a:pt x="153" y="64"/>
                  </a:cubicBezTo>
                  <a:cubicBezTo>
                    <a:pt x="153" y="64"/>
                    <a:pt x="153" y="64"/>
                    <a:pt x="153" y="64"/>
                  </a:cubicBezTo>
                  <a:cubicBezTo>
                    <a:pt x="151" y="64"/>
                    <a:pt x="149" y="66"/>
                    <a:pt x="149" y="68"/>
                  </a:cubicBezTo>
                  <a:cubicBezTo>
                    <a:pt x="149" y="71"/>
                    <a:pt x="151" y="72"/>
                    <a:pt x="153" y="72"/>
                  </a:cubicBezTo>
                  <a:close/>
                  <a:moveTo>
                    <a:pt x="128" y="72"/>
                  </a:moveTo>
                  <a:cubicBezTo>
                    <a:pt x="128" y="72"/>
                    <a:pt x="128" y="72"/>
                    <a:pt x="128" y="72"/>
                  </a:cubicBezTo>
                  <a:cubicBezTo>
                    <a:pt x="130" y="72"/>
                    <a:pt x="132" y="71"/>
                    <a:pt x="132" y="68"/>
                  </a:cubicBezTo>
                  <a:cubicBezTo>
                    <a:pt x="132" y="68"/>
                    <a:pt x="132" y="68"/>
                    <a:pt x="132" y="68"/>
                  </a:cubicBezTo>
                  <a:cubicBezTo>
                    <a:pt x="132" y="66"/>
                    <a:pt x="130" y="64"/>
                    <a:pt x="128" y="64"/>
                  </a:cubicBezTo>
                  <a:cubicBezTo>
                    <a:pt x="128" y="64"/>
                    <a:pt x="128" y="64"/>
                    <a:pt x="128" y="64"/>
                  </a:cubicBezTo>
                  <a:cubicBezTo>
                    <a:pt x="126" y="64"/>
                    <a:pt x="124" y="66"/>
                    <a:pt x="124" y="68"/>
                  </a:cubicBezTo>
                  <a:cubicBezTo>
                    <a:pt x="124" y="71"/>
                    <a:pt x="126" y="72"/>
                    <a:pt x="128" y="72"/>
                  </a:cubicBezTo>
                  <a:close/>
                  <a:moveTo>
                    <a:pt x="103" y="72"/>
                  </a:moveTo>
                  <a:cubicBezTo>
                    <a:pt x="103" y="72"/>
                    <a:pt x="103" y="72"/>
                    <a:pt x="103" y="72"/>
                  </a:cubicBezTo>
                  <a:cubicBezTo>
                    <a:pt x="106" y="72"/>
                    <a:pt x="107" y="71"/>
                    <a:pt x="107" y="68"/>
                  </a:cubicBezTo>
                  <a:cubicBezTo>
                    <a:pt x="107" y="68"/>
                    <a:pt x="107" y="68"/>
                    <a:pt x="107" y="68"/>
                  </a:cubicBezTo>
                  <a:cubicBezTo>
                    <a:pt x="107" y="66"/>
                    <a:pt x="106" y="64"/>
                    <a:pt x="103" y="64"/>
                  </a:cubicBezTo>
                  <a:cubicBezTo>
                    <a:pt x="103" y="64"/>
                    <a:pt x="103" y="64"/>
                    <a:pt x="103" y="64"/>
                  </a:cubicBezTo>
                  <a:cubicBezTo>
                    <a:pt x="101" y="64"/>
                    <a:pt x="99" y="66"/>
                    <a:pt x="99" y="68"/>
                  </a:cubicBezTo>
                  <a:cubicBezTo>
                    <a:pt x="99" y="71"/>
                    <a:pt x="101" y="72"/>
                    <a:pt x="103" y="72"/>
                  </a:cubicBezTo>
                  <a:close/>
                  <a:moveTo>
                    <a:pt x="79" y="72"/>
                  </a:moveTo>
                  <a:cubicBezTo>
                    <a:pt x="79" y="72"/>
                    <a:pt x="79" y="72"/>
                    <a:pt x="79" y="72"/>
                  </a:cubicBezTo>
                  <a:cubicBezTo>
                    <a:pt x="81" y="72"/>
                    <a:pt x="83" y="71"/>
                    <a:pt x="83" y="68"/>
                  </a:cubicBezTo>
                  <a:cubicBezTo>
                    <a:pt x="83" y="68"/>
                    <a:pt x="83" y="68"/>
                    <a:pt x="83" y="68"/>
                  </a:cubicBezTo>
                  <a:cubicBezTo>
                    <a:pt x="83" y="66"/>
                    <a:pt x="81" y="64"/>
                    <a:pt x="79" y="64"/>
                  </a:cubicBezTo>
                  <a:cubicBezTo>
                    <a:pt x="79" y="64"/>
                    <a:pt x="79" y="64"/>
                    <a:pt x="79" y="64"/>
                  </a:cubicBezTo>
                  <a:cubicBezTo>
                    <a:pt x="76" y="64"/>
                    <a:pt x="75" y="66"/>
                    <a:pt x="75" y="68"/>
                  </a:cubicBezTo>
                  <a:cubicBezTo>
                    <a:pt x="75" y="71"/>
                    <a:pt x="76" y="72"/>
                    <a:pt x="79" y="72"/>
                  </a:cubicBezTo>
                  <a:close/>
                  <a:moveTo>
                    <a:pt x="54" y="72"/>
                  </a:moveTo>
                  <a:cubicBezTo>
                    <a:pt x="54" y="72"/>
                    <a:pt x="54" y="72"/>
                    <a:pt x="54" y="72"/>
                  </a:cubicBezTo>
                  <a:cubicBezTo>
                    <a:pt x="56" y="72"/>
                    <a:pt x="58" y="71"/>
                    <a:pt x="58" y="68"/>
                  </a:cubicBezTo>
                  <a:cubicBezTo>
                    <a:pt x="58" y="68"/>
                    <a:pt x="58" y="68"/>
                    <a:pt x="58" y="68"/>
                  </a:cubicBezTo>
                  <a:cubicBezTo>
                    <a:pt x="58" y="66"/>
                    <a:pt x="56" y="64"/>
                    <a:pt x="54" y="64"/>
                  </a:cubicBezTo>
                  <a:cubicBezTo>
                    <a:pt x="54" y="64"/>
                    <a:pt x="54" y="64"/>
                    <a:pt x="54" y="64"/>
                  </a:cubicBezTo>
                  <a:cubicBezTo>
                    <a:pt x="51" y="64"/>
                    <a:pt x="50" y="66"/>
                    <a:pt x="50" y="68"/>
                  </a:cubicBezTo>
                  <a:cubicBezTo>
                    <a:pt x="50" y="71"/>
                    <a:pt x="51" y="72"/>
                    <a:pt x="54" y="72"/>
                  </a:cubicBezTo>
                  <a:close/>
                  <a:moveTo>
                    <a:pt x="29" y="72"/>
                  </a:moveTo>
                  <a:cubicBezTo>
                    <a:pt x="29" y="72"/>
                    <a:pt x="29" y="72"/>
                    <a:pt x="29" y="72"/>
                  </a:cubicBezTo>
                  <a:cubicBezTo>
                    <a:pt x="31" y="72"/>
                    <a:pt x="33" y="71"/>
                    <a:pt x="33" y="68"/>
                  </a:cubicBezTo>
                  <a:cubicBezTo>
                    <a:pt x="33" y="68"/>
                    <a:pt x="33" y="68"/>
                    <a:pt x="33" y="68"/>
                  </a:cubicBezTo>
                  <a:cubicBezTo>
                    <a:pt x="33" y="66"/>
                    <a:pt x="31" y="64"/>
                    <a:pt x="29" y="64"/>
                  </a:cubicBezTo>
                  <a:cubicBezTo>
                    <a:pt x="29" y="64"/>
                    <a:pt x="29" y="64"/>
                    <a:pt x="29" y="64"/>
                  </a:cubicBezTo>
                  <a:cubicBezTo>
                    <a:pt x="27" y="64"/>
                    <a:pt x="25" y="66"/>
                    <a:pt x="25" y="68"/>
                  </a:cubicBezTo>
                  <a:cubicBezTo>
                    <a:pt x="25" y="71"/>
                    <a:pt x="27" y="72"/>
                    <a:pt x="29" y="72"/>
                  </a:cubicBezTo>
                  <a:close/>
                  <a:moveTo>
                    <a:pt x="252" y="70"/>
                  </a:moveTo>
                  <a:cubicBezTo>
                    <a:pt x="252" y="70"/>
                    <a:pt x="252" y="70"/>
                    <a:pt x="252" y="70"/>
                  </a:cubicBezTo>
                  <a:cubicBezTo>
                    <a:pt x="253" y="70"/>
                    <a:pt x="254" y="70"/>
                    <a:pt x="254" y="70"/>
                  </a:cubicBezTo>
                  <a:cubicBezTo>
                    <a:pt x="254" y="70"/>
                    <a:pt x="254" y="70"/>
                    <a:pt x="254" y="70"/>
                  </a:cubicBezTo>
                  <a:cubicBezTo>
                    <a:pt x="256" y="68"/>
                    <a:pt x="256" y="66"/>
                    <a:pt x="255" y="64"/>
                  </a:cubicBezTo>
                  <a:cubicBezTo>
                    <a:pt x="255" y="64"/>
                    <a:pt x="255" y="64"/>
                    <a:pt x="255" y="64"/>
                  </a:cubicBezTo>
                  <a:cubicBezTo>
                    <a:pt x="253" y="62"/>
                    <a:pt x="251" y="62"/>
                    <a:pt x="249" y="63"/>
                  </a:cubicBezTo>
                  <a:cubicBezTo>
                    <a:pt x="249" y="63"/>
                    <a:pt x="249" y="63"/>
                    <a:pt x="249" y="63"/>
                  </a:cubicBezTo>
                  <a:cubicBezTo>
                    <a:pt x="248" y="65"/>
                    <a:pt x="247" y="67"/>
                    <a:pt x="249" y="69"/>
                  </a:cubicBezTo>
                  <a:cubicBezTo>
                    <a:pt x="249" y="70"/>
                    <a:pt x="251" y="70"/>
                    <a:pt x="252" y="70"/>
                  </a:cubicBezTo>
                  <a:close/>
                  <a:moveTo>
                    <a:pt x="271" y="55"/>
                  </a:moveTo>
                  <a:cubicBezTo>
                    <a:pt x="271" y="55"/>
                    <a:pt x="271" y="55"/>
                    <a:pt x="271" y="55"/>
                  </a:cubicBezTo>
                  <a:cubicBezTo>
                    <a:pt x="272" y="55"/>
                    <a:pt x="273" y="55"/>
                    <a:pt x="274" y="54"/>
                  </a:cubicBezTo>
                  <a:cubicBezTo>
                    <a:pt x="274" y="54"/>
                    <a:pt x="274" y="54"/>
                    <a:pt x="274" y="54"/>
                  </a:cubicBezTo>
                  <a:cubicBezTo>
                    <a:pt x="275" y="53"/>
                    <a:pt x="276" y="50"/>
                    <a:pt x="274" y="48"/>
                  </a:cubicBezTo>
                  <a:cubicBezTo>
                    <a:pt x="274" y="48"/>
                    <a:pt x="274" y="48"/>
                    <a:pt x="274" y="48"/>
                  </a:cubicBezTo>
                  <a:cubicBezTo>
                    <a:pt x="273" y="47"/>
                    <a:pt x="270" y="46"/>
                    <a:pt x="269" y="48"/>
                  </a:cubicBezTo>
                  <a:cubicBezTo>
                    <a:pt x="269" y="48"/>
                    <a:pt x="269" y="48"/>
                    <a:pt x="269" y="48"/>
                  </a:cubicBezTo>
                  <a:cubicBezTo>
                    <a:pt x="267" y="49"/>
                    <a:pt x="267" y="52"/>
                    <a:pt x="268" y="53"/>
                  </a:cubicBezTo>
                  <a:cubicBezTo>
                    <a:pt x="269" y="54"/>
                    <a:pt x="270" y="55"/>
                    <a:pt x="271" y="55"/>
                  </a:cubicBezTo>
                  <a:close/>
                  <a:moveTo>
                    <a:pt x="291" y="39"/>
                  </a:moveTo>
                  <a:cubicBezTo>
                    <a:pt x="291" y="39"/>
                    <a:pt x="291" y="39"/>
                    <a:pt x="291" y="39"/>
                  </a:cubicBezTo>
                  <a:cubicBezTo>
                    <a:pt x="291" y="39"/>
                    <a:pt x="292" y="39"/>
                    <a:pt x="293" y="38"/>
                  </a:cubicBezTo>
                  <a:cubicBezTo>
                    <a:pt x="293" y="38"/>
                    <a:pt x="293" y="38"/>
                    <a:pt x="293" y="38"/>
                  </a:cubicBezTo>
                  <a:cubicBezTo>
                    <a:pt x="295" y="37"/>
                    <a:pt x="295" y="35"/>
                    <a:pt x="294" y="33"/>
                  </a:cubicBezTo>
                  <a:cubicBezTo>
                    <a:pt x="294" y="33"/>
                    <a:pt x="294" y="33"/>
                    <a:pt x="294" y="33"/>
                  </a:cubicBezTo>
                  <a:cubicBezTo>
                    <a:pt x="292" y="31"/>
                    <a:pt x="290" y="31"/>
                    <a:pt x="288" y="32"/>
                  </a:cubicBezTo>
                  <a:cubicBezTo>
                    <a:pt x="288" y="32"/>
                    <a:pt x="288" y="32"/>
                    <a:pt x="288" y="32"/>
                  </a:cubicBezTo>
                  <a:cubicBezTo>
                    <a:pt x="286" y="34"/>
                    <a:pt x="286" y="36"/>
                    <a:pt x="287" y="38"/>
                  </a:cubicBezTo>
                  <a:cubicBezTo>
                    <a:pt x="288" y="39"/>
                    <a:pt x="289" y="39"/>
                    <a:pt x="291" y="39"/>
                  </a:cubicBezTo>
                  <a:close/>
                  <a:moveTo>
                    <a:pt x="310" y="24"/>
                  </a:moveTo>
                  <a:cubicBezTo>
                    <a:pt x="310" y="24"/>
                    <a:pt x="310" y="24"/>
                    <a:pt x="310" y="24"/>
                  </a:cubicBezTo>
                  <a:cubicBezTo>
                    <a:pt x="311" y="24"/>
                    <a:pt x="312" y="24"/>
                    <a:pt x="312" y="23"/>
                  </a:cubicBezTo>
                  <a:cubicBezTo>
                    <a:pt x="312" y="23"/>
                    <a:pt x="312" y="23"/>
                    <a:pt x="312" y="23"/>
                  </a:cubicBezTo>
                  <a:cubicBezTo>
                    <a:pt x="314" y="22"/>
                    <a:pt x="314" y="19"/>
                    <a:pt x="313" y="17"/>
                  </a:cubicBezTo>
                  <a:cubicBezTo>
                    <a:pt x="313" y="17"/>
                    <a:pt x="313" y="17"/>
                    <a:pt x="313" y="17"/>
                  </a:cubicBezTo>
                  <a:cubicBezTo>
                    <a:pt x="312" y="16"/>
                    <a:pt x="309" y="15"/>
                    <a:pt x="307" y="17"/>
                  </a:cubicBezTo>
                  <a:cubicBezTo>
                    <a:pt x="307" y="17"/>
                    <a:pt x="307" y="17"/>
                    <a:pt x="307" y="17"/>
                  </a:cubicBezTo>
                  <a:cubicBezTo>
                    <a:pt x="306" y="18"/>
                    <a:pt x="305" y="21"/>
                    <a:pt x="307" y="22"/>
                  </a:cubicBezTo>
                  <a:cubicBezTo>
                    <a:pt x="308" y="23"/>
                    <a:pt x="309" y="24"/>
                    <a:pt x="310" y="24"/>
                  </a:cubicBezTo>
                  <a:close/>
                  <a:moveTo>
                    <a:pt x="7" y="71"/>
                  </a:moveTo>
                  <a:cubicBezTo>
                    <a:pt x="7" y="71"/>
                    <a:pt x="7" y="70"/>
                    <a:pt x="8" y="70"/>
                  </a:cubicBezTo>
                  <a:cubicBezTo>
                    <a:pt x="8" y="69"/>
                    <a:pt x="8" y="69"/>
                    <a:pt x="8" y="68"/>
                  </a:cubicBezTo>
                  <a:cubicBezTo>
                    <a:pt x="8" y="67"/>
                    <a:pt x="8" y="66"/>
                    <a:pt x="7" y="66"/>
                  </a:cubicBezTo>
                  <a:cubicBezTo>
                    <a:pt x="5" y="64"/>
                    <a:pt x="3" y="64"/>
                    <a:pt x="1" y="66"/>
                  </a:cubicBezTo>
                  <a:cubicBezTo>
                    <a:pt x="0" y="66"/>
                    <a:pt x="0" y="67"/>
                    <a:pt x="0" y="68"/>
                  </a:cubicBezTo>
                  <a:cubicBezTo>
                    <a:pt x="0" y="69"/>
                    <a:pt x="0" y="69"/>
                    <a:pt x="0" y="70"/>
                  </a:cubicBezTo>
                  <a:cubicBezTo>
                    <a:pt x="1" y="70"/>
                    <a:pt x="1" y="71"/>
                    <a:pt x="1" y="71"/>
                  </a:cubicBezTo>
                  <a:cubicBezTo>
                    <a:pt x="2" y="72"/>
                    <a:pt x="3" y="72"/>
                    <a:pt x="4" y="72"/>
                  </a:cubicBezTo>
                  <a:cubicBezTo>
                    <a:pt x="5" y="72"/>
                    <a:pt x="6" y="72"/>
                    <a:pt x="7" y="71"/>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sp>
          <p:nvSpPr>
            <p:cNvPr id="17" name="Freeform 6">
              <a:extLst>
                <a:ext uri="{FF2B5EF4-FFF2-40B4-BE49-F238E27FC236}">
                  <a16:creationId xmlns:a16="http://schemas.microsoft.com/office/drawing/2014/main" id="{30AF3EC5-7EBB-49CE-BC51-03B2F4AF60EA}"/>
                </a:ext>
              </a:extLst>
            </p:cNvPr>
            <p:cNvSpPr>
              <a:spLocks noEditPoints="1"/>
            </p:cNvSpPr>
            <p:nvPr/>
          </p:nvSpPr>
          <p:spPr bwMode="auto">
            <a:xfrm>
              <a:off x="7666038" y="5122863"/>
              <a:ext cx="1255713" cy="273050"/>
            </a:xfrm>
            <a:custGeom>
              <a:avLst/>
              <a:gdLst>
                <a:gd name="T0" fmla="*/ 1 w 333"/>
                <a:gd name="T1" fmla="*/ 7 h 72"/>
                <a:gd name="T2" fmla="*/ 0 w 333"/>
                <a:gd name="T3" fmla="*/ 3 h 72"/>
                <a:gd name="T4" fmla="*/ 7 w 333"/>
                <a:gd name="T5" fmla="*/ 3 h 72"/>
                <a:gd name="T6" fmla="*/ 6 w 333"/>
                <a:gd name="T7" fmla="*/ 7 h 72"/>
                <a:gd name="T8" fmla="*/ 304 w 333"/>
                <a:gd name="T9" fmla="*/ 72 h 72"/>
                <a:gd name="T10" fmla="*/ 308 w 333"/>
                <a:gd name="T11" fmla="*/ 68 h 72"/>
                <a:gd name="T12" fmla="*/ 300 w 333"/>
                <a:gd name="T13" fmla="*/ 68 h 72"/>
                <a:gd name="T14" fmla="*/ 279 w 333"/>
                <a:gd name="T15" fmla="*/ 72 h 72"/>
                <a:gd name="T16" fmla="*/ 279 w 333"/>
                <a:gd name="T17" fmla="*/ 64 h 72"/>
                <a:gd name="T18" fmla="*/ 279 w 333"/>
                <a:gd name="T19" fmla="*/ 72 h 72"/>
                <a:gd name="T20" fmla="*/ 258 w 333"/>
                <a:gd name="T21" fmla="*/ 68 h 72"/>
                <a:gd name="T22" fmla="*/ 254 w 333"/>
                <a:gd name="T23" fmla="*/ 64 h 72"/>
                <a:gd name="T24" fmla="*/ 230 w 333"/>
                <a:gd name="T25" fmla="*/ 72 h 72"/>
                <a:gd name="T26" fmla="*/ 234 w 333"/>
                <a:gd name="T27" fmla="*/ 68 h 72"/>
                <a:gd name="T28" fmla="*/ 226 w 333"/>
                <a:gd name="T29" fmla="*/ 68 h 72"/>
                <a:gd name="T30" fmla="*/ 205 w 333"/>
                <a:gd name="T31" fmla="*/ 72 h 72"/>
                <a:gd name="T32" fmla="*/ 205 w 333"/>
                <a:gd name="T33" fmla="*/ 64 h 72"/>
                <a:gd name="T34" fmla="*/ 205 w 333"/>
                <a:gd name="T35" fmla="*/ 72 h 72"/>
                <a:gd name="T36" fmla="*/ 184 w 333"/>
                <a:gd name="T37" fmla="*/ 68 h 72"/>
                <a:gd name="T38" fmla="*/ 180 w 333"/>
                <a:gd name="T39" fmla="*/ 64 h 72"/>
                <a:gd name="T40" fmla="*/ 155 w 333"/>
                <a:gd name="T41" fmla="*/ 72 h 72"/>
                <a:gd name="T42" fmla="*/ 159 w 333"/>
                <a:gd name="T43" fmla="*/ 68 h 72"/>
                <a:gd name="T44" fmla="*/ 151 w 333"/>
                <a:gd name="T45" fmla="*/ 68 h 72"/>
                <a:gd name="T46" fmla="*/ 130 w 333"/>
                <a:gd name="T47" fmla="*/ 72 h 72"/>
                <a:gd name="T48" fmla="*/ 130 w 333"/>
                <a:gd name="T49" fmla="*/ 64 h 72"/>
                <a:gd name="T50" fmla="*/ 130 w 333"/>
                <a:gd name="T51" fmla="*/ 72 h 72"/>
                <a:gd name="T52" fmla="*/ 109 w 333"/>
                <a:gd name="T53" fmla="*/ 68 h 72"/>
                <a:gd name="T54" fmla="*/ 105 w 333"/>
                <a:gd name="T55" fmla="*/ 64 h 72"/>
                <a:gd name="T56" fmla="*/ 81 w 333"/>
                <a:gd name="T57" fmla="*/ 70 h 72"/>
                <a:gd name="T58" fmla="*/ 84 w 333"/>
                <a:gd name="T59" fmla="*/ 69 h 72"/>
                <a:gd name="T60" fmla="*/ 78 w 333"/>
                <a:gd name="T61" fmla="*/ 64 h 72"/>
                <a:gd name="T62" fmla="*/ 81 w 333"/>
                <a:gd name="T63" fmla="*/ 70 h 72"/>
                <a:gd name="T64" fmla="*/ 65 w 333"/>
                <a:gd name="T65" fmla="*/ 53 h 72"/>
                <a:gd name="T66" fmla="*/ 64 w 333"/>
                <a:gd name="T67" fmla="*/ 48 h 72"/>
                <a:gd name="T68" fmla="*/ 59 w 333"/>
                <a:gd name="T69" fmla="*/ 54 h 72"/>
                <a:gd name="T70" fmla="*/ 42 w 333"/>
                <a:gd name="T71" fmla="*/ 39 h 72"/>
                <a:gd name="T72" fmla="*/ 45 w 333"/>
                <a:gd name="T73" fmla="*/ 32 h 72"/>
                <a:gd name="T74" fmla="*/ 39 w 333"/>
                <a:gd name="T75" fmla="*/ 33 h 72"/>
                <a:gd name="T76" fmla="*/ 23 w 333"/>
                <a:gd name="T77" fmla="*/ 24 h 72"/>
                <a:gd name="T78" fmla="*/ 26 w 333"/>
                <a:gd name="T79" fmla="*/ 22 h 72"/>
                <a:gd name="T80" fmla="*/ 20 w 333"/>
                <a:gd name="T81" fmla="*/ 17 h 72"/>
                <a:gd name="T82" fmla="*/ 23 w 333"/>
                <a:gd name="T83" fmla="*/ 24 h 72"/>
                <a:gd name="T84" fmla="*/ 333 w 333"/>
                <a:gd name="T85" fmla="*/ 68 h 72"/>
                <a:gd name="T86" fmla="*/ 332 w 333"/>
                <a:gd name="T87" fmla="*/ 66 h 72"/>
                <a:gd name="T88" fmla="*/ 327 w 333"/>
                <a:gd name="T89" fmla="*/ 65 h 72"/>
                <a:gd name="T90" fmla="*/ 326 w 333"/>
                <a:gd name="T91" fmla="*/ 66 h 72"/>
                <a:gd name="T92" fmla="*/ 325 w 333"/>
                <a:gd name="T93" fmla="*/ 68 h 72"/>
                <a:gd name="T94" fmla="*/ 329 w 333"/>
                <a:gd name="T9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3" h="72">
                  <a:moveTo>
                    <a:pt x="4" y="8"/>
                  </a:moveTo>
                  <a:cubicBezTo>
                    <a:pt x="3" y="8"/>
                    <a:pt x="3" y="8"/>
                    <a:pt x="2" y="8"/>
                  </a:cubicBezTo>
                  <a:cubicBezTo>
                    <a:pt x="2" y="8"/>
                    <a:pt x="1" y="8"/>
                    <a:pt x="1" y="7"/>
                  </a:cubicBezTo>
                  <a:cubicBezTo>
                    <a:pt x="0" y="7"/>
                    <a:pt x="0" y="6"/>
                    <a:pt x="0" y="6"/>
                  </a:cubicBezTo>
                  <a:cubicBezTo>
                    <a:pt x="0" y="5"/>
                    <a:pt x="0" y="5"/>
                    <a:pt x="0" y="4"/>
                  </a:cubicBezTo>
                  <a:cubicBezTo>
                    <a:pt x="0" y="4"/>
                    <a:pt x="0" y="3"/>
                    <a:pt x="0" y="3"/>
                  </a:cubicBezTo>
                  <a:cubicBezTo>
                    <a:pt x="0" y="2"/>
                    <a:pt x="0" y="2"/>
                    <a:pt x="1" y="2"/>
                  </a:cubicBezTo>
                  <a:cubicBezTo>
                    <a:pt x="2" y="0"/>
                    <a:pt x="5" y="0"/>
                    <a:pt x="6" y="2"/>
                  </a:cubicBezTo>
                  <a:cubicBezTo>
                    <a:pt x="7" y="2"/>
                    <a:pt x="7" y="2"/>
                    <a:pt x="7" y="3"/>
                  </a:cubicBezTo>
                  <a:cubicBezTo>
                    <a:pt x="8" y="3"/>
                    <a:pt x="8" y="4"/>
                    <a:pt x="8" y="4"/>
                  </a:cubicBezTo>
                  <a:cubicBezTo>
                    <a:pt x="8" y="5"/>
                    <a:pt x="8" y="5"/>
                    <a:pt x="7" y="6"/>
                  </a:cubicBezTo>
                  <a:cubicBezTo>
                    <a:pt x="7" y="6"/>
                    <a:pt x="7" y="7"/>
                    <a:pt x="6" y="7"/>
                  </a:cubicBezTo>
                  <a:cubicBezTo>
                    <a:pt x="6" y="8"/>
                    <a:pt x="6" y="8"/>
                    <a:pt x="5" y="8"/>
                  </a:cubicBezTo>
                  <a:cubicBezTo>
                    <a:pt x="5" y="8"/>
                    <a:pt x="4" y="8"/>
                    <a:pt x="4" y="8"/>
                  </a:cubicBezTo>
                  <a:close/>
                  <a:moveTo>
                    <a:pt x="304" y="72"/>
                  </a:moveTo>
                  <a:cubicBezTo>
                    <a:pt x="304" y="72"/>
                    <a:pt x="304" y="72"/>
                    <a:pt x="304" y="72"/>
                  </a:cubicBezTo>
                  <a:cubicBezTo>
                    <a:pt x="306" y="72"/>
                    <a:pt x="308" y="71"/>
                    <a:pt x="308" y="68"/>
                  </a:cubicBezTo>
                  <a:cubicBezTo>
                    <a:pt x="308" y="68"/>
                    <a:pt x="308" y="68"/>
                    <a:pt x="308" y="68"/>
                  </a:cubicBezTo>
                  <a:cubicBezTo>
                    <a:pt x="308" y="66"/>
                    <a:pt x="306" y="64"/>
                    <a:pt x="304" y="64"/>
                  </a:cubicBezTo>
                  <a:cubicBezTo>
                    <a:pt x="304" y="64"/>
                    <a:pt x="304" y="64"/>
                    <a:pt x="304" y="64"/>
                  </a:cubicBezTo>
                  <a:cubicBezTo>
                    <a:pt x="302" y="64"/>
                    <a:pt x="300" y="66"/>
                    <a:pt x="300" y="68"/>
                  </a:cubicBezTo>
                  <a:cubicBezTo>
                    <a:pt x="300" y="71"/>
                    <a:pt x="302" y="72"/>
                    <a:pt x="304" y="72"/>
                  </a:cubicBezTo>
                  <a:close/>
                  <a:moveTo>
                    <a:pt x="279" y="72"/>
                  </a:moveTo>
                  <a:cubicBezTo>
                    <a:pt x="279" y="72"/>
                    <a:pt x="279" y="72"/>
                    <a:pt x="279" y="72"/>
                  </a:cubicBezTo>
                  <a:cubicBezTo>
                    <a:pt x="281" y="72"/>
                    <a:pt x="283" y="71"/>
                    <a:pt x="283" y="68"/>
                  </a:cubicBezTo>
                  <a:cubicBezTo>
                    <a:pt x="283" y="68"/>
                    <a:pt x="283" y="68"/>
                    <a:pt x="283" y="68"/>
                  </a:cubicBezTo>
                  <a:cubicBezTo>
                    <a:pt x="283" y="66"/>
                    <a:pt x="281" y="64"/>
                    <a:pt x="279" y="64"/>
                  </a:cubicBezTo>
                  <a:cubicBezTo>
                    <a:pt x="279" y="64"/>
                    <a:pt x="279" y="64"/>
                    <a:pt x="279" y="64"/>
                  </a:cubicBezTo>
                  <a:cubicBezTo>
                    <a:pt x="277" y="64"/>
                    <a:pt x="275" y="66"/>
                    <a:pt x="275" y="68"/>
                  </a:cubicBezTo>
                  <a:cubicBezTo>
                    <a:pt x="275" y="71"/>
                    <a:pt x="277" y="72"/>
                    <a:pt x="279" y="72"/>
                  </a:cubicBezTo>
                  <a:close/>
                  <a:moveTo>
                    <a:pt x="254" y="72"/>
                  </a:moveTo>
                  <a:cubicBezTo>
                    <a:pt x="254" y="72"/>
                    <a:pt x="254" y="72"/>
                    <a:pt x="254" y="72"/>
                  </a:cubicBezTo>
                  <a:cubicBezTo>
                    <a:pt x="257" y="72"/>
                    <a:pt x="258" y="71"/>
                    <a:pt x="258" y="68"/>
                  </a:cubicBezTo>
                  <a:cubicBezTo>
                    <a:pt x="258" y="68"/>
                    <a:pt x="258" y="68"/>
                    <a:pt x="258" y="68"/>
                  </a:cubicBezTo>
                  <a:cubicBezTo>
                    <a:pt x="258" y="66"/>
                    <a:pt x="257" y="64"/>
                    <a:pt x="254" y="64"/>
                  </a:cubicBezTo>
                  <a:cubicBezTo>
                    <a:pt x="254" y="64"/>
                    <a:pt x="254" y="64"/>
                    <a:pt x="254" y="64"/>
                  </a:cubicBezTo>
                  <a:cubicBezTo>
                    <a:pt x="252" y="64"/>
                    <a:pt x="250" y="66"/>
                    <a:pt x="250" y="68"/>
                  </a:cubicBezTo>
                  <a:cubicBezTo>
                    <a:pt x="250" y="71"/>
                    <a:pt x="252" y="72"/>
                    <a:pt x="254" y="72"/>
                  </a:cubicBezTo>
                  <a:close/>
                  <a:moveTo>
                    <a:pt x="230" y="72"/>
                  </a:moveTo>
                  <a:cubicBezTo>
                    <a:pt x="230" y="72"/>
                    <a:pt x="230" y="72"/>
                    <a:pt x="230" y="72"/>
                  </a:cubicBezTo>
                  <a:cubicBezTo>
                    <a:pt x="232" y="72"/>
                    <a:pt x="234" y="71"/>
                    <a:pt x="234" y="68"/>
                  </a:cubicBezTo>
                  <a:cubicBezTo>
                    <a:pt x="234" y="68"/>
                    <a:pt x="234" y="68"/>
                    <a:pt x="234" y="68"/>
                  </a:cubicBezTo>
                  <a:cubicBezTo>
                    <a:pt x="234" y="66"/>
                    <a:pt x="232" y="64"/>
                    <a:pt x="230" y="64"/>
                  </a:cubicBezTo>
                  <a:cubicBezTo>
                    <a:pt x="230" y="64"/>
                    <a:pt x="230" y="64"/>
                    <a:pt x="230" y="64"/>
                  </a:cubicBezTo>
                  <a:cubicBezTo>
                    <a:pt x="227" y="64"/>
                    <a:pt x="226" y="66"/>
                    <a:pt x="226" y="68"/>
                  </a:cubicBezTo>
                  <a:cubicBezTo>
                    <a:pt x="226" y="71"/>
                    <a:pt x="227" y="72"/>
                    <a:pt x="230" y="72"/>
                  </a:cubicBezTo>
                  <a:close/>
                  <a:moveTo>
                    <a:pt x="205" y="72"/>
                  </a:moveTo>
                  <a:cubicBezTo>
                    <a:pt x="205" y="72"/>
                    <a:pt x="205" y="72"/>
                    <a:pt x="205" y="72"/>
                  </a:cubicBezTo>
                  <a:cubicBezTo>
                    <a:pt x="207" y="72"/>
                    <a:pt x="209" y="71"/>
                    <a:pt x="209" y="68"/>
                  </a:cubicBezTo>
                  <a:cubicBezTo>
                    <a:pt x="209" y="68"/>
                    <a:pt x="209" y="68"/>
                    <a:pt x="209" y="68"/>
                  </a:cubicBezTo>
                  <a:cubicBezTo>
                    <a:pt x="209" y="66"/>
                    <a:pt x="207" y="64"/>
                    <a:pt x="205" y="64"/>
                  </a:cubicBezTo>
                  <a:cubicBezTo>
                    <a:pt x="205" y="64"/>
                    <a:pt x="205" y="64"/>
                    <a:pt x="205" y="64"/>
                  </a:cubicBezTo>
                  <a:cubicBezTo>
                    <a:pt x="203" y="64"/>
                    <a:pt x="201" y="66"/>
                    <a:pt x="201" y="68"/>
                  </a:cubicBezTo>
                  <a:cubicBezTo>
                    <a:pt x="201" y="71"/>
                    <a:pt x="203" y="72"/>
                    <a:pt x="205" y="72"/>
                  </a:cubicBezTo>
                  <a:close/>
                  <a:moveTo>
                    <a:pt x="180" y="72"/>
                  </a:moveTo>
                  <a:cubicBezTo>
                    <a:pt x="180" y="72"/>
                    <a:pt x="180" y="72"/>
                    <a:pt x="180" y="72"/>
                  </a:cubicBezTo>
                  <a:cubicBezTo>
                    <a:pt x="182" y="72"/>
                    <a:pt x="184" y="71"/>
                    <a:pt x="184" y="68"/>
                  </a:cubicBezTo>
                  <a:cubicBezTo>
                    <a:pt x="184" y="68"/>
                    <a:pt x="184" y="68"/>
                    <a:pt x="184" y="68"/>
                  </a:cubicBezTo>
                  <a:cubicBezTo>
                    <a:pt x="184" y="66"/>
                    <a:pt x="182" y="64"/>
                    <a:pt x="180" y="64"/>
                  </a:cubicBezTo>
                  <a:cubicBezTo>
                    <a:pt x="180" y="64"/>
                    <a:pt x="180" y="64"/>
                    <a:pt x="180" y="64"/>
                  </a:cubicBezTo>
                  <a:cubicBezTo>
                    <a:pt x="178" y="64"/>
                    <a:pt x="176" y="66"/>
                    <a:pt x="176" y="68"/>
                  </a:cubicBezTo>
                  <a:cubicBezTo>
                    <a:pt x="176" y="71"/>
                    <a:pt x="178" y="72"/>
                    <a:pt x="180" y="72"/>
                  </a:cubicBezTo>
                  <a:close/>
                  <a:moveTo>
                    <a:pt x="155" y="72"/>
                  </a:moveTo>
                  <a:cubicBezTo>
                    <a:pt x="155" y="72"/>
                    <a:pt x="155" y="72"/>
                    <a:pt x="155" y="72"/>
                  </a:cubicBezTo>
                  <a:cubicBezTo>
                    <a:pt x="157" y="72"/>
                    <a:pt x="159" y="71"/>
                    <a:pt x="159" y="68"/>
                  </a:cubicBezTo>
                  <a:cubicBezTo>
                    <a:pt x="159" y="68"/>
                    <a:pt x="159" y="68"/>
                    <a:pt x="159" y="68"/>
                  </a:cubicBezTo>
                  <a:cubicBezTo>
                    <a:pt x="159" y="66"/>
                    <a:pt x="157" y="64"/>
                    <a:pt x="155" y="64"/>
                  </a:cubicBezTo>
                  <a:cubicBezTo>
                    <a:pt x="155" y="64"/>
                    <a:pt x="155" y="64"/>
                    <a:pt x="155" y="64"/>
                  </a:cubicBezTo>
                  <a:cubicBezTo>
                    <a:pt x="153" y="64"/>
                    <a:pt x="151" y="66"/>
                    <a:pt x="151" y="68"/>
                  </a:cubicBezTo>
                  <a:cubicBezTo>
                    <a:pt x="151" y="71"/>
                    <a:pt x="153" y="72"/>
                    <a:pt x="155" y="72"/>
                  </a:cubicBezTo>
                  <a:close/>
                  <a:moveTo>
                    <a:pt x="130" y="72"/>
                  </a:moveTo>
                  <a:cubicBezTo>
                    <a:pt x="130" y="72"/>
                    <a:pt x="130" y="72"/>
                    <a:pt x="130" y="72"/>
                  </a:cubicBezTo>
                  <a:cubicBezTo>
                    <a:pt x="132" y="72"/>
                    <a:pt x="134" y="71"/>
                    <a:pt x="134" y="68"/>
                  </a:cubicBezTo>
                  <a:cubicBezTo>
                    <a:pt x="134" y="68"/>
                    <a:pt x="134" y="68"/>
                    <a:pt x="134" y="68"/>
                  </a:cubicBezTo>
                  <a:cubicBezTo>
                    <a:pt x="134" y="66"/>
                    <a:pt x="132" y="64"/>
                    <a:pt x="130" y="64"/>
                  </a:cubicBezTo>
                  <a:cubicBezTo>
                    <a:pt x="130" y="64"/>
                    <a:pt x="130" y="64"/>
                    <a:pt x="130" y="64"/>
                  </a:cubicBezTo>
                  <a:cubicBezTo>
                    <a:pt x="128" y="64"/>
                    <a:pt x="126" y="66"/>
                    <a:pt x="126" y="68"/>
                  </a:cubicBezTo>
                  <a:cubicBezTo>
                    <a:pt x="126" y="71"/>
                    <a:pt x="128" y="72"/>
                    <a:pt x="130" y="72"/>
                  </a:cubicBezTo>
                  <a:close/>
                  <a:moveTo>
                    <a:pt x="105" y="72"/>
                  </a:moveTo>
                  <a:cubicBezTo>
                    <a:pt x="105" y="72"/>
                    <a:pt x="105" y="72"/>
                    <a:pt x="105" y="72"/>
                  </a:cubicBezTo>
                  <a:cubicBezTo>
                    <a:pt x="108" y="72"/>
                    <a:pt x="109" y="71"/>
                    <a:pt x="109" y="68"/>
                  </a:cubicBezTo>
                  <a:cubicBezTo>
                    <a:pt x="109" y="68"/>
                    <a:pt x="109" y="68"/>
                    <a:pt x="109" y="68"/>
                  </a:cubicBezTo>
                  <a:cubicBezTo>
                    <a:pt x="109" y="66"/>
                    <a:pt x="108" y="64"/>
                    <a:pt x="105" y="64"/>
                  </a:cubicBezTo>
                  <a:cubicBezTo>
                    <a:pt x="105" y="64"/>
                    <a:pt x="105" y="64"/>
                    <a:pt x="105" y="64"/>
                  </a:cubicBezTo>
                  <a:cubicBezTo>
                    <a:pt x="103" y="64"/>
                    <a:pt x="101" y="66"/>
                    <a:pt x="101" y="68"/>
                  </a:cubicBezTo>
                  <a:cubicBezTo>
                    <a:pt x="101" y="71"/>
                    <a:pt x="103" y="72"/>
                    <a:pt x="105" y="72"/>
                  </a:cubicBezTo>
                  <a:close/>
                  <a:moveTo>
                    <a:pt x="81" y="70"/>
                  </a:moveTo>
                  <a:cubicBezTo>
                    <a:pt x="81" y="70"/>
                    <a:pt x="81" y="70"/>
                    <a:pt x="81" y="70"/>
                  </a:cubicBezTo>
                  <a:cubicBezTo>
                    <a:pt x="82" y="70"/>
                    <a:pt x="84" y="70"/>
                    <a:pt x="84" y="69"/>
                  </a:cubicBezTo>
                  <a:cubicBezTo>
                    <a:pt x="84" y="69"/>
                    <a:pt x="84" y="69"/>
                    <a:pt x="84" y="69"/>
                  </a:cubicBezTo>
                  <a:cubicBezTo>
                    <a:pt x="86" y="67"/>
                    <a:pt x="85" y="65"/>
                    <a:pt x="84" y="63"/>
                  </a:cubicBezTo>
                  <a:cubicBezTo>
                    <a:pt x="84" y="63"/>
                    <a:pt x="84" y="63"/>
                    <a:pt x="84" y="63"/>
                  </a:cubicBezTo>
                  <a:cubicBezTo>
                    <a:pt x="82" y="62"/>
                    <a:pt x="79" y="62"/>
                    <a:pt x="78" y="64"/>
                  </a:cubicBezTo>
                  <a:cubicBezTo>
                    <a:pt x="78" y="64"/>
                    <a:pt x="78" y="64"/>
                    <a:pt x="78" y="64"/>
                  </a:cubicBezTo>
                  <a:cubicBezTo>
                    <a:pt x="77" y="66"/>
                    <a:pt x="77" y="68"/>
                    <a:pt x="79" y="70"/>
                  </a:cubicBezTo>
                  <a:cubicBezTo>
                    <a:pt x="79" y="70"/>
                    <a:pt x="80" y="70"/>
                    <a:pt x="81" y="70"/>
                  </a:cubicBezTo>
                  <a:close/>
                  <a:moveTo>
                    <a:pt x="62" y="55"/>
                  </a:moveTo>
                  <a:cubicBezTo>
                    <a:pt x="62" y="55"/>
                    <a:pt x="62" y="55"/>
                    <a:pt x="62" y="55"/>
                  </a:cubicBezTo>
                  <a:cubicBezTo>
                    <a:pt x="63" y="55"/>
                    <a:pt x="64" y="54"/>
                    <a:pt x="65" y="53"/>
                  </a:cubicBezTo>
                  <a:cubicBezTo>
                    <a:pt x="65" y="53"/>
                    <a:pt x="65" y="53"/>
                    <a:pt x="65" y="53"/>
                  </a:cubicBezTo>
                  <a:cubicBezTo>
                    <a:pt x="66" y="52"/>
                    <a:pt x="66" y="49"/>
                    <a:pt x="64" y="48"/>
                  </a:cubicBezTo>
                  <a:cubicBezTo>
                    <a:pt x="64" y="48"/>
                    <a:pt x="64" y="48"/>
                    <a:pt x="64" y="48"/>
                  </a:cubicBezTo>
                  <a:cubicBezTo>
                    <a:pt x="63" y="46"/>
                    <a:pt x="60" y="47"/>
                    <a:pt x="59" y="48"/>
                  </a:cubicBezTo>
                  <a:cubicBezTo>
                    <a:pt x="59" y="48"/>
                    <a:pt x="59" y="48"/>
                    <a:pt x="59" y="48"/>
                  </a:cubicBezTo>
                  <a:cubicBezTo>
                    <a:pt x="57" y="50"/>
                    <a:pt x="58" y="53"/>
                    <a:pt x="59" y="54"/>
                  </a:cubicBezTo>
                  <a:cubicBezTo>
                    <a:pt x="60" y="55"/>
                    <a:pt x="61" y="55"/>
                    <a:pt x="62" y="55"/>
                  </a:cubicBezTo>
                  <a:close/>
                  <a:moveTo>
                    <a:pt x="42" y="39"/>
                  </a:moveTo>
                  <a:cubicBezTo>
                    <a:pt x="42" y="39"/>
                    <a:pt x="42" y="39"/>
                    <a:pt x="42" y="39"/>
                  </a:cubicBezTo>
                  <a:cubicBezTo>
                    <a:pt x="44" y="39"/>
                    <a:pt x="45" y="39"/>
                    <a:pt x="46" y="38"/>
                  </a:cubicBezTo>
                  <a:cubicBezTo>
                    <a:pt x="46" y="38"/>
                    <a:pt x="46" y="38"/>
                    <a:pt x="46" y="38"/>
                  </a:cubicBezTo>
                  <a:cubicBezTo>
                    <a:pt x="47" y="36"/>
                    <a:pt x="47" y="34"/>
                    <a:pt x="45" y="32"/>
                  </a:cubicBezTo>
                  <a:cubicBezTo>
                    <a:pt x="45" y="32"/>
                    <a:pt x="45" y="32"/>
                    <a:pt x="45" y="32"/>
                  </a:cubicBezTo>
                  <a:cubicBezTo>
                    <a:pt x="43" y="31"/>
                    <a:pt x="41" y="31"/>
                    <a:pt x="39" y="33"/>
                  </a:cubicBezTo>
                  <a:cubicBezTo>
                    <a:pt x="39" y="33"/>
                    <a:pt x="39" y="33"/>
                    <a:pt x="39" y="33"/>
                  </a:cubicBezTo>
                  <a:cubicBezTo>
                    <a:pt x="38" y="35"/>
                    <a:pt x="38" y="37"/>
                    <a:pt x="40" y="38"/>
                  </a:cubicBezTo>
                  <a:cubicBezTo>
                    <a:pt x="41" y="39"/>
                    <a:pt x="42" y="39"/>
                    <a:pt x="42" y="39"/>
                  </a:cubicBezTo>
                  <a:close/>
                  <a:moveTo>
                    <a:pt x="23" y="24"/>
                  </a:moveTo>
                  <a:cubicBezTo>
                    <a:pt x="23" y="24"/>
                    <a:pt x="23" y="24"/>
                    <a:pt x="23" y="24"/>
                  </a:cubicBezTo>
                  <a:cubicBezTo>
                    <a:pt x="24" y="24"/>
                    <a:pt x="25" y="23"/>
                    <a:pt x="26" y="22"/>
                  </a:cubicBezTo>
                  <a:cubicBezTo>
                    <a:pt x="26" y="22"/>
                    <a:pt x="26" y="22"/>
                    <a:pt x="26" y="22"/>
                  </a:cubicBezTo>
                  <a:cubicBezTo>
                    <a:pt x="28" y="21"/>
                    <a:pt x="27" y="18"/>
                    <a:pt x="26" y="17"/>
                  </a:cubicBezTo>
                  <a:cubicBezTo>
                    <a:pt x="26" y="17"/>
                    <a:pt x="26" y="17"/>
                    <a:pt x="26" y="17"/>
                  </a:cubicBezTo>
                  <a:cubicBezTo>
                    <a:pt x="24" y="15"/>
                    <a:pt x="21" y="16"/>
                    <a:pt x="20" y="17"/>
                  </a:cubicBezTo>
                  <a:cubicBezTo>
                    <a:pt x="20" y="17"/>
                    <a:pt x="20" y="17"/>
                    <a:pt x="20" y="17"/>
                  </a:cubicBezTo>
                  <a:cubicBezTo>
                    <a:pt x="19" y="19"/>
                    <a:pt x="19" y="22"/>
                    <a:pt x="21" y="23"/>
                  </a:cubicBezTo>
                  <a:cubicBezTo>
                    <a:pt x="21" y="24"/>
                    <a:pt x="22" y="24"/>
                    <a:pt x="23" y="24"/>
                  </a:cubicBezTo>
                  <a:close/>
                  <a:moveTo>
                    <a:pt x="332" y="71"/>
                  </a:moveTo>
                  <a:cubicBezTo>
                    <a:pt x="332" y="71"/>
                    <a:pt x="332" y="70"/>
                    <a:pt x="333" y="70"/>
                  </a:cubicBezTo>
                  <a:cubicBezTo>
                    <a:pt x="333" y="69"/>
                    <a:pt x="333" y="69"/>
                    <a:pt x="333" y="68"/>
                  </a:cubicBezTo>
                  <a:cubicBezTo>
                    <a:pt x="333" y="68"/>
                    <a:pt x="333" y="68"/>
                    <a:pt x="333" y="68"/>
                  </a:cubicBezTo>
                  <a:cubicBezTo>
                    <a:pt x="333" y="67"/>
                    <a:pt x="333" y="67"/>
                    <a:pt x="333" y="67"/>
                  </a:cubicBezTo>
                  <a:cubicBezTo>
                    <a:pt x="333" y="67"/>
                    <a:pt x="332" y="66"/>
                    <a:pt x="332" y="66"/>
                  </a:cubicBezTo>
                  <a:cubicBezTo>
                    <a:pt x="332" y="66"/>
                    <a:pt x="332" y="66"/>
                    <a:pt x="332" y="66"/>
                  </a:cubicBezTo>
                  <a:cubicBezTo>
                    <a:pt x="331" y="65"/>
                    <a:pt x="329" y="64"/>
                    <a:pt x="328" y="64"/>
                  </a:cubicBezTo>
                  <a:cubicBezTo>
                    <a:pt x="328" y="64"/>
                    <a:pt x="328" y="65"/>
                    <a:pt x="327" y="65"/>
                  </a:cubicBezTo>
                  <a:cubicBezTo>
                    <a:pt x="327" y="65"/>
                    <a:pt x="327" y="65"/>
                    <a:pt x="327" y="65"/>
                  </a:cubicBezTo>
                  <a:cubicBezTo>
                    <a:pt x="327" y="65"/>
                    <a:pt x="326" y="65"/>
                    <a:pt x="326" y="66"/>
                  </a:cubicBezTo>
                  <a:cubicBezTo>
                    <a:pt x="326" y="66"/>
                    <a:pt x="326" y="66"/>
                    <a:pt x="326" y="66"/>
                  </a:cubicBezTo>
                  <a:cubicBezTo>
                    <a:pt x="325" y="66"/>
                    <a:pt x="325" y="67"/>
                    <a:pt x="325" y="67"/>
                  </a:cubicBezTo>
                  <a:cubicBezTo>
                    <a:pt x="325" y="67"/>
                    <a:pt x="325" y="67"/>
                    <a:pt x="325" y="68"/>
                  </a:cubicBezTo>
                  <a:cubicBezTo>
                    <a:pt x="325" y="68"/>
                    <a:pt x="325" y="68"/>
                    <a:pt x="325" y="68"/>
                  </a:cubicBezTo>
                  <a:cubicBezTo>
                    <a:pt x="325" y="69"/>
                    <a:pt x="325" y="70"/>
                    <a:pt x="326" y="71"/>
                  </a:cubicBezTo>
                  <a:cubicBezTo>
                    <a:pt x="327" y="72"/>
                    <a:pt x="327" y="72"/>
                    <a:pt x="327" y="72"/>
                  </a:cubicBezTo>
                  <a:cubicBezTo>
                    <a:pt x="328" y="72"/>
                    <a:pt x="328" y="72"/>
                    <a:pt x="329" y="72"/>
                  </a:cubicBezTo>
                  <a:cubicBezTo>
                    <a:pt x="330" y="72"/>
                    <a:pt x="331" y="72"/>
                    <a:pt x="332" y="71"/>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sp>
          <p:nvSpPr>
            <p:cNvPr id="18" name="Freeform 7">
              <a:extLst>
                <a:ext uri="{FF2B5EF4-FFF2-40B4-BE49-F238E27FC236}">
                  <a16:creationId xmlns:a16="http://schemas.microsoft.com/office/drawing/2014/main" id="{DA5D1A25-45BA-4545-895B-F79CC7FCCC3B}"/>
                </a:ext>
              </a:extLst>
            </p:cNvPr>
            <p:cNvSpPr>
              <a:spLocks noEditPoints="1"/>
            </p:cNvSpPr>
            <p:nvPr/>
          </p:nvSpPr>
          <p:spPr bwMode="auto">
            <a:xfrm>
              <a:off x="3273425" y="1462088"/>
              <a:ext cx="1255713" cy="271463"/>
            </a:xfrm>
            <a:custGeom>
              <a:avLst/>
              <a:gdLst>
                <a:gd name="T0" fmla="*/ 326 w 333"/>
                <a:gd name="T1" fmla="*/ 69 h 72"/>
                <a:gd name="T2" fmla="*/ 332 w 333"/>
                <a:gd name="T3" fmla="*/ 65 h 72"/>
                <a:gd name="T4" fmla="*/ 332 w 333"/>
                <a:gd name="T5" fmla="*/ 70 h 72"/>
                <a:gd name="T6" fmla="*/ 310 w 333"/>
                <a:gd name="T7" fmla="*/ 56 h 72"/>
                <a:gd name="T8" fmla="*/ 312 w 333"/>
                <a:gd name="T9" fmla="*/ 49 h 72"/>
                <a:gd name="T10" fmla="*/ 307 w 333"/>
                <a:gd name="T11" fmla="*/ 50 h 72"/>
                <a:gd name="T12" fmla="*/ 291 w 333"/>
                <a:gd name="T13" fmla="*/ 41 h 72"/>
                <a:gd name="T14" fmla="*/ 294 w 333"/>
                <a:gd name="T15" fmla="*/ 39 h 72"/>
                <a:gd name="T16" fmla="*/ 287 w 333"/>
                <a:gd name="T17" fmla="*/ 34 h 72"/>
                <a:gd name="T18" fmla="*/ 291 w 333"/>
                <a:gd name="T19" fmla="*/ 41 h 72"/>
                <a:gd name="T20" fmla="*/ 274 w 333"/>
                <a:gd name="T21" fmla="*/ 24 h 72"/>
                <a:gd name="T22" fmla="*/ 274 w 333"/>
                <a:gd name="T23" fmla="*/ 18 h 72"/>
                <a:gd name="T24" fmla="*/ 269 w 333"/>
                <a:gd name="T25" fmla="*/ 24 h 72"/>
                <a:gd name="T26" fmla="*/ 252 w 333"/>
                <a:gd name="T27" fmla="*/ 10 h 72"/>
                <a:gd name="T28" fmla="*/ 254 w 333"/>
                <a:gd name="T29" fmla="*/ 2 h 72"/>
                <a:gd name="T30" fmla="*/ 249 w 333"/>
                <a:gd name="T31" fmla="*/ 3 h 72"/>
                <a:gd name="T32" fmla="*/ 228 w 333"/>
                <a:gd name="T33" fmla="*/ 8 h 72"/>
                <a:gd name="T34" fmla="*/ 232 w 333"/>
                <a:gd name="T35" fmla="*/ 4 h 72"/>
                <a:gd name="T36" fmla="*/ 224 w 333"/>
                <a:gd name="T37" fmla="*/ 4 h 72"/>
                <a:gd name="T38" fmla="*/ 203 w 333"/>
                <a:gd name="T39" fmla="*/ 8 h 72"/>
                <a:gd name="T40" fmla="*/ 203 w 333"/>
                <a:gd name="T41" fmla="*/ 0 h 72"/>
                <a:gd name="T42" fmla="*/ 203 w 333"/>
                <a:gd name="T43" fmla="*/ 8 h 72"/>
                <a:gd name="T44" fmla="*/ 182 w 333"/>
                <a:gd name="T45" fmla="*/ 4 h 72"/>
                <a:gd name="T46" fmla="*/ 178 w 333"/>
                <a:gd name="T47" fmla="*/ 0 h 72"/>
                <a:gd name="T48" fmla="*/ 153 w 333"/>
                <a:gd name="T49" fmla="*/ 8 h 72"/>
                <a:gd name="T50" fmla="*/ 157 w 333"/>
                <a:gd name="T51" fmla="*/ 4 h 72"/>
                <a:gd name="T52" fmla="*/ 149 w 333"/>
                <a:gd name="T53" fmla="*/ 4 h 72"/>
                <a:gd name="T54" fmla="*/ 128 w 333"/>
                <a:gd name="T55" fmla="*/ 8 h 72"/>
                <a:gd name="T56" fmla="*/ 128 w 333"/>
                <a:gd name="T57" fmla="*/ 0 h 72"/>
                <a:gd name="T58" fmla="*/ 128 w 333"/>
                <a:gd name="T59" fmla="*/ 8 h 72"/>
                <a:gd name="T60" fmla="*/ 107 w 333"/>
                <a:gd name="T61" fmla="*/ 4 h 72"/>
                <a:gd name="T62" fmla="*/ 103 w 333"/>
                <a:gd name="T63" fmla="*/ 0 h 72"/>
                <a:gd name="T64" fmla="*/ 79 w 333"/>
                <a:gd name="T65" fmla="*/ 8 h 72"/>
                <a:gd name="T66" fmla="*/ 83 w 333"/>
                <a:gd name="T67" fmla="*/ 4 h 72"/>
                <a:gd name="T68" fmla="*/ 75 w 333"/>
                <a:gd name="T69" fmla="*/ 4 h 72"/>
                <a:gd name="T70" fmla="*/ 54 w 333"/>
                <a:gd name="T71" fmla="*/ 8 h 72"/>
                <a:gd name="T72" fmla="*/ 54 w 333"/>
                <a:gd name="T73" fmla="*/ 0 h 72"/>
                <a:gd name="T74" fmla="*/ 54 w 333"/>
                <a:gd name="T75" fmla="*/ 8 h 72"/>
                <a:gd name="T76" fmla="*/ 33 w 333"/>
                <a:gd name="T77" fmla="*/ 4 h 72"/>
                <a:gd name="T78" fmla="*/ 29 w 333"/>
                <a:gd name="T79" fmla="*/ 0 h 72"/>
                <a:gd name="T80" fmla="*/ 7 w 333"/>
                <a:gd name="T81" fmla="*/ 6 h 72"/>
                <a:gd name="T82" fmla="*/ 7 w 333"/>
                <a:gd name="T83" fmla="*/ 1 h 72"/>
                <a:gd name="T84" fmla="*/ 2 w 333"/>
                <a:gd name="T85" fmla="*/ 0 h 72"/>
                <a:gd name="T86" fmla="*/ 0 w 333"/>
                <a:gd name="T87" fmla="*/ 2 h 72"/>
                <a:gd name="T88" fmla="*/ 2 w 333"/>
                <a:gd name="T89" fmla="*/ 7 h 72"/>
                <a:gd name="T90" fmla="*/ 4 w 333"/>
                <a:gd name="T91"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3" h="72">
                  <a:moveTo>
                    <a:pt x="329" y="72"/>
                  </a:moveTo>
                  <a:cubicBezTo>
                    <a:pt x="328" y="72"/>
                    <a:pt x="327" y="71"/>
                    <a:pt x="327" y="70"/>
                  </a:cubicBezTo>
                  <a:cubicBezTo>
                    <a:pt x="326" y="70"/>
                    <a:pt x="326" y="70"/>
                    <a:pt x="326" y="69"/>
                  </a:cubicBezTo>
                  <a:cubicBezTo>
                    <a:pt x="325" y="69"/>
                    <a:pt x="325" y="68"/>
                    <a:pt x="325" y="68"/>
                  </a:cubicBezTo>
                  <a:cubicBezTo>
                    <a:pt x="325" y="67"/>
                    <a:pt x="326" y="66"/>
                    <a:pt x="327" y="65"/>
                  </a:cubicBezTo>
                  <a:cubicBezTo>
                    <a:pt x="328" y="63"/>
                    <a:pt x="331" y="63"/>
                    <a:pt x="332" y="65"/>
                  </a:cubicBezTo>
                  <a:cubicBezTo>
                    <a:pt x="333" y="66"/>
                    <a:pt x="333" y="67"/>
                    <a:pt x="333" y="68"/>
                  </a:cubicBezTo>
                  <a:cubicBezTo>
                    <a:pt x="333" y="68"/>
                    <a:pt x="333" y="69"/>
                    <a:pt x="333" y="69"/>
                  </a:cubicBezTo>
                  <a:cubicBezTo>
                    <a:pt x="333" y="70"/>
                    <a:pt x="333" y="70"/>
                    <a:pt x="332" y="70"/>
                  </a:cubicBezTo>
                  <a:cubicBezTo>
                    <a:pt x="331" y="71"/>
                    <a:pt x="330" y="72"/>
                    <a:pt x="329" y="72"/>
                  </a:cubicBezTo>
                  <a:close/>
                  <a:moveTo>
                    <a:pt x="310" y="56"/>
                  </a:moveTo>
                  <a:cubicBezTo>
                    <a:pt x="310" y="56"/>
                    <a:pt x="310" y="56"/>
                    <a:pt x="310" y="56"/>
                  </a:cubicBezTo>
                  <a:cubicBezTo>
                    <a:pt x="311" y="56"/>
                    <a:pt x="312" y="56"/>
                    <a:pt x="313" y="55"/>
                  </a:cubicBezTo>
                  <a:cubicBezTo>
                    <a:pt x="313" y="55"/>
                    <a:pt x="313" y="55"/>
                    <a:pt x="313" y="55"/>
                  </a:cubicBezTo>
                  <a:cubicBezTo>
                    <a:pt x="314" y="53"/>
                    <a:pt x="314" y="50"/>
                    <a:pt x="312" y="49"/>
                  </a:cubicBezTo>
                  <a:cubicBezTo>
                    <a:pt x="312" y="49"/>
                    <a:pt x="312" y="49"/>
                    <a:pt x="312" y="49"/>
                  </a:cubicBezTo>
                  <a:cubicBezTo>
                    <a:pt x="311" y="48"/>
                    <a:pt x="308" y="48"/>
                    <a:pt x="307" y="50"/>
                  </a:cubicBezTo>
                  <a:cubicBezTo>
                    <a:pt x="307" y="50"/>
                    <a:pt x="307" y="50"/>
                    <a:pt x="307" y="50"/>
                  </a:cubicBezTo>
                  <a:cubicBezTo>
                    <a:pt x="305" y="51"/>
                    <a:pt x="306" y="54"/>
                    <a:pt x="307" y="55"/>
                  </a:cubicBezTo>
                  <a:cubicBezTo>
                    <a:pt x="308" y="56"/>
                    <a:pt x="309" y="56"/>
                    <a:pt x="310" y="56"/>
                  </a:cubicBezTo>
                  <a:close/>
                  <a:moveTo>
                    <a:pt x="291" y="41"/>
                  </a:moveTo>
                  <a:cubicBezTo>
                    <a:pt x="291" y="41"/>
                    <a:pt x="291" y="41"/>
                    <a:pt x="291" y="41"/>
                  </a:cubicBezTo>
                  <a:cubicBezTo>
                    <a:pt x="292" y="41"/>
                    <a:pt x="293" y="40"/>
                    <a:pt x="294" y="39"/>
                  </a:cubicBezTo>
                  <a:cubicBezTo>
                    <a:pt x="294" y="39"/>
                    <a:pt x="294" y="39"/>
                    <a:pt x="294" y="39"/>
                  </a:cubicBezTo>
                  <a:cubicBezTo>
                    <a:pt x="295" y="37"/>
                    <a:pt x="295" y="35"/>
                    <a:pt x="293" y="34"/>
                  </a:cubicBezTo>
                  <a:cubicBezTo>
                    <a:pt x="293" y="34"/>
                    <a:pt x="293" y="34"/>
                    <a:pt x="293" y="34"/>
                  </a:cubicBezTo>
                  <a:cubicBezTo>
                    <a:pt x="291" y="32"/>
                    <a:pt x="289" y="32"/>
                    <a:pt x="287" y="34"/>
                  </a:cubicBezTo>
                  <a:cubicBezTo>
                    <a:pt x="287" y="34"/>
                    <a:pt x="287" y="34"/>
                    <a:pt x="287" y="34"/>
                  </a:cubicBezTo>
                  <a:cubicBezTo>
                    <a:pt x="286" y="36"/>
                    <a:pt x="286" y="38"/>
                    <a:pt x="288" y="40"/>
                  </a:cubicBezTo>
                  <a:cubicBezTo>
                    <a:pt x="289" y="40"/>
                    <a:pt x="290" y="41"/>
                    <a:pt x="291" y="41"/>
                  </a:cubicBezTo>
                  <a:close/>
                  <a:moveTo>
                    <a:pt x="271" y="25"/>
                  </a:moveTo>
                  <a:cubicBezTo>
                    <a:pt x="271" y="25"/>
                    <a:pt x="271" y="25"/>
                    <a:pt x="271" y="25"/>
                  </a:cubicBezTo>
                  <a:cubicBezTo>
                    <a:pt x="272" y="25"/>
                    <a:pt x="273" y="25"/>
                    <a:pt x="274" y="24"/>
                  </a:cubicBezTo>
                  <a:cubicBezTo>
                    <a:pt x="274" y="24"/>
                    <a:pt x="274" y="24"/>
                    <a:pt x="274" y="24"/>
                  </a:cubicBezTo>
                  <a:cubicBezTo>
                    <a:pt x="276" y="22"/>
                    <a:pt x="275" y="19"/>
                    <a:pt x="274" y="18"/>
                  </a:cubicBezTo>
                  <a:cubicBezTo>
                    <a:pt x="274" y="18"/>
                    <a:pt x="274" y="18"/>
                    <a:pt x="274" y="18"/>
                  </a:cubicBezTo>
                  <a:cubicBezTo>
                    <a:pt x="272" y="17"/>
                    <a:pt x="269" y="17"/>
                    <a:pt x="268" y="19"/>
                  </a:cubicBezTo>
                  <a:cubicBezTo>
                    <a:pt x="268" y="19"/>
                    <a:pt x="268" y="19"/>
                    <a:pt x="268" y="19"/>
                  </a:cubicBezTo>
                  <a:cubicBezTo>
                    <a:pt x="267" y="20"/>
                    <a:pt x="267" y="23"/>
                    <a:pt x="269" y="24"/>
                  </a:cubicBezTo>
                  <a:cubicBezTo>
                    <a:pt x="269" y="25"/>
                    <a:pt x="270" y="25"/>
                    <a:pt x="271" y="25"/>
                  </a:cubicBezTo>
                  <a:close/>
                  <a:moveTo>
                    <a:pt x="252" y="10"/>
                  </a:moveTo>
                  <a:cubicBezTo>
                    <a:pt x="252" y="10"/>
                    <a:pt x="252" y="10"/>
                    <a:pt x="252" y="10"/>
                  </a:cubicBezTo>
                  <a:cubicBezTo>
                    <a:pt x="253" y="10"/>
                    <a:pt x="254" y="9"/>
                    <a:pt x="255" y="8"/>
                  </a:cubicBezTo>
                  <a:cubicBezTo>
                    <a:pt x="255" y="8"/>
                    <a:pt x="255" y="8"/>
                    <a:pt x="255" y="8"/>
                  </a:cubicBezTo>
                  <a:cubicBezTo>
                    <a:pt x="256" y="6"/>
                    <a:pt x="256" y="4"/>
                    <a:pt x="254" y="2"/>
                  </a:cubicBezTo>
                  <a:cubicBezTo>
                    <a:pt x="254" y="2"/>
                    <a:pt x="254" y="2"/>
                    <a:pt x="254" y="2"/>
                  </a:cubicBezTo>
                  <a:cubicBezTo>
                    <a:pt x="253" y="1"/>
                    <a:pt x="250" y="1"/>
                    <a:pt x="249" y="3"/>
                  </a:cubicBezTo>
                  <a:cubicBezTo>
                    <a:pt x="249" y="3"/>
                    <a:pt x="249" y="3"/>
                    <a:pt x="249" y="3"/>
                  </a:cubicBezTo>
                  <a:cubicBezTo>
                    <a:pt x="247" y="5"/>
                    <a:pt x="248" y="7"/>
                    <a:pt x="249" y="9"/>
                  </a:cubicBezTo>
                  <a:cubicBezTo>
                    <a:pt x="250" y="9"/>
                    <a:pt x="251" y="10"/>
                    <a:pt x="252" y="10"/>
                  </a:cubicBezTo>
                  <a:close/>
                  <a:moveTo>
                    <a:pt x="228" y="8"/>
                  </a:moveTo>
                  <a:cubicBezTo>
                    <a:pt x="228" y="8"/>
                    <a:pt x="228" y="8"/>
                    <a:pt x="228" y="8"/>
                  </a:cubicBezTo>
                  <a:cubicBezTo>
                    <a:pt x="230" y="8"/>
                    <a:pt x="232" y="6"/>
                    <a:pt x="232" y="4"/>
                  </a:cubicBezTo>
                  <a:cubicBezTo>
                    <a:pt x="232" y="4"/>
                    <a:pt x="232" y="4"/>
                    <a:pt x="232" y="4"/>
                  </a:cubicBezTo>
                  <a:cubicBezTo>
                    <a:pt x="232" y="1"/>
                    <a:pt x="230" y="0"/>
                    <a:pt x="228" y="0"/>
                  </a:cubicBezTo>
                  <a:cubicBezTo>
                    <a:pt x="228" y="0"/>
                    <a:pt x="228" y="0"/>
                    <a:pt x="228" y="0"/>
                  </a:cubicBezTo>
                  <a:cubicBezTo>
                    <a:pt x="225" y="0"/>
                    <a:pt x="224" y="1"/>
                    <a:pt x="224" y="4"/>
                  </a:cubicBezTo>
                  <a:cubicBezTo>
                    <a:pt x="224" y="6"/>
                    <a:pt x="225" y="8"/>
                    <a:pt x="228" y="8"/>
                  </a:cubicBezTo>
                  <a:close/>
                  <a:moveTo>
                    <a:pt x="203" y="8"/>
                  </a:moveTo>
                  <a:cubicBezTo>
                    <a:pt x="203" y="8"/>
                    <a:pt x="203" y="8"/>
                    <a:pt x="203" y="8"/>
                  </a:cubicBezTo>
                  <a:cubicBezTo>
                    <a:pt x="205" y="8"/>
                    <a:pt x="207" y="6"/>
                    <a:pt x="207" y="4"/>
                  </a:cubicBezTo>
                  <a:cubicBezTo>
                    <a:pt x="207" y="4"/>
                    <a:pt x="207" y="4"/>
                    <a:pt x="207" y="4"/>
                  </a:cubicBezTo>
                  <a:cubicBezTo>
                    <a:pt x="207" y="1"/>
                    <a:pt x="205" y="0"/>
                    <a:pt x="203" y="0"/>
                  </a:cubicBezTo>
                  <a:cubicBezTo>
                    <a:pt x="203" y="0"/>
                    <a:pt x="203" y="0"/>
                    <a:pt x="203" y="0"/>
                  </a:cubicBezTo>
                  <a:cubicBezTo>
                    <a:pt x="201" y="0"/>
                    <a:pt x="199" y="1"/>
                    <a:pt x="199" y="4"/>
                  </a:cubicBezTo>
                  <a:cubicBezTo>
                    <a:pt x="199" y="6"/>
                    <a:pt x="201" y="8"/>
                    <a:pt x="203" y="8"/>
                  </a:cubicBezTo>
                  <a:close/>
                  <a:moveTo>
                    <a:pt x="178" y="8"/>
                  </a:moveTo>
                  <a:cubicBezTo>
                    <a:pt x="178" y="8"/>
                    <a:pt x="178" y="8"/>
                    <a:pt x="178" y="8"/>
                  </a:cubicBezTo>
                  <a:cubicBezTo>
                    <a:pt x="180" y="8"/>
                    <a:pt x="182" y="6"/>
                    <a:pt x="182" y="4"/>
                  </a:cubicBezTo>
                  <a:cubicBezTo>
                    <a:pt x="182" y="4"/>
                    <a:pt x="182" y="4"/>
                    <a:pt x="182" y="4"/>
                  </a:cubicBezTo>
                  <a:cubicBezTo>
                    <a:pt x="182" y="1"/>
                    <a:pt x="180" y="0"/>
                    <a:pt x="178" y="0"/>
                  </a:cubicBezTo>
                  <a:cubicBezTo>
                    <a:pt x="178" y="0"/>
                    <a:pt x="178" y="0"/>
                    <a:pt x="178" y="0"/>
                  </a:cubicBezTo>
                  <a:cubicBezTo>
                    <a:pt x="176" y="0"/>
                    <a:pt x="174" y="1"/>
                    <a:pt x="174" y="4"/>
                  </a:cubicBezTo>
                  <a:cubicBezTo>
                    <a:pt x="174" y="6"/>
                    <a:pt x="176" y="8"/>
                    <a:pt x="178" y="8"/>
                  </a:cubicBezTo>
                  <a:close/>
                  <a:moveTo>
                    <a:pt x="153" y="8"/>
                  </a:moveTo>
                  <a:cubicBezTo>
                    <a:pt x="153" y="8"/>
                    <a:pt x="153" y="8"/>
                    <a:pt x="153" y="8"/>
                  </a:cubicBezTo>
                  <a:cubicBezTo>
                    <a:pt x="155" y="8"/>
                    <a:pt x="157" y="6"/>
                    <a:pt x="157" y="4"/>
                  </a:cubicBezTo>
                  <a:cubicBezTo>
                    <a:pt x="157" y="4"/>
                    <a:pt x="157" y="4"/>
                    <a:pt x="157" y="4"/>
                  </a:cubicBezTo>
                  <a:cubicBezTo>
                    <a:pt x="157" y="1"/>
                    <a:pt x="155" y="0"/>
                    <a:pt x="153" y="0"/>
                  </a:cubicBezTo>
                  <a:cubicBezTo>
                    <a:pt x="153" y="0"/>
                    <a:pt x="153" y="0"/>
                    <a:pt x="153" y="0"/>
                  </a:cubicBezTo>
                  <a:cubicBezTo>
                    <a:pt x="151" y="0"/>
                    <a:pt x="149" y="1"/>
                    <a:pt x="149" y="4"/>
                  </a:cubicBezTo>
                  <a:cubicBezTo>
                    <a:pt x="149" y="6"/>
                    <a:pt x="151" y="8"/>
                    <a:pt x="153" y="8"/>
                  </a:cubicBezTo>
                  <a:close/>
                  <a:moveTo>
                    <a:pt x="128" y="8"/>
                  </a:moveTo>
                  <a:cubicBezTo>
                    <a:pt x="128" y="8"/>
                    <a:pt x="128" y="8"/>
                    <a:pt x="128" y="8"/>
                  </a:cubicBezTo>
                  <a:cubicBezTo>
                    <a:pt x="130" y="8"/>
                    <a:pt x="132" y="6"/>
                    <a:pt x="132" y="4"/>
                  </a:cubicBezTo>
                  <a:cubicBezTo>
                    <a:pt x="132" y="4"/>
                    <a:pt x="132" y="4"/>
                    <a:pt x="132" y="4"/>
                  </a:cubicBezTo>
                  <a:cubicBezTo>
                    <a:pt x="132" y="1"/>
                    <a:pt x="130" y="0"/>
                    <a:pt x="128" y="0"/>
                  </a:cubicBezTo>
                  <a:cubicBezTo>
                    <a:pt x="128" y="0"/>
                    <a:pt x="128" y="0"/>
                    <a:pt x="128" y="0"/>
                  </a:cubicBezTo>
                  <a:cubicBezTo>
                    <a:pt x="126" y="0"/>
                    <a:pt x="124" y="1"/>
                    <a:pt x="124" y="4"/>
                  </a:cubicBezTo>
                  <a:cubicBezTo>
                    <a:pt x="124" y="6"/>
                    <a:pt x="126" y="8"/>
                    <a:pt x="128" y="8"/>
                  </a:cubicBezTo>
                  <a:close/>
                  <a:moveTo>
                    <a:pt x="103" y="8"/>
                  </a:moveTo>
                  <a:cubicBezTo>
                    <a:pt x="103" y="8"/>
                    <a:pt x="103" y="8"/>
                    <a:pt x="103" y="8"/>
                  </a:cubicBezTo>
                  <a:cubicBezTo>
                    <a:pt x="106" y="8"/>
                    <a:pt x="107" y="6"/>
                    <a:pt x="107" y="4"/>
                  </a:cubicBezTo>
                  <a:cubicBezTo>
                    <a:pt x="107" y="4"/>
                    <a:pt x="107" y="4"/>
                    <a:pt x="107" y="4"/>
                  </a:cubicBezTo>
                  <a:cubicBezTo>
                    <a:pt x="107" y="1"/>
                    <a:pt x="106" y="0"/>
                    <a:pt x="103" y="0"/>
                  </a:cubicBezTo>
                  <a:cubicBezTo>
                    <a:pt x="103" y="0"/>
                    <a:pt x="103" y="0"/>
                    <a:pt x="103" y="0"/>
                  </a:cubicBezTo>
                  <a:cubicBezTo>
                    <a:pt x="101" y="0"/>
                    <a:pt x="99" y="1"/>
                    <a:pt x="99" y="4"/>
                  </a:cubicBezTo>
                  <a:cubicBezTo>
                    <a:pt x="99" y="6"/>
                    <a:pt x="101" y="8"/>
                    <a:pt x="103" y="8"/>
                  </a:cubicBezTo>
                  <a:close/>
                  <a:moveTo>
                    <a:pt x="79" y="8"/>
                  </a:moveTo>
                  <a:cubicBezTo>
                    <a:pt x="79" y="8"/>
                    <a:pt x="79" y="8"/>
                    <a:pt x="79" y="8"/>
                  </a:cubicBezTo>
                  <a:cubicBezTo>
                    <a:pt x="81" y="8"/>
                    <a:pt x="83" y="6"/>
                    <a:pt x="83" y="4"/>
                  </a:cubicBezTo>
                  <a:cubicBezTo>
                    <a:pt x="83" y="4"/>
                    <a:pt x="83" y="4"/>
                    <a:pt x="83" y="4"/>
                  </a:cubicBezTo>
                  <a:cubicBezTo>
                    <a:pt x="83" y="1"/>
                    <a:pt x="81" y="0"/>
                    <a:pt x="79" y="0"/>
                  </a:cubicBezTo>
                  <a:cubicBezTo>
                    <a:pt x="79" y="0"/>
                    <a:pt x="79" y="0"/>
                    <a:pt x="79" y="0"/>
                  </a:cubicBezTo>
                  <a:cubicBezTo>
                    <a:pt x="76" y="0"/>
                    <a:pt x="75" y="1"/>
                    <a:pt x="75" y="4"/>
                  </a:cubicBezTo>
                  <a:cubicBezTo>
                    <a:pt x="75" y="6"/>
                    <a:pt x="76" y="8"/>
                    <a:pt x="79" y="8"/>
                  </a:cubicBezTo>
                  <a:close/>
                  <a:moveTo>
                    <a:pt x="54" y="8"/>
                  </a:moveTo>
                  <a:cubicBezTo>
                    <a:pt x="54" y="8"/>
                    <a:pt x="54" y="8"/>
                    <a:pt x="54" y="8"/>
                  </a:cubicBezTo>
                  <a:cubicBezTo>
                    <a:pt x="56" y="8"/>
                    <a:pt x="58" y="6"/>
                    <a:pt x="58" y="4"/>
                  </a:cubicBezTo>
                  <a:cubicBezTo>
                    <a:pt x="58" y="4"/>
                    <a:pt x="58" y="4"/>
                    <a:pt x="58" y="4"/>
                  </a:cubicBezTo>
                  <a:cubicBezTo>
                    <a:pt x="58" y="1"/>
                    <a:pt x="56" y="0"/>
                    <a:pt x="54" y="0"/>
                  </a:cubicBezTo>
                  <a:cubicBezTo>
                    <a:pt x="54" y="0"/>
                    <a:pt x="54" y="0"/>
                    <a:pt x="54" y="0"/>
                  </a:cubicBezTo>
                  <a:cubicBezTo>
                    <a:pt x="51" y="0"/>
                    <a:pt x="50" y="1"/>
                    <a:pt x="50" y="4"/>
                  </a:cubicBezTo>
                  <a:cubicBezTo>
                    <a:pt x="50" y="6"/>
                    <a:pt x="51" y="8"/>
                    <a:pt x="54" y="8"/>
                  </a:cubicBezTo>
                  <a:close/>
                  <a:moveTo>
                    <a:pt x="29" y="8"/>
                  </a:moveTo>
                  <a:cubicBezTo>
                    <a:pt x="29" y="8"/>
                    <a:pt x="29" y="8"/>
                    <a:pt x="29" y="8"/>
                  </a:cubicBezTo>
                  <a:cubicBezTo>
                    <a:pt x="31" y="8"/>
                    <a:pt x="33" y="6"/>
                    <a:pt x="33" y="4"/>
                  </a:cubicBezTo>
                  <a:cubicBezTo>
                    <a:pt x="33" y="4"/>
                    <a:pt x="33" y="4"/>
                    <a:pt x="33" y="4"/>
                  </a:cubicBezTo>
                  <a:cubicBezTo>
                    <a:pt x="33" y="1"/>
                    <a:pt x="31" y="0"/>
                    <a:pt x="29" y="0"/>
                  </a:cubicBezTo>
                  <a:cubicBezTo>
                    <a:pt x="29" y="0"/>
                    <a:pt x="29" y="0"/>
                    <a:pt x="29" y="0"/>
                  </a:cubicBezTo>
                  <a:cubicBezTo>
                    <a:pt x="27" y="0"/>
                    <a:pt x="25" y="1"/>
                    <a:pt x="25" y="4"/>
                  </a:cubicBezTo>
                  <a:cubicBezTo>
                    <a:pt x="25" y="6"/>
                    <a:pt x="27" y="8"/>
                    <a:pt x="29" y="8"/>
                  </a:cubicBezTo>
                  <a:close/>
                  <a:moveTo>
                    <a:pt x="7" y="6"/>
                  </a:moveTo>
                  <a:cubicBezTo>
                    <a:pt x="8" y="6"/>
                    <a:pt x="8" y="5"/>
                    <a:pt x="8" y="4"/>
                  </a:cubicBezTo>
                  <a:cubicBezTo>
                    <a:pt x="8" y="3"/>
                    <a:pt x="8" y="3"/>
                    <a:pt x="8" y="2"/>
                  </a:cubicBezTo>
                  <a:cubicBezTo>
                    <a:pt x="7" y="2"/>
                    <a:pt x="7" y="1"/>
                    <a:pt x="7" y="1"/>
                  </a:cubicBezTo>
                  <a:cubicBezTo>
                    <a:pt x="6" y="0"/>
                    <a:pt x="6" y="0"/>
                    <a:pt x="6" y="0"/>
                  </a:cubicBezTo>
                  <a:cubicBezTo>
                    <a:pt x="5" y="0"/>
                    <a:pt x="4" y="0"/>
                    <a:pt x="3" y="0"/>
                  </a:cubicBezTo>
                  <a:cubicBezTo>
                    <a:pt x="3" y="0"/>
                    <a:pt x="3" y="0"/>
                    <a:pt x="2" y="0"/>
                  </a:cubicBezTo>
                  <a:cubicBezTo>
                    <a:pt x="2" y="0"/>
                    <a:pt x="2" y="0"/>
                    <a:pt x="2" y="0"/>
                  </a:cubicBezTo>
                  <a:cubicBezTo>
                    <a:pt x="2" y="0"/>
                    <a:pt x="1" y="1"/>
                    <a:pt x="1" y="1"/>
                  </a:cubicBezTo>
                  <a:cubicBezTo>
                    <a:pt x="1" y="1"/>
                    <a:pt x="1" y="2"/>
                    <a:pt x="0" y="2"/>
                  </a:cubicBezTo>
                  <a:cubicBezTo>
                    <a:pt x="0" y="3"/>
                    <a:pt x="0" y="3"/>
                    <a:pt x="0" y="4"/>
                  </a:cubicBezTo>
                  <a:cubicBezTo>
                    <a:pt x="0" y="5"/>
                    <a:pt x="0" y="6"/>
                    <a:pt x="1" y="6"/>
                  </a:cubicBezTo>
                  <a:cubicBezTo>
                    <a:pt x="1" y="7"/>
                    <a:pt x="2" y="7"/>
                    <a:pt x="2" y="7"/>
                  </a:cubicBezTo>
                  <a:cubicBezTo>
                    <a:pt x="2" y="7"/>
                    <a:pt x="2" y="7"/>
                    <a:pt x="2" y="7"/>
                  </a:cubicBezTo>
                  <a:cubicBezTo>
                    <a:pt x="3" y="7"/>
                    <a:pt x="3" y="8"/>
                    <a:pt x="3" y="8"/>
                  </a:cubicBezTo>
                  <a:cubicBezTo>
                    <a:pt x="3" y="8"/>
                    <a:pt x="4" y="8"/>
                    <a:pt x="4" y="8"/>
                  </a:cubicBezTo>
                  <a:cubicBezTo>
                    <a:pt x="5" y="8"/>
                    <a:pt x="6" y="7"/>
                    <a:pt x="7" y="6"/>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sp>
          <p:nvSpPr>
            <p:cNvPr id="19" name="Freeform 8">
              <a:extLst>
                <a:ext uri="{FF2B5EF4-FFF2-40B4-BE49-F238E27FC236}">
                  <a16:creationId xmlns:a16="http://schemas.microsoft.com/office/drawing/2014/main" id="{B8805991-E1E2-46FF-B336-8D2C6321A276}"/>
                </a:ext>
              </a:extLst>
            </p:cNvPr>
            <p:cNvSpPr>
              <a:spLocks noEditPoints="1"/>
            </p:cNvSpPr>
            <p:nvPr/>
          </p:nvSpPr>
          <p:spPr bwMode="auto">
            <a:xfrm>
              <a:off x="7666038" y="1458913"/>
              <a:ext cx="1255713" cy="274638"/>
            </a:xfrm>
            <a:custGeom>
              <a:avLst/>
              <a:gdLst>
                <a:gd name="T0" fmla="*/ 0 w 333"/>
                <a:gd name="T1" fmla="*/ 70 h 73"/>
                <a:gd name="T2" fmla="*/ 0 w 333"/>
                <a:gd name="T3" fmla="*/ 67 h 73"/>
                <a:gd name="T4" fmla="*/ 6 w 333"/>
                <a:gd name="T5" fmla="*/ 66 h 73"/>
                <a:gd name="T6" fmla="*/ 8 w 333"/>
                <a:gd name="T7" fmla="*/ 68 h 73"/>
                <a:gd name="T8" fmla="*/ 6 w 333"/>
                <a:gd name="T9" fmla="*/ 71 h 73"/>
                <a:gd name="T10" fmla="*/ 23 w 333"/>
                <a:gd name="T11" fmla="*/ 57 h 73"/>
                <a:gd name="T12" fmla="*/ 26 w 333"/>
                <a:gd name="T13" fmla="*/ 51 h 73"/>
                <a:gd name="T14" fmla="*/ 21 w 333"/>
                <a:gd name="T15" fmla="*/ 50 h 73"/>
                <a:gd name="T16" fmla="*/ 42 w 333"/>
                <a:gd name="T17" fmla="*/ 42 h 73"/>
                <a:gd name="T18" fmla="*/ 45 w 333"/>
                <a:gd name="T19" fmla="*/ 41 h 73"/>
                <a:gd name="T20" fmla="*/ 40 w 333"/>
                <a:gd name="T21" fmla="*/ 35 h 73"/>
                <a:gd name="T22" fmla="*/ 42 w 333"/>
                <a:gd name="T23" fmla="*/ 42 h 73"/>
                <a:gd name="T24" fmla="*/ 64 w 333"/>
                <a:gd name="T25" fmla="*/ 25 h 73"/>
                <a:gd name="T26" fmla="*/ 65 w 333"/>
                <a:gd name="T27" fmla="*/ 20 h 73"/>
                <a:gd name="T28" fmla="*/ 59 w 333"/>
                <a:gd name="T29" fmla="*/ 25 h 73"/>
                <a:gd name="T30" fmla="*/ 81 w 333"/>
                <a:gd name="T31" fmla="*/ 11 h 73"/>
                <a:gd name="T32" fmla="*/ 84 w 333"/>
                <a:gd name="T33" fmla="*/ 4 h 73"/>
                <a:gd name="T34" fmla="*/ 79 w 333"/>
                <a:gd name="T35" fmla="*/ 3 h 73"/>
                <a:gd name="T36" fmla="*/ 304 w 333"/>
                <a:gd name="T37" fmla="*/ 9 h 73"/>
                <a:gd name="T38" fmla="*/ 308 w 333"/>
                <a:gd name="T39" fmla="*/ 5 h 73"/>
                <a:gd name="T40" fmla="*/ 300 w 333"/>
                <a:gd name="T41" fmla="*/ 5 h 73"/>
                <a:gd name="T42" fmla="*/ 279 w 333"/>
                <a:gd name="T43" fmla="*/ 9 h 73"/>
                <a:gd name="T44" fmla="*/ 279 w 333"/>
                <a:gd name="T45" fmla="*/ 1 h 73"/>
                <a:gd name="T46" fmla="*/ 279 w 333"/>
                <a:gd name="T47" fmla="*/ 9 h 73"/>
                <a:gd name="T48" fmla="*/ 258 w 333"/>
                <a:gd name="T49" fmla="*/ 5 h 73"/>
                <a:gd name="T50" fmla="*/ 254 w 333"/>
                <a:gd name="T51" fmla="*/ 1 h 73"/>
                <a:gd name="T52" fmla="*/ 230 w 333"/>
                <a:gd name="T53" fmla="*/ 9 h 73"/>
                <a:gd name="T54" fmla="*/ 234 w 333"/>
                <a:gd name="T55" fmla="*/ 5 h 73"/>
                <a:gd name="T56" fmla="*/ 226 w 333"/>
                <a:gd name="T57" fmla="*/ 5 h 73"/>
                <a:gd name="T58" fmla="*/ 205 w 333"/>
                <a:gd name="T59" fmla="*/ 9 h 73"/>
                <a:gd name="T60" fmla="*/ 205 w 333"/>
                <a:gd name="T61" fmla="*/ 1 h 73"/>
                <a:gd name="T62" fmla="*/ 205 w 333"/>
                <a:gd name="T63" fmla="*/ 9 h 73"/>
                <a:gd name="T64" fmla="*/ 184 w 333"/>
                <a:gd name="T65" fmla="*/ 5 h 73"/>
                <a:gd name="T66" fmla="*/ 180 w 333"/>
                <a:gd name="T67" fmla="*/ 1 h 73"/>
                <a:gd name="T68" fmla="*/ 155 w 333"/>
                <a:gd name="T69" fmla="*/ 9 h 73"/>
                <a:gd name="T70" fmla="*/ 159 w 333"/>
                <a:gd name="T71" fmla="*/ 5 h 73"/>
                <a:gd name="T72" fmla="*/ 151 w 333"/>
                <a:gd name="T73" fmla="*/ 5 h 73"/>
                <a:gd name="T74" fmla="*/ 130 w 333"/>
                <a:gd name="T75" fmla="*/ 9 h 73"/>
                <a:gd name="T76" fmla="*/ 130 w 333"/>
                <a:gd name="T77" fmla="*/ 1 h 73"/>
                <a:gd name="T78" fmla="*/ 130 w 333"/>
                <a:gd name="T79" fmla="*/ 9 h 73"/>
                <a:gd name="T80" fmla="*/ 109 w 333"/>
                <a:gd name="T81" fmla="*/ 5 h 73"/>
                <a:gd name="T82" fmla="*/ 105 w 333"/>
                <a:gd name="T83" fmla="*/ 1 h 73"/>
                <a:gd name="T84" fmla="*/ 332 w 333"/>
                <a:gd name="T85" fmla="*/ 7 h 73"/>
                <a:gd name="T86" fmla="*/ 333 w 333"/>
                <a:gd name="T87" fmla="*/ 5 h 73"/>
                <a:gd name="T88" fmla="*/ 333 w 333"/>
                <a:gd name="T89" fmla="*/ 3 h 73"/>
                <a:gd name="T90" fmla="*/ 326 w 333"/>
                <a:gd name="T91" fmla="*/ 2 h 73"/>
                <a:gd name="T92" fmla="*/ 325 w 333"/>
                <a:gd name="T93" fmla="*/ 4 h 73"/>
                <a:gd name="T94" fmla="*/ 325 w 333"/>
                <a:gd name="T95" fmla="*/ 6 h 73"/>
                <a:gd name="T96" fmla="*/ 327 w 333"/>
                <a:gd name="T97" fmla="*/ 8 h 73"/>
                <a:gd name="T98" fmla="*/ 329 w 333"/>
                <a:gd name="T99"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3" h="73">
                  <a:moveTo>
                    <a:pt x="4" y="73"/>
                  </a:moveTo>
                  <a:cubicBezTo>
                    <a:pt x="3" y="73"/>
                    <a:pt x="2" y="72"/>
                    <a:pt x="1" y="71"/>
                  </a:cubicBezTo>
                  <a:cubicBezTo>
                    <a:pt x="0" y="71"/>
                    <a:pt x="0" y="71"/>
                    <a:pt x="0" y="70"/>
                  </a:cubicBezTo>
                  <a:cubicBezTo>
                    <a:pt x="0" y="70"/>
                    <a:pt x="0" y="69"/>
                    <a:pt x="0" y="69"/>
                  </a:cubicBezTo>
                  <a:cubicBezTo>
                    <a:pt x="0" y="68"/>
                    <a:pt x="0" y="68"/>
                    <a:pt x="0" y="68"/>
                  </a:cubicBezTo>
                  <a:cubicBezTo>
                    <a:pt x="0" y="68"/>
                    <a:pt x="0" y="67"/>
                    <a:pt x="0" y="67"/>
                  </a:cubicBezTo>
                  <a:cubicBezTo>
                    <a:pt x="0" y="67"/>
                    <a:pt x="0" y="67"/>
                    <a:pt x="0" y="66"/>
                  </a:cubicBezTo>
                  <a:cubicBezTo>
                    <a:pt x="0" y="66"/>
                    <a:pt x="1" y="66"/>
                    <a:pt x="1" y="66"/>
                  </a:cubicBezTo>
                  <a:cubicBezTo>
                    <a:pt x="2" y="64"/>
                    <a:pt x="5" y="64"/>
                    <a:pt x="6" y="66"/>
                  </a:cubicBezTo>
                  <a:cubicBezTo>
                    <a:pt x="7" y="66"/>
                    <a:pt x="7" y="66"/>
                    <a:pt x="7" y="66"/>
                  </a:cubicBezTo>
                  <a:cubicBezTo>
                    <a:pt x="7" y="67"/>
                    <a:pt x="7" y="67"/>
                    <a:pt x="7" y="67"/>
                  </a:cubicBezTo>
                  <a:cubicBezTo>
                    <a:pt x="7" y="67"/>
                    <a:pt x="7" y="68"/>
                    <a:pt x="8" y="68"/>
                  </a:cubicBezTo>
                  <a:cubicBezTo>
                    <a:pt x="8" y="68"/>
                    <a:pt x="8" y="68"/>
                    <a:pt x="8" y="69"/>
                  </a:cubicBezTo>
                  <a:cubicBezTo>
                    <a:pt x="8" y="69"/>
                    <a:pt x="8" y="70"/>
                    <a:pt x="7" y="70"/>
                  </a:cubicBezTo>
                  <a:cubicBezTo>
                    <a:pt x="7" y="71"/>
                    <a:pt x="7" y="71"/>
                    <a:pt x="6" y="71"/>
                  </a:cubicBezTo>
                  <a:cubicBezTo>
                    <a:pt x="6" y="72"/>
                    <a:pt x="5" y="73"/>
                    <a:pt x="4" y="73"/>
                  </a:cubicBezTo>
                  <a:close/>
                  <a:moveTo>
                    <a:pt x="23" y="57"/>
                  </a:moveTo>
                  <a:cubicBezTo>
                    <a:pt x="23" y="57"/>
                    <a:pt x="23" y="57"/>
                    <a:pt x="23" y="57"/>
                  </a:cubicBezTo>
                  <a:cubicBezTo>
                    <a:pt x="24" y="57"/>
                    <a:pt x="25" y="57"/>
                    <a:pt x="26" y="56"/>
                  </a:cubicBezTo>
                  <a:cubicBezTo>
                    <a:pt x="26" y="56"/>
                    <a:pt x="26" y="56"/>
                    <a:pt x="26" y="56"/>
                  </a:cubicBezTo>
                  <a:cubicBezTo>
                    <a:pt x="27" y="55"/>
                    <a:pt x="28" y="52"/>
                    <a:pt x="26" y="51"/>
                  </a:cubicBezTo>
                  <a:cubicBezTo>
                    <a:pt x="26" y="51"/>
                    <a:pt x="26" y="51"/>
                    <a:pt x="26" y="51"/>
                  </a:cubicBezTo>
                  <a:cubicBezTo>
                    <a:pt x="25" y="49"/>
                    <a:pt x="22" y="49"/>
                    <a:pt x="21" y="50"/>
                  </a:cubicBezTo>
                  <a:cubicBezTo>
                    <a:pt x="21" y="50"/>
                    <a:pt x="21" y="50"/>
                    <a:pt x="21" y="50"/>
                  </a:cubicBezTo>
                  <a:cubicBezTo>
                    <a:pt x="19" y="51"/>
                    <a:pt x="19" y="54"/>
                    <a:pt x="20" y="56"/>
                  </a:cubicBezTo>
                  <a:cubicBezTo>
                    <a:pt x="21" y="57"/>
                    <a:pt x="22" y="57"/>
                    <a:pt x="23" y="57"/>
                  </a:cubicBezTo>
                  <a:close/>
                  <a:moveTo>
                    <a:pt x="42" y="42"/>
                  </a:moveTo>
                  <a:cubicBezTo>
                    <a:pt x="42" y="42"/>
                    <a:pt x="42" y="42"/>
                    <a:pt x="42" y="42"/>
                  </a:cubicBezTo>
                  <a:cubicBezTo>
                    <a:pt x="43" y="42"/>
                    <a:pt x="44" y="41"/>
                    <a:pt x="45" y="41"/>
                  </a:cubicBezTo>
                  <a:cubicBezTo>
                    <a:pt x="45" y="41"/>
                    <a:pt x="45" y="41"/>
                    <a:pt x="45" y="41"/>
                  </a:cubicBezTo>
                  <a:cubicBezTo>
                    <a:pt x="47" y="39"/>
                    <a:pt x="47" y="37"/>
                    <a:pt x="46" y="35"/>
                  </a:cubicBezTo>
                  <a:cubicBezTo>
                    <a:pt x="46" y="35"/>
                    <a:pt x="46" y="35"/>
                    <a:pt x="46" y="35"/>
                  </a:cubicBezTo>
                  <a:cubicBezTo>
                    <a:pt x="44" y="33"/>
                    <a:pt x="42" y="33"/>
                    <a:pt x="40" y="35"/>
                  </a:cubicBezTo>
                  <a:cubicBezTo>
                    <a:pt x="40" y="35"/>
                    <a:pt x="40" y="35"/>
                    <a:pt x="40" y="35"/>
                  </a:cubicBezTo>
                  <a:cubicBezTo>
                    <a:pt x="38" y="36"/>
                    <a:pt x="38" y="38"/>
                    <a:pt x="39" y="40"/>
                  </a:cubicBezTo>
                  <a:cubicBezTo>
                    <a:pt x="40" y="41"/>
                    <a:pt x="41" y="42"/>
                    <a:pt x="42" y="42"/>
                  </a:cubicBezTo>
                  <a:close/>
                  <a:moveTo>
                    <a:pt x="62" y="26"/>
                  </a:moveTo>
                  <a:cubicBezTo>
                    <a:pt x="62" y="26"/>
                    <a:pt x="62" y="26"/>
                    <a:pt x="62" y="26"/>
                  </a:cubicBezTo>
                  <a:cubicBezTo>
                    <a:pt x="63" y="26"/>
                    <a:pt x="64" y="26"/>
                    <a:pt x="64" y="25"/>
                  </a:cubicBezTo>
                  <a:cubicBezTo>
                    <a:pt x="64" y="25"/>
                    <a:pt x="64" y="25"/>
                    <a:pt x="64" y="25"/>
                  </a:cubicBezTo>
                  <a:cubicBezTo>
                    <a:pt x="66" y="24"/>
                    <a:pt x="66" y="21"/>
                    <a:pt x="65" y="20"/>
                  </a:cubicBezTo>
                  <a:cubicBezTo>
                    <a:pt x="65" y="20"/>
                    <a:pt x="65" y="20"/>
                    <a:pt x="65" y="20"/>
                  </a:cubicBezTo>
                  <a:cubicBezTo>
                    <a:pt x="64" y="18"/>
                    <a:pt x="61" y="18"/>
                    <a:pt x="59" y="19"/>
                  </a:cubicBezTo>
                  <a:cubicBezTo>
                    <a:pt x="59" y="19"/>
                    <a:pt x="59" y="19"/>
                    <a:pt x="59" y="19"/>
                  </a:cubicBezTo>
                  <a:cubicBezTo>
                    <a:pt x="58" y="20"/>
                    <a:pt x="57" y="23"/>
                    <a:pt x="59" y="25"/>
                  </a:cubicBezTo>
                  <a:cubicBezTo>
                    <a:pt x="59" y="26"/>
                    <a:pt x="61" y="26"/>
                    <a:pt x="62" y="26"/>
                  </a:cubicBezTo>
                  <a:close/>
                  <a:moveTo>
                    <a:pt x="81" y="11"/>
                  </a:moveTo>
                  <a:cubicBezTo>
                    <a:pt x="81" y="11"/>
                    <a:pt x="81" y="11"/>
                    <a:pt x="81" y="11"/>
                  </a:cubicBezTo>
                  <a:cubicBezTo>
                    <a:pt x="82" y="11"/>
                    <a:pt x="83" y="10"/>
                    <a:pt x="84" y="10"/>
                  </a:cubicBezTo>
                  <a:cubicBezTo>
                    <a:pt x="84" y="10"/>
                    <a:pt x="84" y="10"/>
                    <a:pt x="84" y="10"/>
                  </a:cubicBezTo>
                  <a:cubicBezTo>
                    <a:pt x="85" y="8"/>
                    <a:pt x="86" y="6"/>
                    <a:pt x="84" y="4"/>
                  </a:cubicBezTo>
                  <a:cubicBezTo>
                    <a:pt x="84" y="4"/>
                    <a:pt x="84" y="4"/>
                    <a:pt x="84" y="4"/>
                  </a:cubicBezTo>
                  <a:cubicBezTo>
                    <a:pt x="83" y="2"/>
                    <a:pt x="80" y="2"/>
                    <a:pt x="79" y="3"/>
                  </a:cubicBezTo>
                  <a:cubicBezTo>
                    <a:pt x="79" y="3"/>
                    <a:pt x="79" y="3"/>
                    <a:pt x="79" y="3"/>
                  </a:cubicBezTo>
                  <a:cubicBezTo>
                    <a:pt x="77" y="5"/>
                    <a:pt x="77" y="7"/>
                    <a:pt x="78" y="9"/>
                  </a:cubicBezTo>
                  <a:cubicBezTo>
                    <a:pt x="79" y="10"/>
                    <a:pt x="80" y="11"/>
                    <a:pt x="81" y="11"/>
                  </a:cubicBezTo>
                  <a:close/>
                  <a:moveTo>
                    <a:pt x="304" y="9"/>
                  </a:moveTo>
                  <a:cubicBezTo>
                    <a:pt x="304" y="9"/>
                    <a:pt x="304" y="9"/>
                    <a:pt x="304" y="9"/>
                  </a:cubicBezTo>
                  <a:cubicBezTo>
                    <a:pt x="306" y="9"/>
                    <a:pt x="308" y="7"/>
                    <a:pt x="308" y="5"/>
                  </a:cubicBezTo>
                  <a:cubicBezTo>
                    <a:pt x="308" y="5"/>
                    <a:pt x="308" y="5"/>
                    <a:pt x="308" y="5"/>
                  </a:cubicBezTo>
                  <a:cubicBezTo>
                    <a:pt x="308" y="2"/>
                    <a:pt x="306" y="1"/>
                    <a:pt x="304" y="1"/>
                  </a:cubicBezTo>
                  <a:cubicBezTo>
                    <a:pt x="304" y="1"/>
                    <a:pt x="304" y="1"/>
                    <a:pt x="304" y="1"/>
                  </a:cubicBezTo>
                  <a:cubicBezTo>
                    <a:pt x="302" y="1"/>
                    <a:pt x="300" y="2"/>
                    <a:pt x="300" y="5"/>
                  </a:cubicBezTo>
                  <a:cubicBezTo>
                    <a:pt x="300" y="7"/>
                    <a:pt x="302" y="9"/>
                    <a:pt x="304" y="9"/>
                  </a:cubicBezTo>
                  <a:close/>
                  <a:moveTo>
                    <a:pt x="279" y="9"/>
                  </a:moveTo>
                  <a:cubicBezTo>
                    <a:pt x="279" y="9"/>
                    <a:pt x="279" y="9"/>
                    <a:pt x="279" y="9"/>
                  </a:cubicBezTo>
                  <a:cubicBezTo>
                    <a:pt x="281" y="9"/>
                    <a:pt x="283" y="7"/>
                    <a:pt x="283" y="5"/>
                  </a:cubicBezTo>
                  <a:cubicBezTo>
                    <a:pt x="283" y="5"/>
                    <a:pt x="283" y="5"/>
                    <a:pt x="283" y="5"/>
                  </a:cubicBezTo>
                  <a:cubicBezTo>
                    <a:pt x="283" y="2"/>
                    <a:pt x="281" y="1"/>
                    <a:pt x="279" y="1"/>
                  </a:cubicBezTo>
                  <a:cubicBezTo>
                    <a:pt x="279" y="1"/>
                    <a:pt x="279" y="1"/>
                    <a:pt x="279" y="1"/>
                  </a:cubicBezTo>
                  <a:cubicBezTo>
                    <a:pt x="277" y="1"/>
                    <a:pt x="275" y="2"/>
                    <a:pt x="275" y="5"/>
                  </a:cubicBezTo>
                  <a:cubicBezTo>
                    <a:pt x="275" y="7"/>
                    <a:pt x="277" y="9"/>
                    <a:pt x="279" y="9"/>
                  </a:cubicBezTo>
                  <a:close/>
                  <a:moveTo>
                    <a:pt x="254" y="9"/>
                  </a:moveTo>
                  <a:cubicBezTo>
                    <a:pt x="254" y="9"/>
                    <a:pt x="254" y="9"/>
                    <a:pt x="254" y="9"/>
                  </a:cubicBezTo>
                  <a:cubicBezTo>
                    <a:pt x="257" y="9"/>
                    <a:pt x="258" y="7"/>
                    <a:pt x="258" y="5"/>
                  </a:cubicBezTo>
                  <a:cubicBezTo>
                    <a:pt x="258" y="5"/>
                    <a:pt x="258" y="5"/>
                    <a:pt x="258" y="5"/>
                  </a:cubicBezTo>
                  <a:cubicBezTo>
                    <a:pt x="258" y="2"/>
                    <a:pt x="257" y="1"/>
                    <a:pt x="254" y="1"/>
                  </a:cubicBezTo>
                  <a:cubicBezTo>
                    <a:pt x="254" y="1"/>
                    <a:pt x="254" y="1"/>
                    <a:pt x="254" y="1"/>
                  </a:cubicBezTo>
                  <a:cubicBezTo>
                    <a:pt x="252" y="1"/>
                    <a:pt x="250" y="2"/>
                    <a:pt x="250" y="5"/>
                  </a:cubicBezTo>
                  <a:cubicBezTo>
                    <a:pt x="250" y="7"/>
                    <a:pt x="252" y="9"/>
                    <a:pt x="254" y="9"/>
                  </a:cubicBezTo>
                  <a:close/>
                  <a:moveTo>
                    <a:pt x="230" y="9"/>
                  </a:moveTo>
                  <a:cubicBezTo>
                    <a:pt x="230" y="9"/>
                    <a:pt x="230" y="9"/>
                    <a:pt x="230" y="9"/>
                  </a:cubicBezTo>
                  <a:cubicBezTo>
                    <a:pt x="232" y="9"/>
                    <a:pt x="234" y="7"/>
                    <a:pt x="234" y="5"/>
                  </a:cubicBezTo>
                  <a:cubicBezTo>
                    <a:pt x="234" y="5"/>
                    <a:pt x="234" y="5"/>
                    <a:pt x="234" y="5"/>
                  </a:cubicBezTo>
                  <a:cubicBezTo>
                    <a:pt x="234" y="2"/>
                    <a:pt x="232" y="1"/>
                    <a:pt x="230" y="1"/>
                  </a:cubicBezTo>
                  <a:cubicBezTo>
                    <a:pt x="230" y="1"/>
                    <a:pt x="230" y="1"/>
                    <a:pt x="230" y="1"/>
                  </a:cubicBezTo>
                  <a:cubicBezTo>
                    <a:pt x="227" y="1"/>
                    <a:pt x="226" y="2"/>
                    <a:pt x="226" y="5"/>
                  </a:cubicBezTo>
                  <a:cubicBezTo>
                    <a:pt x="226" y="7"/>
                    <a:pt x="227" y="9"/>
                    <a:pt x="230" y="9"/>
                  </a:cubicBezTo>
                  <a:close/>
                  <a:moveTo>
                    <a:pt x="205" y="9"/>
                  </a:moveTo>
                  <a:cubicBezTo>
                    <a:pt x="205" y="9"/>
                    <a:pt x="205" y="9"/>
                    <a:pt x="205" y="9"/>
                  </a:cubicBezTo>
                  <a:cubicBezTo>
                    <a:pt x="207" y="9"/>
                    <a:pt x="209" y="7"/>
                    <a:pt x="209" y="5"/>
                  </a:cubicBezTo>
                  <a:cubicBezTo>
                    <a:pt x="209" y="5"/>
                    <a:pt x="209" y="5"/>
                    <a:pt x="209" y="5"/>
                  </a:cubicBezTo>
                  <a:cubicBezTo>
                    <a:pt x="209" y="2"/>
                    <a:pt x="207" y="1"/>
                    <a:pt x="205" y="1"/>
                  </a:cubicBezTo>
                  <a:cubicBezTo>
                    <a:pt x="205" y="1"/>
                    <a:pt x="205" y="1"/>
                    <a:pt x="205" y="1"/>
                  </a:cubicBezTo>
                  <a:cubicBezTo>
                    <a:pt x="203" y="1"/>
                    <a:pt x="201" y="2"/>
                    <a:pt x="201" y="5"/>
                  </a:cubicBezTo>
                  <a:cubicBezTo>
                    <a:pt x="201" y="7"/>
                    <a:pt x="203" y="9"/>
                    <a:pt x="205" y="9"/>
                  </a:cubicBezTo>
                  <a:close/>
                  <a:moveTo>
                    <a:pt x="180" y="9"/>
                  </a:moveTo>
                  <a:cubicBezTo>
                    <a:pt x="180" y="9"/>
                    <a:pt x="180" y="9"/>
                    <a:pt x="180" y="9"/>
                  </a:cubicBezTo>
                  <a:cubicBezTo>
                    <a:pt x="182" y="9"/>
                    <a:pt x="184" y="7"/>
                    <a:pt x="184" y="5"/>
                  </a:cubicBezTo>
                  <a:cubicBezTo>
                    <a:pt x="184" y="5"/>
                    <a:pt x="184" y="5"/>
                    <a:pt x="184" y="5"/>
                  </a:cubicBezTo>
                  <a:cubicBezTo>
                    <a:pt x="184" y="2"/>
                    <a:pt x="182" y="1"/>
                    <a:pt x="180" y="1"/>
                  </a:cubicBezTo>
                  <a:cubicBezTo>
                    <a:pt x="180" y="1"/>
                    <a:pt x="180" y="1"/>
                    <a:pt x="180" y="1"/>
                  </a:cubicBezTo>
                  <a:cubicBezTo>
                    <a:pt x="178" y="1"/>
                    <a:pt x="176" y="2"/>
                    <a:pt x="176" y="5"/>
                  </a:cubicBezTo>
                  <a:cubicBezTo>
                    <a:pt x="176" y="7"/>
                    <a:pt x="178" y="9"/>
                    <a:pt x="180" y="9"/>
                  </a:cubicBezTo>
                  <a:close/>
                  <a:moveTo>
                    <a:pt x="155" y="9"/>
                  </a:moveTo>
                  <a:cubicBezTo>
                    <a:pt x="155" y="9"/>
                    <a:pt x="155" y="9"/>
                    <a:pt x="155" y="9"/>
                  </a:cubicBezTo>
                  <a:cubicBezTo>
                    <a:pt x="157" y="9"/>
                    <a:pt x="159" y="7"/>
                    <a:pt x="159" y="5"/>
                  </a:cubicBezTo>
                  <a:cubicBezTo>
                    <a:pt x="159" y="5"/>
                    <a:pt x="159" y="5"/>
                    <a:pt x="159" y="5"/>
                  </a:cubicBezTo>
                  <a:cubicBezTo>
                    <a:pt x="159" y="2"/>
                    <a:pt x="157" y="1"/>
                    <a:pt x="155" y="1"/>
                  </a:cubicBezTo>
                  <a:cubicBezTo>
                    <a:pt x="155" y="1"/>
                    <a:pt x="155" y="1"/>
                    <a:pt x="155" y="1"/>
                  </a:cubicBezTo>
                  <a:cubicBezTo>
                    <a:pt x="153" y="1"/>
                    <a:pt x="151" y="2"/>
                    <a:pt x="151" y="5"/>
                  </a:cubicBezTo>
                  <a:cubicBezTo>
                    <a:pt x="151" y="7"/>
                    <a:pt x="153" y="9"/>
                    <a:pt x="155" y="9"/>
                  </a:cubicBezTo>
                  <a:close/>
                  <a:moveTo>
                    <a:pt x="130" y="9"/>
                  </a:moveTo>
                  <a:cubicBezTo>
                    <a:pt x="130" y="9"/>
                    <a:pt x="130" y="9"/>
                    <a:pt x="130" y="9"/>
                  </a:cubicBezTo>
                  <a:cubicBezTo>
                    <a:pt x="132" y="9"/>
                    <a:pt x="134" y="7"/>
                    <a:pt x="134" y="5"/>
                  </a:cubicBezTo>
                  <a:cubicBezTo>
                    <a:pt x="134" y="5"/>
                    <a:pt x="134" y="5"/>
                    <a:pt x="134" y="5"/>
                  </a:cubicBezTo>
                  <a:cubicBezTo>
                    <a:pt x="134" y="2"/>
                    <a:pt x="132" y="1"/>
                    <a:pt x="130" y="1"/>
                  </a:cubicBezTo>
                  <a:cubicBezTo>
                    <a:pt x="130" y="1"/>
                    <a:pt x="130" y="1"/>
                    <a:pt x="130" y="1"/>
                  </a:cubicBezTo>
                  <a:cubicBezTo>
                    <a:pt x="128" y="1"/>
                    <a:pt x="126" y="2"/>
                    <a:pt x="126" y="5"/>
                  </a:cubicBezTo>
                  <a:cubicBezTo>
                    <a:pt x="126" y="7"/>
                    <a:pt x="128" y="9"/>
                    <a:pt x="130" y="9"/>
                  </a:cubicBezTo>
                  <a:close/>
                  <a:moveTo>
                    <a:pt x="105" y="9"/>
                  </a:moveTo>
                  <a:cubicBezTo>
                    <a:pt x="105" y="9"/>
                    <a:pt x="105" y="9"/>
                    <a:pt x="105" y="9"/>
                  </a:cubicBezTo>
                  <a:cubicBezTo>
                    <a:pt x="108" y="9"/>
                    <a:pt x="109" y="7"/>
                    <a:pt x="109" y="5"/>
                  </a:cubicBezTo>
                  <a:cubicBezTo>
                    <a:pt x="109" y="5"/>
                    <a:pt x="109" y="5"/>
                    <a:pt x="109" y="5"/>
                  </a:cubicBezTo>
                  <a:cubicBezTo>
                    <a:pt x="109" y="2"/>
                    <a:pt x="108" y="1"/>
                    <a:pt x="105" y="1"/>
                  </a:cubicBezTo>
                  <a:cubicBezTo>
                    <a:pt x="105" y="1"/>
                    <a:pt x="105" y="1"/>
                    <a:pt x="105" y="1"/>
                  </a:cubicBezTo>
                  <a:cubicBezTo>
                    <a:pt x="103" y="1"/>
                    <a:pt x="101" y="2"/>
                    <a:pt x="101" y="5"/>
                  </a:cubicBezTo>
                  <a:cubicBezTo>
                    <a:pt x="101" y="7"/>
                    <a:pt x="103" y="9"/>
                    <a:pt x="105" y="9"/>
                  </a:cubicBezTo>
                  <a:close/>
                  <a:moveTo>
                    <a:pt x="332" y="7"/>
                  </a:moveTo>
                  <a:cubicBezTo>
                    <a:pt x="332" y="7"/>
                    <a:pt x="332" y="7"/>
                    <a:pt x="332" y="7"/>
                  </a:cubicBezTo>
                  <a:cubicBezTo>
                    <a:pt x="332" y="7"/>
                    <a:pt x="333" y="6"/>
                    <a:pt x="333" y="6"/>
                  </a:cubicBezTo>
                  <a:cubicBezTo>
                    <a:pt x="333" y="6"/>
                    <a:pt x="333" y="6"/>
                    <a:pt x="333" y="5"/>
                  </a:cubicBezTo>
                  <a:cubicBezTo>
                    <a:pt x="333" y="5"/>
                    <a:pt x="333" y="5"/>
                    <a:pt x="333" y="5"/>
                  </a:cubicBezTo>
                  <a:cubicBezTo>
                    <a:pt x="333" y="4"/>
                    <a:pt x="333" y="4"/>
                    <a:pt x="333" y="4"/>
                  </a:cubicBezTo>
                  <a:cubicBezTo>
                    <a:pt x="333" y="4"/>
                    <a:pt x="333" y="3"/>
                    <a:pt x="333" y="3"/>
                  </a:cubicBezTo>
                  <a:cubicBezTo>
                    <a:pt x="333" y="3"/>
                    <a:pt x="332" y="3"/>
                    <a:pt x="332" y="2"/>
                  </a:cubicBezTo>
                  <a:cubicBezTo>
                    <a:pt x="332" y="2"/>
                    <a:pt x="332" y="2"/>
                    <a:pt x="332" y="2"/>
                  </a:cubicBezTo>
                  <a:cubicBezTo>
                    <a:pt x="330" y="0"/>
                    <a:pt x="328" y="0"/>
                    <a:pt x="326" y="2"/>
                  </a:cubicBezTo>
                  <a:cubicBezTo>
                    <a:pt x="326" y="2"/>
                    <a:pt x="326" y="2"/>
                    <a:pt x="326" y="2"/>
                  </a:cubicBezTo>
                  <a:cubicBezTo>
                    <a:pt x="325" y="3"/>
                    <a:pt x="325" y="3"/>
                    <a:pt x="325" y="3"/>
                  </a:cubicBezTo>
                  <a:cubicBezTo>
                    <a:pt x="325" y="3"/>
                    <a:pt x="325" y="4"/>
                    <a:pt x="325" y="4"/>
                  </a:cubicBezTo>
                  <a:cubicBezTo>
                    <a:pt x="325" y="4"/>
                    <a:pt x="325" y="4"/>
                    <a:pt x="325" y="5"/>
                  </a:cubicBezTo>
                  <a:cubicBezTo>
                    <a:pt x="325" y="5"/>
                    <a:pt x="325" y="5"/>
                    <a:pt x="325" y="5"/>
                  </a:cubicBezTo>
                  <a:cubicBezTo>
                    <a:pt x="325" y="6"/>
                    <a:pt x="325" y="6"/>
                    <a:pt x="325" y="6"/>
                  </a:cubicBezTo>
                  <a:cubicBezTo>
                    <a:pt x="325" y="6"/>
                    <a:pt x="325" y="7"/>
                    <a:pt x="326" y="7"/>
                  </a:cubicBezTo>
                  <a:cubicBezTo>
                    <a:pt x="326" y="7"/>
                    <a:pt x="326" y="7"/>
                    <a:pt x="326" y="7"/>
                  </a:cubicBezTo>
                  <a:cubicBezTo>
                    <a:pt x="326" y="8"/>
                    <a:pt x="327" y="8"/>
                    <a:pt x="327" y="8"/>
                  </a:cubicBezTo>
                  <a:cubicBezTo>
                    <a:pt x="327" y="8"/>
                    <a:pt x="327" y="8"/>
                    <a:pt x="327" y="8"/>
                  </a:cubicBezTo>
                  <a:cubicBezTo>
                    <a:pt x="328" y="8"/>
                    <a:pt x="328" y="9"/>
                    <a:pt x="328" y="9"/>
                  </a:cubicBezTo>
                  <a:cubicBezTo>
                    <a:pt x="328" y="9"/>
                    <a:pt x="329" y="9"/>
                    <a:pt x="329" y="9"/>
                  </a:cubicBezTo>
                  <a:cubicBezTo>
                    <a:pt x="330" y="9"/>
                    <a:pt x="331" y="8"/>
                    <a:pt x="332" y="7"/>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x-none"/>
            </a:p>
          </p:txBody>
        </p:sp>
      </p:grpSp>
      <p:sp>
        <p:nvSpPr>
          <p:cNvPr id="20" name="مربع نص 19">
            <a:extLst>
              <a:ext uri="{FF2B5EF4-FFF2-40B4-BE49-F238E27FC236}">
                <a16:creationId xmlns:a16="http://schemas.microsoft.com/office/drawing/2014/main" id="{04F77C45-CAF4-416E-B7C6-35A218082C74}"/>
              </a:ext>
            </a:extLst>
          </p:cNvPr>
          <p:cNvSpPr txBox="1"/>
          <p:nvPr/>
        </p:nvSpPr>
        <p:spPr>
          <a:xfrm>
            <a:off x="4948767" y="1963094"/>
            <a:ext cx="6155266"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مهارات التواصل الفعال</a:t>
            </a:r>
            <a:endParaRPr lang="ar-EG" dirty="0"/>
          </a:p>
        </p:txBody>
      </p:sp>
      <p:sp>
        <p:nvSpPr>
          <p:cNvPr id="22" name="مربع نص 21">
            <a:extLst>
              <a:ext uri="{FF2B5EF4-FFF2-40B4-BE49-F238E27FC236}">
                <a16:creationId xmlns:a16="http://schemas.microsoft.com/office/drawing/2014/main" id="{EF84451F-00BE-4517-8404-4D9756B0E0E1}"/>
              </a:ext>
            </a:extLst>
          </p:cNvPr>
          <p:cNvSpPr txBox="1"/>
          <p:nvPr/>
        </p:nvSpPr>
        <p:spPr>
          <a:xfrm>
            <a:off x="4652110" y="4456840"/>
            <a:ext cx="6155266"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مهارات الإقناع</a:t>
            </a:r>
            <a:endParaRPr lang="ar-EG" dirty="0"/>
          </a:p>
        </p:txBody>
      </p:sp>
      <p:sp>
        <p:nvSpPr>
          <p:cNvPr id="24" name="مربع نص 23">
            <a:extLst>
              <a:ext uri="{FF2B5EF4-FFF2-40B4-BE49-F238E27FC236}">
                <a16:creationId xmlns:a16="http://schemas.microsoft.com/office/drawing/2014/main" id="{02F88DEA-8B64-4E11-9C19-201B625ABB81}"/>
              </a:ext>
            </a:extLst>
          </p:cNvPr>
          <p:cNvSpPr txBox="1"/>
          <p:nvPr/>
        </p:nvSpPr>
        <p:spPr>
          <a:xfrm>
            <a:off x="1871134" y="4432516"/>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التخطيط </a:t>
            </a:r>
            <a:endParaRPr lang="ar-EG" dirty="0"/>
          </a:p>
        </p:txBody>
      </p:sp>
      <p:sp>
        <p:nvSpPr>
          <p:cNvPr id="26" name="مربع نص 25">
            <a:extLst>
              <a:ext uri="{FF2B5EF4-FFF2-40B4-BE49-F238E27FC236}">
                <a16:creationId xmlns:a16="http://schemas.microsoft.com/office/drawing/2014/main" id="{12C19E6C-53FA-49BE-8769-0C3F997CB6A3}"/>
              </a:ext>
            </a:extLst>
          </p:cNvPr>
          <p:cNvSpPr txBox="1"/>
          <p:nvPr/>
        </p:nvSpPr>
        <p:spPr>
          <a:xfrm>
            <a:off x="1575110" y="1972539"/>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التفكير الاستراتيجي</a:t>
            </a:r>
            <a:endParaRPr lang="ar-EG" dirty="0"/>
          </a:p>
        </p:txBody>
      </p:sp>
      <p:sp>
        <p:nvSpPr>
          <p:cNvPr id="2" name="مربع نص 1">
            <a:extLst>
              <a:ext uri="{FF2B5EF4-FFF2-40B4-BE49-F238E27FC236}">
                <a16:creationId xmlns:a16="http://schemas.microsoft.com/office/drawing/2014/main" id="{C21971A7-CDD4-4CB4-8E54-1365080E9018}"/>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7923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5D97E4CC-2DBA-4752-8FA8-B482F245C0DB}"/>
              </a:ext>
            </a:extLst>
          </p:cNvPr>
          <p:cNvSpPr txBox="1"/>
          <p:nvPr/>
        </p:nvSpPr>
        <p:spPr>
          <a:xfrm>
            <a:off x="3018367" y="545652"/>
            <a:ext cx="6155266" cy="555986"/>
          </a:xfrm>
          <a:prstGeom prst="rect">
            <a:avLst/>
          </a:prstGeom>
          <a:noFill/>
        </p:spPr>
        <p:txBody>
          <a:bodyPr wrap="square">
            <a:spAutoFit/>
          </a:bodyPr>
          <a:lstStyle/>
          <a:p>
            <a:pPr marL="228600" algn="ctr" rtl="1">
              <a:lnSpc>
                <a:spcPct val="115000"/>
              </a:lnSpc>
              <a:spcAft>
                <a:spcPts val="1000"/>
              </a:spcAft>
            </a:pPr>
            <a:r>
              <a:rPr lang="ar-SA" sz="2800" b="1" dirty="0">
                <a:effectLst/>
                <a:latin typeface="Calibri" panose="020F0502020204030204" pitchFamily="34" charset="0"/>
                <a:ea typeface="Times New Roman" panose="02020603050405020304" pitchFamily="18" charset="0"/>
                <a:cs typeface="Arial" panose="020B0604020202020204" pitchFamily="34" charset="0"/>
              </a:rPr>
              <a:t>الفرق بين سلسلة الإمداد والخدمات اللوجستية.</a:t>
            </a:r>
            <a:endParaRPr lang="en-US" sz="2000" b="1" dirty="0">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4" name="جدول 3">
            <a:extLst>
              <a:ext uri="{FF2B5EF4-FFF2-40B4-BE49-F238E27FC236}">
                <a16:creationId xmlns:a16="http://schemas.microsoft.com/office/drawing/2014/main" id="{017CB12C-5E57-4496-8AE1-DBD415301E8E}"/>
              </a:ext>
            </a:extLst>
          </p:cNvPr>
          <p:cNvGraphicFramePr>
            <a:graphicFrameLocks noGrp="1"/>
          </p:cNvGraphicFramePr>
          <p:nvPr>
            <p:extLst>
              <p:ext uri="{D42A27DB-BD31-4B8C-83A1-F6EECF244321}">
                <p14:modId xmlns:p14="http://schemas.microsoft.com/office/powerpoint/2010/main" val="1756692250"/>
              </p:ext>
            </p:extLst>
          </p:nvPr>
        </p:nvGraphicFramePr>
        <p:xfrm>
          <a:off x="1727200" y="1324327"/>
          <a:ext cx="8047566" cy="4489739"/>
        </p:xfrm>
        <a:graphic>
          <a:graphicData uri="http://schemas.openxmlformats.org/drawingml/2006/table">
            <a:tbl>
              <a:tblPr firstRow="1" firstCol="1" bandRow="1">
                <a:effectLst>
                  <a:outerShdw blurRad="63500" sx="102000" sy="102000" algn="ctr" rotWithShape="0">
                    <a:prstClr val="black">
                      <a:alpha val="40000"/>
                    </a:prstClr>
                  </a:outerShdw>
                </a:effectLst>
              </a:tblPr>
              <a:tblGrid>
                <a:gridCol w="4023783">
                  <a:extLst>
                    <a:ext uri="{9D8B030D-6E8A-4147-A177-3AD203B41FA5}">
                      <a16:colId xmlns:a16="http://schemas.microsoft.com/office/drawing/2014/main" val="3909755351"/>
                    </a:ext>
                  </a:extLst>
                </a:gridCol>
                <a:gridCol w="4023783">
                  <a:extLst>
                    <a:ext uri="{9D8B030D-6E8A-4147-A177-3AD203B41FA5}">
                      <a16:colId xmlns:a16="http://schemas.microsoft.com/office/drawing/2014/main" val="4088671943"/>
                    </a:ext>
                  </a:extLst>
                </a:gridCol>
              </a:tblGrid>
              <a:tr h="236717">
                <a:tc>
                  <a:txBody>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lang="ar-SA" sz="1100" b="1" dirty="0">
                          <a:solidFill>
                            <a:schemeClr val="bg1"/>
                          </a:solidFill>
                          <a:effectLst/>
                          <a:latin typeface="Calibri" panose="020F0502020204030204" pitchFamily="34" charset="0"/>
                          <a:ea typeface="Times New Roman" panose="02020603050405020304" pitchFamily="18" charset="0"/>
                          <a:cs typeface="+mn-cs"/>
                        </a:rPr>
                        <a:t>سلسلة الإمداد (</a:t>
                      </a:r>
                      <a:r>
                        <a:rPr lang="en-US" sz="1100" b="1" dirty="0">
                          <a:solidFill>
                            <a:schemeClr val="bg1"/>
                          </a:solidFill>
                          <a:effectLst/>
                          <a:latin typeface="Calibri" panose="020F0502020204030204" pitchFamily="34" charset="0"/>
                          <a:ea typeface="Times New Roman" panose="02020603050405020304" pitchFamily="18" charset="0"/>
                          <a:cs typeface="Arial" panose="020B0604020202020204" pitchFamily="34" charset="0"/>
                        </a:rPr>
                        <a:t>Supply Chain)</a:t>
                      </a:r>
                      <a:r>
                        <a:rPr lang="ar-EG" sz="1100" b="1" dirty="0">
                          <a:solidFill>
                            <a:schemeClr val="bg1"/>
                          </a:solidFill>
                          <a:effectLst/>
                          <a:latin typeface="Calibri" panose="020F0502020204030204" pitchFamily="34" charset="0"/>
                          <a:ea typeface="Times New Roman" panose="02020603050405020304" pitchFamily="18" charset="0"/>
                          <a:cs typeface="+mn-cs"/>
                        </a:rPr>
                        <a:t>))</a:t>
                      </a:r>
                      <a:endParaRPr lang="en-US" sz="10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algn="ctr">
                        <a:lnSpc>
                          <a:spcPct val="115000"/>
                        </a:lnSpc>
                      </a:pPr>
                      <a:endParaRPr lang="en-US" sz="1050" b="1" dirty="0">
                        <a:solidFill>
                          <a:schemeClr val="bg1"/>
                        </a:solidFill>
                        <a:effectLst/>
                        <a:latin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7848A"/>
                    </a:solidFill>
                  </a:tcPr>
                </a:tc>
                <a:tc>
                  <a:txBody>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ar-SA" sz="1100" b="1" dirty="0">
                          <a:solidFill>
                            <a:schemeClr val="bg1"/>
                          </a:solidFill>
                          <a:effectLst/>
                          <a:latin typeface="Calibri" panose="020F0502020204030204" pitchFamily="34" charset="0"/>
                          <a:ea typeface="Times New Roman" panose="02020603050405020304" pitchFamily="18" charset="0"/>
                          <a:cs typeface="+mn-cs"/>
                        </a:rPr>
                        <a:t>الخدمات اللوجستية (</a:t>
                      </a:r>
                      <a:r>
                        <a:rPr lang="en-US" sz="1100" b="1" dirty="0">
                          <a:solidFill>
                            <a:schemeClr val="bg1"/>
                          </a:solidFill>
                          <a:effectLst/>
                          <a:latin typeface="Calibri" panose="020F0502020204030204" pitchFamily="34" charset="0"/>
                          <a:ea typeface="Times New Roman" panose="02020603050405020304" pitchFamily="18" charset="0"/>
                          <a:cs typeface="+mn-cs"/>
                        </a:rPr>
                        <a:t>((</a:t>
                      </a:r>
                      <a:r>
                        <a:rPr lang="en-US" sz="1100" b="1" dirty="0">
                          <a:solidFill>
                            <a:schemeClr val="bg1"/>
                          </a:solidFill>
                          <a:effectLst/>
                          <a:latin typeface="Calibri" panose="020F0502020204030204" pitchFamily="34" charset="0"/>
                          <a:ea typeface="Times New Roman" panose="02020603050405020304" pitchFamily="18" charset="0"/>
                          <a:cs typeface="Arial" panose="020B0604020202020204" pitchFamily="34" charset="0"/>
                        </a:rPr>
                        <a:t>Logistics)</a:t>
                      </a:r>
                      <a:endParaRPr lang="en-US" sz="10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7848A"/>
                    </a:solidFill>
                  </a:tcPr>
                </a:tc>
                <a:extLst>
                  <a:ext uri="{0D108BD9-81ED-4DB2-BD59-A6C34878D82A}">
                    <a16:rowId xmlns:a16="http://schemas.microsoft.com/office/drawing/2014/main" val="1435642417"/>
                  </a:ext>
                </a:extLst>
              </a:tr>
              <a:tr h="939556">
                <a:tc>
                  <a:txBody>
                    <a:bodyPr/>
                    <a:lstStyle/>
                    <a:p>
                      <a:pPr algn="ctr" rtl="1">
                        <a:lnSpc>
                          <a:spcPct val="115000"/>
                        </a:lnSpc>
                        <a:spcAft>
                          <a:spcPts val="1000"/>
                        </a:spcAft>
                      </a:pPr>
                      <a:r>
                        <a:rPr lang="ar-SA" sz="1200" b="1" dirty="0">
                          <a:effectLst/>
                          <a:latin typeface="Calibri" panose="020F0502020204030204" pitchFamily="34" charset="0"/>
                          <a:ea typeface="Times New Roman" panose="02020603050405020304" pitchFamily="18" charset="0"/>
                          <a:cs typeface="Arial" panose="020B0604020202020204" pitchFamily="34" charset="0"/>
                        </a:rPr>
                        <a:t>شبكة متكاملة من الأنشطة والعمليات تشمل الموردين، التصنيع، التخزين، التوزيع، وصولًا إلى المستهلك النهائي، بهدف إدارة تدفق المواد والمعلومات والأموال بكفاءة.</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1000"/>
                        </a:spcAft>
                      </a:pPr>
                      <a:r>
                        <a:rPr lang="ar-SA" sz="1200" b="1">
                          <a:effectLst/>
                          <a:latin typeface="Calibri" panose="020F0502020204030204" pitchFamily="34" charset="0"/>
                          <a:ea typeface="Times New Roman" panose="02020603050405020304" pitchFamily="18" charset="0"/>
                          <a:cs typeface="Arial" panose="020B0604020202020204" pitchFamily="34" charset="0"/>
                        </a:rPr>
                        <a:t>جزء من سلسلة الإمداد يركز على التخطيط والتنفيذ والسيطرة على حركة وتخزين المواد والخدمات والمعلومات من نقطة المنشأ إلى نقطة الاستهلاك.</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1227726"/>
                  </a:ext>
                </a:extLst>
              </a:tr>
              <a:tr h="587803">
                <a:tc>
                  <a:txBody>
                    <a:bodyPr/>
                    <a:lstStyle/>
                    <a:p>
                      <a:pPr algn="ctr" rtl="1">
                        <a:lnSpc>
                          <a:spcPct val="115000"/>
                        </a:lnSpc>
                        <a:spcAft>
                          <a:spcPts val="1000"/>
                        </a:spcAft>
                      </a:pPr>
                      <a:r>
                        <a:rPr lang="ar-SA" sz="1200" b="1" dirty="0">
                          <a:effectLst/>
                          <a:latin typeface="Calibri" panose="020F0502020204030204" pitchFamily="34" charset="0"/>
                          <a:ea typeface="Times New Roman" panose="02020603050405020304" pitchFamily="18" charset="0"/>
                          <a:cs typeface="Arial" panose="020B0604020202020204" pitchFamily="34" charset="0"/>
                        </a:rPr>
                        <a:t>أوسع وأشمل: يتضمن جميع مراحل التوريد والإنتاج والتوزيع وخدمة العملاء وإدارة العلاقات مع الموردين والموزعين.</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1000"/>
                        </a:spcAft>
                      </a:pPr>
                      <a:r>
                        <a:rPr lang="ar-SA" sz="1200" b="1" dirty="0">
                          <a:effectLst/>
                          <a:latin typeface="Calibri" panose="020F0502020204030204" pitchFamily="34" charset="0"/>
                          <a:ea typeface="Times New Roman" panose="02020603050405020304" pitchFamily="18" charset="0"/>
                          <a:cs typeface="Arial" panose="020B0604020202020204" pitchFamily="34" charset="0"/>
                        </a:rPr>
                        <a:t>أضيق: يركز على العمليات الميدانية (النقل، التخزين، التعبئة، التوزيع).</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1362379"/>
                  </a:ext>
                </a:extLst>
              </a:tr>
              <a:tr h="587803">
                <a:tc>
                  <a:txBody>
                    <a:bodyPr/>
                    <a:lstStyle/>
                    <a:p>
                      <a:pPr algn="ctr" rtl="1">
                        <a:lnSpc>
                          <a:spcPct val="115000"/>
                        </a:lnSpc>
                        <a:spcAft>
                          <a:spcPts val="1000"/>
                        </a:spcAft>
                      </a:pPr>
                      <a:r>
                        <a:rPr lang="ar-SA" sz="1200" b="1">
                          <a:effectLst/>
                          <a:latin typeface="Calibri" panose="020F0502020204030204" pitchFamily="34" charset="0"/>
                          <a:ea typeface="Times New Roman" panose="02020603050405020304" pitchFamily="18" charset="0"/>
                          <a:cs typeface="Arial" panose="020B0604020202020204" pitchFamily="34" charset="0"/>
                        </a:rPr>
                        <a:t>استراتيجي طويل الأمد – يهدف إلى تحقيق التكامل والتعاون بين جميع الأطراف وتحقيق ميزة تنافسية.</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1000"/>
                        </a:spcAft>
                      </a:pPr>
                      <a:r>
                        <a:rPr lang="ar-SA" sz="1200" b="1">
                          <a:effectLst/>
                          <a:latin typeface="Calibri" panose="020F0502020204030204" pitchFamily="34" charset="0"/>
                          <a:ea typeface="Times New Roman" panose="02020603050405020304" pitchFamily="18" charset="0"/>
                          <a:cs typeface="Arial" panose="020B0604020202020204" pitchFamily="34" charset="0"/>
                        </a:rPr>
                        <a:t>تشغيلي/تنفيذي – يركز على تحسين الكفاءة وتقليل التكاليف في الأنشطة اليومية.</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7862547"/>
                  </a:ext>
                </a:extLst>
              </a:tr>
              <a:tr h="470552">
                <a:tc>
                  <a:txBody>
                    <a:bodyPr/>
                    <a:lstStyle/>
                    <a:p>
                      <a:pPr algn="ctr" rtl="1">
                        <a:lnSpc>
                          <a:spcPct val="115000"/>
                        </a:lnSpc>
                        <a:spcAft>
                          <a:spcPts val="1000"/>
                        </a:spcAft>
                      </a:pPr>
                      <a:r>
                        <a:rPr lang="ar-SA" sz="1200" b="1">
                          <a:effectLst/>
                          <a:latin typeface="Calibri" panose="020F0502020204030204" pitchFamily="34" charset="0"/>
                          <a:ea typeface="Times New Roman" panose="02020603050405020304" pitchFamily="18" charset="0"/>
                          <a:cs typeface="Arial" panose="020B0604020202020204" pitchFamily="34" charset="0"/>
                        </a:rPr>
                        <a:t>الموردون – الإنتاج – إدارة المخزون – التوزيع – العملاء – التدفق المالي والمعلوماتي.</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1000"/>
                        </a:spcAft>
                      </a:pPr>
                      <a:r>
                        <a:rPr lang="ar-SA" sz="1200" b="1">
                          <a:effectLst/>
                          <a:latin typeface="Calibri" panose="020F0502020204030204" pitchFamily="34" charset="0"/>
                          <a:ea typeface="Times New Roman" panose="02020603050405020304" pitchFamily="18" charset="0"/>
                          <a:cs typeface="Arial" panose="020B0604020202020204" pitchFamily="34" charset="0"/>
                        </a:rPr>
                        <a:t>النقل – المستودعات – إدارة المخزون – التعبئة – خدمة العملاء المباشرة.</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9886533"/>
                  </a:ext>
                </a:extLst>
              </a:tr>
              <a:tr h="470552">
                <a:tc>
                  <a:txBody>
                    <a:bodyPr/>
                    <a:lstStyle/>
                    <a:p>
                      <a:pPr algn="ctr" rtl="1">
                        <a:lnSpc>
                          <a:spcPct val="115000"/>
                        </a:lnSpc>
                        <a:spcAft>
                          <a:spcPts val="1000"/>
                        </a:spcAft>
                      </a:pPr>
                      <a:r>
                        <a:rPr lang="ar-SA" sz="1200" b="1">
                          <a:effectLst/>
                          <a:latin typeface="Calibri" panose="020F0502020204030204" pitchFamily="34" charset="0"/>
                          <a:ea typeface="Times New Roman" panose="02020603050405020304" pitchFamily="18" charset="0"/>
                          <a:cs typeface="Arial" panose="020B0604020202020204" pitchFamily="34" charset="0"/>
                        </a:rPr>
                        <a:t>خلق قيمة مضافة للعميل النهائي وتعزيز القدرة التنافسية للمؤسسة.</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1000"/>
                        </a:spcAft>
                      </a:pPr>
                      <a:r>
                        <a:rPr lang="ar-SA" sz="1200" b="1">
                          <a:effectLst/>
                          <a:latin typeface="Calibri" panose="020F0502020204030204" pitchFamily="34" charset="0"/>
                          <a:ea typeface="Times New Roman" panose="02020603050405020304" pitchFamily="18" charset="0"/>
                          <a:cs typeface="Arial" panose="020B0604020202020204" pitchFamily="34" charset="0"/>
                        </a:rPr>
                        <a:t>ضمان وصول المنتجات إلى المكان الصحيح، في الوقت المناسب، وبأقل تكلفة ممكنة.</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8764122"/>
                  </a:ext>
                </a:extLst>
              </a:tr>
              <a:tr h="353301">
                <a:tc>
                  <a:txBody>
                    <a:bodyPr/>
                    <a:lstStyle/>
                    <a:p>
                      <a:pPr algn="ctr" rtl="1">
                        <a:lnSpc>
                          <a:spcPct val="115000"/>
                        </a:lnSpc>
                        <a:spcAft>
                          <a:spcPts val="1000"/>
                        </a:spcAft>
                      </a:pPr>
                      <a:r>
                        <a:rPr lang="ar-SA" sz="1200" b="1">
                          <a:effectLst/>
                          <a:latin typeface="Calibri" panose="020F0502020204030204" pitchFamily="34" charset="0"/>
                          <a:ea typeface="Times New Roman" panose="02020603050405020304" pitchFamily="18" charset="0"/>
                          <a:cs typeface="Arial" panose="020B0604020202020204" pitchFamily="34" charset="0"/>
                        </a:rPr>
                        <a:t>سلسلة الإمداد إطار شامل يحتوي في داخله الخدمات اللوجستية كأحد عناصره.</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1000"/>
                        </a:spcAft>
                      </a:pPr>
                      <a:r>
                        <a:rPr lang="ar-SA" sz="1200" b="1">
                          <a:effectLst/>
                          <a:latin typeface="Calibri" panose="020F0502020204030204" pitchFamily="34" charset="0"/>
                          <a:ea typeface="Times New Roman" panose="02020603050405020304" pitchFamily="18" charset="0"/>
                          <a:cs typeface="Arial" panose="020B0604020202020204" pitchFamily="34" charset="0"/>
                        </a:rPr>
                        <a:t>الخدمات اللوجستية تمثل الجزء التشغيلي والعملي من سلسلة الإمداد.</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112750"/>
                  </a:ext>
                </a:extLst>
              </a:tr>
              <a:tr h="705054">
                <a:tc>
                  <a:txBody>
                    <a:bodyPr/>
                    <a:lstStyle/>
                    <a:p>
                      <a:pPr algn="ctr" rtl="1">
                        <a:lnSpc>
                          <a:spcPct val="115000"/>
                        </a:lnSpc>
                        <a:spcAft>
                          <a:spcPts val="1000"/>
                        </a:spcAft>
                      </a:pPr>
                      <a:r>
                        <a:rPr lang="ar-SA" sz="1200" b="1" dirty="0">
                          <a:effectLst/>
                          <a:latin typeface="Calibri" panose="020F0502020204030204" pitchFamily="34" charset="0"/>
                          <a:ea typeface="Times New Roman" panose="02020603050405020304" pitchFamily="18" charset="0"/>
                          <a:cs typeface="Arial" panose="020B0604020202020204" pitchFamily="34" charset="0"/>
                        </a:rPr>
                        <a:t>- شركة أرامكو السعودية: تدير سلسلة متكاملة من التوريد والإنتاج والتوزيع. </a:t>
                      </a:r>
                      <a:br>
                        <a:rPr lang="en-US" sz="1200" b="1" dirty="0">
                          <a:effectLst/>
                          <a:latin typeface="Calibri" panose="020F0502020204030204" pitchFamily="34" charset="0"/>
                          <a:ea typeface="Times New Roman" panose="02020603050405020304" pitchFamily="18" charset="0"/>
                          <a:cs typeface="Arial" panose="020B0604020202020204" pitchFamily="34" charset="0"/>
                        </a:rPr>
                      </a:br>
                      <a:r>
                        <a:rPr lang="en-US" sz="1200" b="1" dirty="0">
                          <a:effectLst/>
                          <a:latin typeface="Calibri" panose="020F0502020204030204" pitchFamily="34" charset="0"/>
                          <a:ea typeface="Times New Roman" panose="02020603050405020304" pitchFamily="18" charset="0"/>
                          <a:cs typeface="Arial" panose="020B0604020202020204" pitchFamily="34" charset="0"/>
                        </a:rPr>
                        <a:t>- </a:t>
                      </a:r>
                      <a:r>
                        <a:rPr lang="ar-SA" sz="1200" b="1" dirty="0">
                          <a:effectLst/>
                          <a:latin typeface="Calibri" panose="020F0502020204030204" pitchFamily="34" charset="0"/>
                          <a:ea typeface="Times New Roman" panose="02020603050405020304" pitchFamily="18" charset="0"/>
                          <a:cs typeface="Arial" panose="020B0604020202020204" pitchFamily="34" charset="0"/>
                        </a:rPr>
                        <a:t>أمازون: تدمج الموردين والمستودعات والتوزيع لتحقيق سرعة الاستجابة.</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1000"/>
                        </a:spcAft>
                      </a:pPr>
                      <a:r>
                        <a:rPr lang="ar-SA" sz="1200" b="1" dirty="0">
                          <a:effectLst/>
                          <a:latin typeface="Calibri" panose="020F0502020204030204" pitchFamily="34" charset="0"/>
                          <a:ea typeface="Times New Roman" panose="02020603050405020304" pitchFamily="18" charset="0"/>
                          <a:cs typeface="Arial" panose="020B0604020202020204" pitchFamily="34" charset="0"/>
                        </a:rPr>
                        <a:t>- شركة شحن مثل أرامكس: تركز على النقل والتوزيع فقط. </a:t>
                      </a:r>
                      <a:br>
                        <a:rPr lang="en-US" sz="1200" b="1" dirty="0">
                          <a:effectLst/>
                          <a:latin typeface="Calibri" panose="020F0502020204030204" pitchFamily="34" charset="0"/>
                          <a:ea typeface="Times New Roman" panose="02020603050405020304" pitchFamily="18" charset="0"/>
                          <a:cs typeface="Arial" panose="020B0604020202020204" pitchFamily="34" charset="0"/>
                        </a:rPr>
                      </a:br>
                      <a:r>
                        <a:rPr lang="ar-SA" sz="1200" b="1" dirty="0">
                          <a:effectLst/>
                          <a:latin typeface="Calibri" panose="020F0502020204030204" pitchFamily="34" charset="0"/>
                          <a:ea typeface="Times New Roman" panose="02020603050405020304" pitchFamily="18" charset="0"/>
                          <a:cs typeface="Arial" panose="020B0604020202020204" pitchFamily="34" charset="0"/>
                        </a:rPr>
                        <a:t>- إدارة المستودعات في شركة بندة لتخزين السلع وتوزيعها للفروع.</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552" marR="4552" marT="4552" marB="45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6503868"/>
                  </a:ext>
                </a:extLst>
              </a:tr>
            </a:tbl>
          </a:graphicData>
        </a:graphic>
      </p:graphicFrame>
      <p:sp>
        <p:nvSpPr>
          <p:cNvPr id="2" name="مربع نص 1">
            <a:extLst>
              <a:ext uri="{FF2B5EF4-FFF2-40B4-BE49-F238E27FC236}">
                <a16:creationId xmlns:a16="http://schemas.microsoft.com/office/drawing/2014/main" id="{1F21AD4F-7C6B-250D-5861-F7F3AC556205}"/>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347214316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FB95A8D1-25C5-457E-B0BA-64C0A5A6AEFD}"/>
              </a:ext>
            </a:extLst>
          </p:cNvPr>
          <p:cNvSpPr txBox="1"/>
          <p:nvPr/>
        </p:nvSpPr>
        <p:spPr>
          <a:xfrm>
            <a:off x="3018367" y="444052"/>
            <a:ext cx="6155266" cy="555986"/>
          </a:xfrm>
          <a:prstGeom prst="rect">
            <a:avLst/>
          </a:prstGeom>
          <a:noFill/>
        </p:spPr>
        <p:txBody>
          <a:bodyPr wrap="square">
            <a:spAutoFit/>
          </a:bodyPr>
          <a:lstStyle/>
          <a:p>
            <a:pPr algn="ctr" rtl="1">
              <a:lnSpc>
                <a:spcPct val="115000"/>
              </a:lnSpc>
              <a:spcAft>
                <a:spcPts val="1000"/>
              </a:spcAft>
            </a:pPr>
            <a:r>
              <a:rPr lang="ar-SA" sz="280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مكونات مهمة للبريد الإلكتروني الفعال</a:t>
            </a:r>
            <a:endParaRPr lang="en-US" sz="2000" b="1"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مجموعة 6">
            <a:extLst>
              <a:ext uri="{FF2B5EF4-FFF2-40B4-BE49-F238E27FC236}">
                <a16:creationId xmlns:a16="http://schemas.microsoft.com/office/drawing/2014/main" id="{786B9E94-AEAD-4BA3-8F6E-2EE788502C54}"/>
              </a:ext>
            </a:extLst>
          </p:cNvPr>
          <p:cNvGrpSpPr/>
          <p:nvPr/>
        </p:nvGrpSpPr>
        <p:grpSpPr>
          <a:xfrm>
            <a:off x="4604543" y="2212974"/>
            <a:ext cx="2982913" cy="2432049"/>
            <a:chOff x="4189412" y="890587"/>
            <a:chExt cx="3738563" cy="5065712"/>
          </a:xfrm>
        </p:grpSpPr>
        <p:grpSp>
          <p:nvGrpSpPr>
            <p:cNvPr id="8" name="Группа 2">
              <a:extLst>
                <a:ext uri="{FF2B5EF4-FFF2-40B4-BE49-F238E27FC236}">
                  <a16:creationId xmlns:a16="http://schemas.microsoft.com/office/drawing/2014/main" id="{3203F231-B1A1-4475-997E-83996B4C5DEA}"/>
                </a:ext>
              </a:extLst>
            </p:cNvPr>
            <p:cNvGrpSpPr/>
            <p:nvPr/>
          </p:nvGrpSpPr>
          <p:grpSpPr>
            <a:xfrm>
              <a:off x="4189412" y="890587"/>
              <a:ext cx="2166937" cy="5065712"/>
              <a:chOff x="4189412" y="890587"/>
              <a:chExt cx="2166937" cy="5065712"/>
            </a:xfrm>
          </p:grpSpPr>
          <p:sp>
            <p:nvSpPr>
              <p:cNvPr id="12" name="Google Shape;444;p26">
                <a:extLst>
                  <a:ext uri="{FF2B5EF4-FFF2-40B4-BE49-F238E27FC236}">
                    <a16:creationId xmlns:a16="http://schemas.microsoft.com/office/drawing/2014/main" id="{9DCFD622-E95F-4A27-AB0C-BB6ED125884C}"/>
                  </a:ext>
                </a:extLst>
              </p:cNvPr>
              <p:cNvSpPr/>
              <p:nvPr/>
            </p:nvSpPr>
            <p:spPr>
              <a:xfrm>
                <a:off x="4189412" y="890587"/>
                <a:ext cx="2166937" cy="5065712"/>
              </a:xfrm>
              <a:custGeom>
                <a:avLst/>
                <a:gdLst/>
                <a:ahLst/>
                <a:cxnLst/>
                <a:rect l="l" t="t" r="r" b="b"/>
                <a:pathLst>
                  <a:path w="544" h="1270" extrusionOk="0">
                    <a:moveTo>
                      <a:pt x="537" y="635"/>
                    </a:moveTo>
                    <a:cubicBezTo>
                      <a:pt x="530" y="239"/>
                      <a:pt x="400" y="0"/>
                      <a:pt x="400" y="0"/>
                    </a:cubicBezTo>
                    <a:cubicBezTo>
                      <a:pt x="400" y="0"/>
                      <a:pt x="451" y="135"/>
                      <a:pt x="347" y="314"/>
                    </a:cubicBezTo>
                    <a:cubicBezTo>
                      <a:pt x="227" y="521"/>
                      <a:pt x="42" y="560"/>
                      <a:pt x="24" y="766"/>
                    </a:cubicBezTo>
                    <a:cubicBezTo>
                      <a:pt x="0" y="1042"/>
                      <a:pt x="421" y="1270"/>
                      <a:pt x="421" y="1270"/>
                    </a:cubicBezTo>
                    <a:cubicBezTo>
                      <a:pt x="421" y="1270"/>
                      <a:pt x="544" y="1017"/>
                      <a:pt x="537" y="635"/>
                    </a:cubicBezTo>
                    <a:close/>
                  </a:path>
                </a:pathLst>
              </a:custGeom>
              <a:solidFill>
                <a:srgbClr val="0F738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3" name="Google Shape;447;p26">
                <a:extLst>
                  <a:ext uri="{FF2B5EF4-FFF2-40B4-BE49-F238E27FC236}">
                    <a16:creationId xmlns:a16="http://schemas.microsoft.com/office/drawing/2014/main" id="{A5A3EE93-71AC-4098-B86E-05A15AA92C31}"/>
                  </a:ext>
                </a:extLst>
              </p:cNvPr>
              <p:cNvSpPr/>
              <p:nvPr/>
            </p:nvSpPr>
            <p:spPr>
              <a:xfrm>
                <a:off x="4841875" y="3400425"/>
                <a:ext cx="1020762" cy="1195387"/>
              </a:xfrm>
              <a:custGeom>
                <a:avLst/>
                <a:gdLst/>
                <a:ahLst/>
                <a:cxnLst/>
                <a:rect l="l" t="t" r="r" b="b"/>
                <a:pathLst>
                  <a:path w="256" h="300" extrusionOk="0">
                    <a:moveTo>
                      <a:pt x="33" y="132"/>
                    </a:moveTo>
                    <a:cubicBezTo>
                      <a:pt x="33" y="135"/>
                      <a:pt x="31" y="138"/>
                      <a:pt x="27" y="138"/>
                    </a:cubicBezTo>
                    <a:cubicBezTo>
                      <a:pt x="6" y="138"/>
                      <a:pt x="6" y="138"/>
                      <a:pt x="6" y="138"/>
                    </a:cubicBezTo>
                    <a:cubicBezTo>
                      <a:pt x="3" y="138"/>
                      <a:pt x="0" y="135"/>
                      <a:pt x="0" y="132"/>
                    </a:cubicBezTo>
                    <a:cubicBezTo>
                      <a:pt x="0" y="129"/>
                      <a:pt x="3" y="127"/>
                      <a:pt x="6" y="127"/>
                    </a:cubicBezTo>
                    <a:cubicBezTo>
                      <a:pt x="27" y="127"/>
                      <a:pt x="27" y="127"/>
                      <a:pt x="27" y="127"/>
                    </a:cubicBezTo>
                    <a:cubicBezTo>
                      <a:pt x="31" y="127"/>
                      <a:pt x="33" y="129"/>
                      <a:pt x="33" y="132"/>
                    </a:cubicBezTo>
                    <a:close/>
                    <a:moveTo>
                      <a:pt x="147" y="289"/>
                    </a:moveTo>
                    <a:cubicBezTo>
                      <a:pt x="106" y="289"/>
                      <a:pt x="106" y="289"/>
                      <a:pt x="106" y="289"/>
                    </a:cubicBezTo>
                    <a:cubicBezTo>
                      <a:pt x="103" y="289"/>
                      <a:pt x="100" y="291"/>
                      <a:pt x="100" y="294"/>
                    </a:cubicBezTo>
                    <a:cubicBezTo>
                      <a:pt x="100" y="297"/>
                      <a:pt x="103" y="300"/>
                      <a:pt x="106" y="300"/>
                    </a:cubicBezTo>
                    <a:cubicBezTo>
                      <a:pt x="147" y="300"/>
                      <a:pt x="147" y="300"/>
                      <a:pt x="147" y="300"/>
                    </a:cubicBezTo>
                    <a:cubicBezTo>
                      <a:pt x="150" y="300"/>
                      <a:pt x="153" y="297"/>
                      <a:pt x="153" y="294"/>
                    </a:cubicBezTo>
                    <a:cubicBezTo>
                      <a:pt x="153" y="291"/>
                      <a:pt x="150" y="289"/>
                      <a:pt x="147" y="289"/>
                    </a:cubicBezTo>
                    <a:close/>
                    <a:moveTo>
                      <a:pt x="52" y="66"/>
                    </a:moveTo>
                    <a:cubicBezTo>
                      <a:pt x="53" y="67"/>
                      <a:pt x="54" y="68"/>
                      <a:pt x="56" y="68"/>
                    </a:cubicBezTo>
                    <a:cubicBezTo>
                      <a:pt x="57" y="68"/>
                      <a:pt x="59" y="67"/>
                      <a:pt x="60" y="66"/>
                    </a:cubicBezTo>
                    <a:cubicBezTo>
                      <a:pt x="62" y="64"/>
                      <a:pt x="62" y="60"/>
                      <a:pt x="60" y="58"/>
                    </a:cubicBezTo>
                    <a:cubicBezTo>
                      <a:pt x="41" y="39"/>
                      <a:pt x="41" y="39"/>
                      <a:pt x="41" y="39"/>
                    </a:cubicBezTo>
                    <a:cubicBezTo>
                      <a:pt x="39" y="37"/>
                      <a:pt x="35" y="37"/>
                      <a:pt x="33" y="39"/>
                    </a:cubicBezTo>
                    <a:cubicBezTo>
                      <a:pt x="31" y="42"/>
                      <a:pt x="31" y="45"/>
                      <a:pt x="33" y="47"/>
                    </a:cubicBezTo>
                    <a:lnTo>
                      <a:pt x="52" y="66"/>
                    </a:lnTo>
                    <a:close/>
                    <a:moveTo>
                      <a:pt x="197" y="68"/>
                    </a:moveTo>
                    <a:cubicBezTo>
                      <a:pt x="199" y="68"/>
                      <a:pt x="200" y="67"/>
                      <a:pt x="201" y="66"/>
                    </a:cubicBezTo>
                    <a:cubicBezTo>
                      <a:pt x="220" y="47"/>
                      <a:pt x="220" y="47"/>
                      <a:pt x="220" y="47"/>
                    </a:cubicBezTo>
                    <a:cubicBezTo>
                      <a:pt x="222" y="45"/>
                      <a:pt x="222" y="42"/>
                      <a:pt x="220" y="39"/>
                    </a:cubicBezTo>
                    <a:cubicBezTo>
                      <a:pt x="218" y="37"/>
                      <a:pt x="215" y="37"/>
                      <a:pt x="212" y="39"/>
                    </a:cubicBezTo>
                    <a:cubicBezTo>
                      <a:pt x="193" y="58"/>
                      <a:pt x="193" y="58"/>
                      <a:pt x="193" y="58"/>
                    </a:cubicBezTo>
                    <a:cubicBezTo>
                      <a:pt x="192" y="59"/>
                      <a:pt x="192" y="61"/>
                      <a:pt x="192" y="62"/>
                    </a:cubicBezTo>
                    <a:cubicBezTo>
                      <a:pt x="192" y="64"/>
                      <a:pt x="192" y="65"/>
                      <a:pt x="193" y="66"/>
                    </a:cubicBezTo>
                    <a:cubicBezTo>
                      <a:pt x="195" y="67"/>
                      <a:pt x="196" y="68"/>
                      <a:pt x="197" y="68"/>
                    </a:cubicBezTo>
                    <a:close/>
                    <a:moveTo>
                      <a:pt x="126" y="43"/>
                    </a:moveTo>
                    <a:cubicBezTo>
                      <a:pt x="129" y="43"/>
                      <a:pt x="131" y="40"/>
                      <a:pt x="131" y="37"/>
                    </a:cubicBezTo>
                    <a:cubicBezTo>
                      <a:pt x="131" y="6"/>
                      <a:pt x="131" y="6"/>
                      <a:pt x="131" y="6"/>
                    </a:cubicBezTo>
                    <a:cubicBezTo>
                      <a:pt x="131" y="3"/>
                      <a:pt x="129" y="0"/>
                      <a:pt x="126" y="0"/>
                    </a:cubicBezTo>
                    <a:cubicBezTo>
                      <a:pt x="123" y="0"/>
                      <a:pt x="120" y="3"/>
                      <a:pt x="120" y="6"/>
                    </a:cubicBezTo>
                    <a:cubicBezTo>
                      <a:pt x="120" y="37"/>
                      <a:pt x="120" y="37"/>
                      <a:pt x="120" y="37"/>
                    </a:cubicBezTo>
                    <a:cubicBezTo>
                      <a:pt x="120" y="40"/>
                      <a:pt x="123" y="43"/>
                      <a:pt x="126" y="43"/>
                    </a:cubicBezTo>
                    <a:close/>
                    <a:moveTo>
                      <a:pt x="159" y="269"/>
                    </a:moveTo>
                    <a:cubicBezTo>
                      <a:pt x="94" y="269"/>
                      <a:pt x="94" y="269"/>
                      <a:pt x="94" y="269"/>
                    </a:cubicBezTo>
                    <a:cubicBezTo>
                      <a:pt x="91" y="269"/>
                      <a:pt x="89" y="272"/>
                      <a:pt x="89" y="275"/>
                    </a:cubicBezTo>
                    <a:cubicBezTo>
                      <a:pt x="89" y="278"/>
                      <a:pt x="91" y="280"/>
                      <a:pt x="94" y="280"/>
                    </a:cubicBezTo>
                    <a:cubicBezTo>
                      <a:pt x="159" y="280"/>
                      <a:pt x="159" y="280"/>
                      <a:pt x="159" y="280"/>
                    </a:cubicBezTo>
                    <a:cubicBezTo>
                      <a:pt x="162" y="280"/>
                      <a:pt x="165" y="278"/>
                      <a:pt x="165" y="275"/>
                    </a:cubicBezTo>
                    <a:cubicBezTo>
                      <a:pt x="165" y="272"/>
                      <a:pt x="162" y="269"/>
                      <a:pt x="159" y="269"/>
                    </a:cubicBezTo>
                    <a:close/>
                    <a:moveTo>
                      <a:pt x="208" y="111"/>
                    </a:moveTo>
                    <a:cubicBezTo>
                      <a:pt x="213" y="134"/>
                      <a:pt x="205" y="158"/>
                      <a:pt x="196" y="174"/>
                    </a:cubicBezTo>
                    <a:cubicBezTo>
                      <a:pt x="188" y="189"/>
                      <a:pt x="182" y="201"/>
                      <a:pt x="173" y="217"/>
                    </a:cubicBezTo>
                    <a:cubicBezTo>
                      <a:pt x="171" y="221"/>
                      <a:pt x="171" y="226"/>
                      <a:pt x="171" y="232"/>
                    </a:cubicBezTo>
                    <a:cubicBezTo>
                      <a:pt x="170" y="237"/>
                      <a:pt x="170" y="241"/>
                      <a:pt x="169" y="245"/>
                    </a:cubicBezTo>
                    <a:cubicBezTo>
                      <a:pt x="167" y="255"/>
                      <a:pt x="162" y="259"/>
                      <a:pt x="150" y="260"/>
                    </a:cubicBezTo>
                    <a:cubicBezTo>
                      <a:pt x="126" y="260"/>
                      <a:pt x="126" y="260"/>
                      <a:pt x="126" y="260"/>
                    </a:cubicBezTo>
                    <a:cubicBezTo>
                      <a:pt x="101" y="260"/>
                      <a:pt x="101" y="260"/>
                      <a:pt x="101" y="260"/>
                    </a:cubicBezTo>
                    <a:cubicBezTo>
                      <a:pt x="90" y="259"/>
                      <a:pt x="85" y="255"/>
                      <a:pt x="82" y="245"/>
                    </a:cubicBezTo>
                    <a:cubicBezTo>
                      <a:pt x="81" y="241"/>
                      <a:pt x="81" y="237"/>
                      <a:pt x="81" y="232"/>
                    </a:cubicBezTo>
                    <a:cubicBezTo>
                      <a:pt x="81" y="226"/>
                      <a:pt x="81" y="221"/>
                      <a:pt x="78" y="217"/>
                    </a:cubicBezTo>
                    <a:cubicBezTo>
                      <a:pt x="69" y="201"/>
                      <a:pt x="63" y="189"/>
                      <a:pt x="55" y="174"/>
                    </a:cubicBezTo>
                    <a:cubicBezTo>
                      <a:pt x="47" y="158"/>
                      <a:pt x="38" y="134"/>
                      <a:pt x="44" y="111"/>
                    </a:cubicBezTo>
                    <a:cubicBezTo>
                      <a:pt x="51" y="82"/>
                      <a:pt x="82" y="54"/>
                      <a:pt x="126" y="54"/>
                    </a:cubicBezTo>
                    <a:cubicBezTo>
                      <a:pt x="170" y="54"/>
                      <a:pt x="200" y="82"/>
                      <a:pt x="208" y="111"/>
                    </a:cubicBezTo>
                    <a:close/>
                    <a:moveTo>
                      <a:pt x="197" y="114"/>
                    </a:moveTo>
                    <a:cubicBezTo>
                      <a:pt x="191" y="89"/>
                      <a:pt x="164" y="65"/>
                      <a:pt x="126" y="65"/>
                    </a:cubicBezTo>
                    <a:cubicBezTo>
                      <a:pt x="87" y="65"/>
                      <a:pt x="61" y="89"/>
                      <a:pt x="55" y="114"/>
                    </a:cubicBezTo>
                    <a:cubicBezTo>
                      <a:pt x="51" y="129"/>
                      <a:pt x="54" y="148"/>
                      <a:pt x="65" y="169"/>
                    </a:cubicBezTo>
                    <a:cubicBezTo>
                      <a:pt x="73" y="185"/>
                      <a:pt x="79" y="196"/>
                      <a:pt x="88" y="211"/>
                    </a:cubicBezTo>
                    <a:cubicBezTo>
                      <a:pt x="91" y="218"/>
                      <a:pt x="92" y="225"/>
                      <a:pt x="92" y="232"/>
                    </a:cubicBezTo>
                    <a:cubicBezTo>
                      <a:pt x="92" y="236"/>
                      <a:pt x="92" y="240"/>
                      <a:pt x="93" y="243"/>
                    </a:cubicBezTo>
                    <a:cubicBezTo>
                      <a:pt x="94" y="248"/>
                      <a:pt x="94" y="249"/>
                      <a:pt x="101" y="249"/>
                    </a:cubicBezTo>
                    <a:cubicBezTo>
                      <a:pt x="102" y="249"/>
                      <a:pt x="149" y="249"/>
                      <a:pt x="150" y="249"/>
                    </a:cubicBezTo>
                    <a:cubicBezTo>
                      <a:pt x="157" y="249"/>
                      <a:pt x="158" y="248"/>
                      <a:pt x="159" y="243"/>
                    </a:cubicBezTo>
                    <a:cubicBezTo>
                      <a:pt x="159" y="240"/>
                      <a:pt x="159" y="236"/>
                      <a:pt x="160" y="232"/>
                    </a:cubicBezTo>
                    <a:cubicBezTo>
                      <a:pt x="160" y="225"/>
                      <a:pt x="160" y="218"/>
                      <a:pt x="164" y="211"/>
                    </a:cubicBezTo>
                    <a:cubicBezTo>
                      <a:pt x="173" y="196"/>
                      <a:pt x="178" y="185"/>
                      <a:pt x="187" y="169"/>
                    </a:cubicBezTo>
                    <a:cubicBezTo>
                      <a:pt x="197" y="148"/>
                      <a:pt x="201" y="129"/>
                      <a:pt x="197" y="114"/>
                    </a:cubicBezTo>
                    <a:close/>
                    <a:moveTo>
                      <a:pt x="251" y="123"/>
                    </a:moveTo>
                    <a:cubicBezTo>
                      <a:pt x="224" y="123"/>
                      <a:pt x="224" y="123"/>
                      <a:pt x="224" y="123"/>
                    </a:cubicBezTo>
                    <a:cubicBezTo>
                      <a:pt x="221" y="123"/>
                      <a:pt x="219" y="125"/>
                      <a:pt x="219" y="128"/>
                    </a:cubicBezTo>
                    <a:cubicBezTo>
                      <a:pt x="219" y="131"/>
                      <a:pt x="221" y="134"/>
                      <a:pt x="224" y="134"/>
                    </a:cubicBezTo>
                    <a:cubicBezTo>
                      <a:pt x="251" y="134"/>
                      <a:pt x="251" y="134"/>
                      <a:pt x="251" y="134"/>
                    </a:cubicBezTo>
                    <a:cubicBezTo>
                      <a:pt x="254" y="134"/>
                      <a:pt x="256" y="131"/>
                      <a:pt x="256" y="128"/>
                    </a:cubicBezTo>
                    <a:cubicBezTo>
                      <a:pt x="256" y="125"/>
                      <a:pt x="254" y="123"/>
                      <a:pt x="251" y="123"/>
                    </a:cubicBezTo>
                    <a:close/>
                    <a:moveTo>
                      <a:pt x="129" y="81"/>
                    </a:moveTo>
                    <a:cubicBezTo>
                      <a:pt x="97" y="81"/>
                      <a:pt x="75" y="102"/>
                      <a:pt x="70" y="122"/>
                    </a:cubicBezTo>
                    <a:cubicBezTo>
                      <a:pt x="70" y="124"/>
                      <a:pt x="70" y="125"/>
                      <a:pt x="71" y="126"/>
                    </a:cubicBezTo>
                    <a:cubicBezTo>
                      <a:pt x="72" y="128"/>
                      <a:pt x="73" y="128"/>
                      <a:pt x="74" y="129"/>
                    </a:cubicBezTo>
                    <a:cubicBezTo>
                      <a:pt x="75" y="129"/>
                      <a:pt x="75" y="129"/>
                      <a:pt x="75" y="129"/>
                    </a:cubicBezTo>
                    <a:cubicBezTo>
                      <a:pt x="78" y="129"/>
                      <a:pt x="80" y="127"/>
                      <a:pt x="81" y="125"/>
                    </a:cubicBezTo>
                    <a:cubicBezTo>
                      <a:pt x="85" y="109"/>
                      <a:pt x="103" y="92"/>
                      <a:pt x="129" y="92"/>
                    </a:cubicBezTo>
                    <a:cubicBezTo>
                      <a:pt x="132" y="92"/>
                      <a:pt x="134" y="89"/>
                      <a:pt x="134" y="86"/>
                    </a:cubicBezTo>
                    <a:cubicBezTo>
                      <a:pt x="134" y="83"/>
                      <a:pt x="132" y="81"/>
                      <a:pt x="129" y="8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nvGrpSpPr>
            <p:cNvPr id="9" name="Группа 1">
              <a:extLst>
                <a:ext uri="{FF2B5EF4-FFF2-40B4-BE49-F238E27FC236}">
                  <a16:creationId xmlns:a16="http://schemas.microsoft.com/office/drawing/2014/main" id="{B50396C5-BA6A-434E-8295-11486F767767}"/>
                </a:ext>
              </a:extLst>
            </p:cNvPr>
            <p:cNvGrpSpPr/>
            <p:nvPr/>
          </p:nvGrpSpPr>
          <p:grpSpPr>
            <a:xfrm>
              <a:off x="5870575" y="890587"/>
              <a:ext cx="2057400" cy="5065712"/>
              <a:chOff x="5870575" y="890587"/>
              <a:chExt cx="2057400" cy="5065712"/>
            </a:xfrm>
          </p:grpSpPr>
          <p:sp>
            <p:nvSpPr>
              <p:cNvPr id="10" name="Google Shape;443;p26">
                <a:extLst>
                  <a:ext uri="{FF2B5EF4-FFF2-40B4-BE49-F238E27FC236}">
                    <a16:creationId xmlns:a16="http://schemas.microsoft.com/office/drawing/2014/main" id="{7708AFBC-DC3A-4A59-8B22-7E4D4D72DA82}"/>
                  </a:ext>
                </a:extLst>
              </p:cNvPr>
              <p:cNvSpPr/>
              <p:nvPr/>
            </p:nvSpPr>
            <p:spPr>
              <a:xfrm>
                <a:off x="5870575" y="890587"/>
                <a:ext cx="2057400" cy="5065712"/>
              </a:xfrm>
              <a:custGeom>
                <a:avLst/>
                <a:gdLst/>
                <a:ahLst/>
                <a:cxnLst/>
                <a:rect l="l" t="t" r="r" b="b"/>
                <a:pathLst>
                  <a:path w="516" h="1270" extrusionOk="0">
                    <a:moveTo>
                      <a:pt x="0" y="0"/>
                    </a:moveTo>
                    <a:cubicBezTo>
                      <a:pt x="0" y="0"/>
                      <a:pt x="131" y="239"/>
                      <a:pt x="137" y="635"/>
                    </a:cubicBezTo>
                    <a:cubicBezTo>
                      <a:pt x="144" y="1017"/>
                      <a:pt x="22" y="1270"/>
                      <a:pt x="22" y="1270"/>
                    </a:cubicBezTo>
                    <a:cubicBezTo>
                      <a:pt x="22" y="1270"/>
                      <a:pt x="516" y="1074"/>
                      <a:pt x="513" y="754"/>
                    </a:cubicBezTo>
                    <a:cubicBezTo>
                      <a:pt x="510" y="377"/>
                      <a:pt x="0" y="0"/>
                      <a:pt x="0" y="0"/>
                    </a:cubicBezTo>
                    <a:close/>
                  </a:path>
                </a:pathLst>
              </a:custGeom>
              <a:solidFill>
                <a:srgbClr val="A97C3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1" name="Google Shape;448;p26">
                <a:extLst>
                  <a:ext uri="{FF2B5EF4-FFF2-40B4-BE49-F238E27FC236}">
                    <a16:creationId xmlns:a16="http://schemas.microsoft.com/office/drawing/2014/main" id="{B9531757-2DDF-4A19-B212-96806295005A}"/>
                  </a:ext>
                </a:extLst>
              </p:cNvPr>
              <p:cNvSpPr/>
              <p:nvPr/>
            </p:nvSpPr>
            <p:spPr>
              <a:xfrm>
                <a:off x="6743700" y="3213100"/>
                <a:ext cx="785812" cy="1155700"/>
              </a:xfrm>
              <a:custGeom>
                <a:avLst/>
                <a:gdLst/>
                <a:ahLst/>
                <a:cxnLst/>
                <a:rect l="l" t="t" r="r" b="b"/>
                <a:pathLst>
                  <a:path w="197" h="290" extrusionOk="0">
                    <a:moveTo>
                      <a:pt x="36" y="192"/>
                    </a:moveTo>
                    <a:cubicBezTo>
                      <a:pt x="36" y="189"/>
                      <a:pt x="38" y="187"/>
                      <a:pt x="41" y="187"/>
                    </a:cubicBezTo>
                    <a:cubicBezTo>
                      <a:pt x="44" y="187"/>
                      <a:pt x="47" y="189"/>
                      <a:pt x="47" y="192"/>
                    </a:cubicBezTo>
                    <a:cubicBezTo>
                      <a:pt x="47" y="221"/>
                      <a:pt x="70" y="244"/>
                      <a:pt x="99" y="244"/>
                    </a:cubicBezTo>
                    <a:cubicBezTo>
                      <a:pt x="102" y="244"/>
                      <a:pt x="104" y="246"/>
                      <a:pt x="104" y="250"/>
                    </a:cubicBezTo>
                    <a:cubicBezTo>
                      <a:pt x="104" y="253"/>
                      <a:pt x="102" y="255"/>
                      <a:pt x="99" y="255"/>
                    </a:cubicBezTo>
                    <a:cubicBezTo>
                      <a:pt x="64" y="255"/>
                      <a:pt x="36" y="227"/>
                      <a:pt x="36" y="192"/>
                    </a:cubicBezTo>
                    <a:close/>
                    <a:moveTo>
                      <a:pt x="197" y="192"/>
                    </a:moveTo>
                    <a:cubicBezTo>
                      <a:pt x="197" y="246"/>
                      <a:pt x="153" y="290"/>
                      <a:pt x="99" y="290"/>
                    </a:cubicBezTo>
                    <a:cubicBezTo>
                      <a:pt x="44" y="290"/>
                      <a:pt x="0" y="246"/>
                      <a:pt x="0" y="192"/>
                    </a:cubicBezTo>
                    <a:cubicBezTo>
                      <a:pt x="0" y="176"/>
                      <a:pt x="4" y="160"/>
                      <a:pt x="12" y="146"/>
                    </a:cubicBezTo>
                    <a:cubicBezTo>
                      <a:pt x="12" y="146"/>
                      <a:pt x="12" y="146"/>
                      <a:pt x="12" y="146"/>
                    </a:cubicBezTo>
                    <a:cubicBezTo>
                      <a:pt x="94" y="3"/>
                      <a:pt x="94" y="3"/>
                      <a:pt x="94" y="3"/>
                    </a:cubicBezTo>
                    <a:cubicBezTo>
                      <a:pt x="96" y="0"/>
                      <a:pt x="102" y="0"/>
                      <a:pt x="103" y="3"/>
                    </a:cubicBezTo>
                    <a:cubicBezTo>
                      <a:pt x="185" y="145"/>
                      <a:pt x="185" y="145"/>
                      <a:pt x="185" y="145"/>
                    </a:cubicBezTo>
                    <a:cubicBezTo>
                      <a:pt x="185" y="145"/>
                      <a:pt x="185" y="146"/>
                      <a:pt x="186" y="146"/>
                    </a:cubicBezTo>
                    <a:cubicBezTo>
                      <a:pt x="193" y="160"/>
                      <a:pt x="197" y="176"/>
                      <a:pt x="197" y="192"/>
                    </a:cubicBezTo>
                    <a:close/>
                    <a:moveTo>
                      <a:pt x="22" y="150"/>
                    </a:moveTo>
                    <a:cubicBezTo>
                      <a:pt x="22" y="150"/>
                      <a:pt x="22" y="151"/>
                      <a:pt x="22" y="151"/>
                    </a:cubicBezTo>
                    <a:cubicBezTo>
                      <a:pt x="15" y="163"/>
                      <a:pt x="11" y="178"/>
                      <a:pt x="11" y="192"/>
                    </a:cubicBezTo>
                    <a:cubicBezTo>
                      <a:pt x="11" y="240"/>
                      <a:pt x="50" y="279"/>
                      <a:pt x="99" y="279"/>
                    </a:cubicBezTo>
                    <a:cubicBezTo>
                      <a:pt x="147" y="279"/>
                      <a:pt x="186" y="240"/>
                      <a:pt x="186" y="192"/>
                    </a:cubicBezTo>
                    <a:cubicBezTo>
                      <a:pt x="186" y="178"/>
                      <a:pt x="182" y="163"/>
                      <a:pt x="175" y="150"/>
                    </a:cubicBezTo>
                    <a:cubicBezTo>
                      <a:pt x="175" y="150"/>
                      <a:pt x="175" y="150"/>
                      <a:pt x="175" y="149"/>
                    </a:cubicBezTo>
                    <a:cubicBezTo>
                      <a:pt x="99" y="17"/>
                      <a:pt x="99" y="17"/>
                      <a:pt x="99" y="17"/>
                    </a:cubicBezTo>
                    <a:cubicBezTo>
                      <a:pt x="22" y="150"/>
                      <a:pt x="22" y="150"/>
                      <a:pt x="22" y="150"/>
                    </a:cubicBezTo>
                    <a:cubicBezTo>
                      <a:pt x="22" y="150"/>
                      <a:pt x="22" y="150"/>
                      <a:pt x="22" y="15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grpSp>
      <p:sp>
        <p:nvSpPr>
          <p:cNvPr id="14" name="مربع نص 13">
            <a:extLst>
              <a:ext uri="{FF2B5EF4-FFF2-40B4-BE49-F238E27FC236}">
                <a16:creationId xmlns:a16="http://schemas.microsoft.com/office/drawing/2014/main" id="{046FA46D-36F3-43E4-9016-5579475D484F}"/>
              </a:ext>
            </a:extLst>
          </p:cNvPr>
          <p:cNvSpPr txBox="1"/>
          <p:nvPr/>
        </p:nvSpPr>
        <p:spPr>
          <a:xfrm>
            <a:off x="4509823" y="3219172"/>
            <a:ext cx="6155266" cy="369332"/>
          </a:xfrm>
          <a:prstGeom prst="rect">
            <a:avLst/>
          </a:prstGeom>
          <a:noFill/>
        </p:spPr>
        <p:txBody>
          <a:bodyPr wrap="square">
            <a:spAutoFit/>
          </a:bodyPr>
          <a:lstStyle/>
          <a:p>
            <a:pPr algn="r"/>
            <a:r>
              <a:rPr lang="ar-SA" sz="1800" dirty="0">
                <a:effectLst/>
                <a:ea typeface="Calibri" panose="020F0502020204030204" pitchFamily="34" charset="0"/>
                <a:cs typeface="Arial" panose="020B0604020202020204" pitchFamily="34" charset="0"/>
              </a:rPr>
              <a:t>خطوط الموضوع</a:t>
            </a:r>
            <a:endParaRPr lang="ar-EG" dirty="0"/>
          </a:p>
        </p:txBody>
      </p:sp>
      <p:sp>
        <p:nvSpPr>
          <p:cNvPr id="16" name="مربع نص 15">
            <a:extLst>
              <a:ext uri="{FF2B5EF4-FFF2-40B4-BE49-F238E27FC236}">
                <a16:creationId xmlns:a16="http://schemas.microsoft.com/office/drawing/2014/main" id="{6DF69D99-2FA0-45E9-9112-4418572AC44F}"/>
              </a:ext>
            </a:extLst>
          </p:cNvPr>
          <p:cNvSpPr txBox="1"/>
          <p:nvPr/>
        </p:nvSpPr>
        <p:spPr>
          <a:xfrm>
            <a:off x="2307167" y="3133894"/>
            <a:ext cx="6155266" cy="369332"/>
          </a:xfrm>
          <a:prstGeom prst="rect">
            <a:avLst/>
          </a:prstGeom>
          <a:noFill/>
        </p:spPr>
        <p:txBody>
          <a:bodyPr wrap="square">
            <a:spAutoFit/>
          </a:bodyPr>
          <a:lstStyle/>
          <a:p>
            <a:r>
              <a:rPr lang="ar-SA" sz="1800" dirty="0">
                <a:effectLst/>
                <a:ea typeface="Calibri" panose="020F0502020204030204" pitchFamily="34" charset="0"/>
                <a:cs typeface="Arial" panose="020B0604020202020204" pitchFamily="34" charset="0"/>
              </a:rPr>
              <a:t>تحياتي وتوقيعات</a:t>
            </a:r>
            <a:endParaRPr lang="ar-EG" dirty="0"/>
          </a:p>
        </p:txBody>
      </p:sp>
      <p:sp>
        <p:nvSpPr>
          <p:cNvPr id="2" name="مربع نص 1">
            <a:extLst>
              <a:ext uri="{FF2B5EF4-FFF2-40B4-BE49-F238E27FC236}">
                <a16:creationId xmlns:a16="http://schemas.microsoft.com/office/drawing/2014/main" id="{7659B398-B712-FF93-FF8F-495FCEE71AB3}"/>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4"/>
              </a:rPr>
              <a:t>www.dawliatraining.com</a:t>
            </a:r>
            <a:r>
              <a:rPr lang="en-US" sz="1200" spc="190" dirty="0"/>
              <a:t> </a:t>
            </a:r>
          </a:p>
        </p:txBody>
      </p:sp>
    </p:spTree>
    <p:extLst>
      <p:ext uri="{BB962C8B-B14F-4D97-AF65-F5344CB8AC3E}">
        <p14:creationId xmlns:p14="http://schemas.microsoft.com/office/powerpoint/2010/main" val="248214271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87C4515-E1C0-41A0-8761-02451F6DB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F3FFB015-824C-461F-8C3A-8CE68F8A46D0}"/>
              </a:ext>
            </a:extLst>
          </p:cNvPr>
          <p:cNvSpPr txBox="1"/>
          <p:nvPr/>
        </p:nvSpPr>
        <p:spPr>
          <a:xfrm>
            <a:off x="3018367" y="232385"/>
            <a:ext cx="6155266" cy="1051506"/>
          </a:xfrm>
          <a:prstGeom prst="rect">
            <a:avLst/>
          </a:prstGeom>
          <a:noFill/>
        </p:spPr>
        <p:txBody>
          <a:bodyPr wrap="square">
            <a:spAutoFit/>
          </a:bodyPr>
          <a:lstStyle/>
          <a:p>
            <a:pPr algn="ctr" rtl="1">
              <a:lnSpc>
                <a:spcPct val="115000"/>
              </a:lnSpc>
              <a:spcAft>
                <a:spcPts val="1000"/>
              </a:spcAft>
            </a:pPr>
            <a:r>
              <a:rPr lang="ar-SA" sz="2800" b="1" dirty="0">
                <a:effectLst/>
                <a:latin typeface="Calibri" panose="020F0502020204030204" pitchFamily="34" charset="0"/>
                <a:ea typeface="Calibri" panose="020F0502020204030204" pitchFamily="34" charset="0"/>
                <a:cs typeface="Arial" panose="020B0604020202020204" pitchFamily="34" charset="0"/>
              </a:rPr>
              <a:t>الأساليب الحديثة في تقييم العمل وطرق استخدام  </a:t>
            </a:r>
            <a:r>
              <a:rPr lang="en-US" sz="2800" b="1" dirty="0">
                <a:effectLst/>
                <a:latin typeface="Arial" panose="020B0604020202020204" pitchFamily="34" charset="0"/>
                <a:ea typeface="Calibri" panose="020F0502020204030204" pitchFamily="34" charset="0"/>
                <a:cs typeface="Arial" panose="020B0604020202020204" pitchFamily="34" charset="0"/>
              </a:rPr>
              <a:t>KPI</a:t>
            </a:r>
            <a:r>
              <a:rPr lang="ar-SA" sz="2800" b="1" dirty="0">
                <a:effectLst/>
                <a:latin typeface="Calibri" panose="020F0502020204030204" pitchFamily="34" charset="0"/>
                <a:ea typeface="Calibri" panose="020F0502020204030204" pitchFamily="34" charset="0"/>
                <a:cs typeface="Arial" panose="020B0604020202020204" pitchFamily="34" charset="0"/>
              </a:rPr>
              <a:t>.</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35" name="Group 2">
            <a:extLst>
              <a:ext uri="{FF2B5EF4-FFF2-40B4-BE49-F238E27FC236}">
                <a16:creationId xmlns:a16="http://schemas.microsoft.com/office/drawing/2014/main" id="{DF64BE56-28ED-423F-B90D-9A3CF58DEE84}"/>
              </a:ext>
            </a:extLst>
          </p:cNvPr>
          <p:cNvGrpSpPr/>
          <p:nvPr/>
        </p:nvGrpSpPr>
        <p:grpSpPr>
          <a:xfrm>
            <a:off x="4269510" y="2304775"/>
            <a:ext cx="3652980" cy="3781005"/>
            <a:chOff x="3089166" y="1695030"/>
            <a:chExt cx="2965668" cy="3413688"/>
          </a:xfrm>
        </p:grpSpPr>
        <p:grpSp>
          <p:nvGrpSpPr>
            <p:cNvPr id="36" name="Group 3">
              <a:extLst>
                <a:ext uri="{FF2B5EF4-FFF2-40B4-BE49-F238E27FC236}">
                  <a16:creationId xmlns:a16="http://schemas.microsoft.com/office/drawing/2014/main" id="{663637D0-F0D4-4C2D-BF7A-BCA45FD16269}"/>
                </a:ext>
              </a:extLst>
            </p:cNvPr>
            <p:cNvGrpSpPr>
              <a:grpSpLocks noChangeAspect="1"/>
            </p:cNvGrpSpPr>
            <p:nvPr/>
          </p:nvGrpSpPr>
          <p:grpSpPr bwMode="auto">
            <a:xfrm>
              <a:off x="3136273" y="1695030"/>
              <a:ext cx="2871455" cy="2855291"/>
              <a:chOff x="2331" y="878"/>
              <a:chExt cx="3020" cy="3003"/>
            </a:xfrm>
            <a:solidFill>
              <a:schemeClr val="bg1">
                <a:lumMod val="65000"/>
                <a:alpha val="50000"/>
              </a:schemeClr>
            </a:solidFill>
          </p:grpSpPr>
          <p:sp>
            <p:nvSpPr>
              <p:cNvPr id="59" name="Freeform 13">
                <a:extLst>
                  <a:ext uri="{FF2B5EF4-FFF2-40B4-BE49-F238E27FC236}">
                    <a16:creationId xmlns:a16="http://schemas.microsoft.com/office/drawing/2014/main" id="{66169E69-9C1B-48CC-8FDC-C470CBCDB2A2}"/>
                  </a:ext>
                </a:extLst>
              </p:cNvPr>
              <p:cNvSpPr>
                <a:spLocks/>
              </p:cNvSpPr>
              <p:nvPr/>
            </p:nvSpPr>
            <p:spPr bwMode="auto">
              <a:xfrm>
                <a:off x="3827" y="928"/>
                <a:ext cx="1524" cy="1515"/>
              </a:xfrm>
              <a:custGeom>
                <a:avLst/>
                <a:gdLst>
                  <a:gd name="T0" fmla="*/ 644 w 644"/>
                  <a:gd name="T1" fmla="*/ 599 h 640"/>
                  <a:gd name="T2" fmla="*/ 619 w 644"/>
                  <a:gd name="T3" fmla="*/ 600 h 640"/>
                  <a:gd name="T4" fmla="*/ 6 w 644"/>
                  <a:gd name="T5" fmla="*/ 0 h 640"/>
                  <a:gd name="T6" fmla="*/ 0 w 644"/>
                  <a:gd name="T7" fmla="*/ 0 h 640"/>
                  <a:gd name="T8" fmla="*/ 0 w 644"/>
                  <a:gd name="T9" fmla="*/ 38 h 640"/>
                  <a:gd name="T10" fmla="*/ 6 w 644"/>
                  <a:gd name="T11" fmla="*/ 38 h 640"/>
                  <a:gd name="T12" fmla="*/ 581 w 644"/>
                  <a:gd name="T13" fmla="*/ 601 h 640"/>
                  <a:gd name="T14" fmla="*/ 556 w 644"/>
                  <a:gd name="T15" fmla="*/ 601 h 640"/>
                  <a:gd name="T16" fmla="*/ 599 w 644"/>
                  <a:gd name="T17" fmla="*/ 640 h 640"/>
                  <a:gd name="T18" fmla="*/ 599 w 644"/>
                  <a:gd name="T19" fmla="*/ 640 h 640"/>
                  <a:gd name="T20" fmla="*/ 599 w 644"/>
                  <a:gd name="T21" fmla="*/ 640 h 640"/>
                  <a:gd name="T22" fmla="*/ 644 w 644"/>
                  <a:gd name="T23" fmla="*/ 599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4" h="640">
                    <a:moveTo>
                      <a:pt x="644" y="599"/>
                    </a:moveTo>
                    <a:cubicBezTo>
                      <a:pt x="619" y="600"/>
                      <a:pt x="619" y="600"/>
                      <a:pt x="619" y="600"/>
                    </a:cubicBezTo>
                    <a:cubicBezTo>
                      <a:pt x="612" y="268"/>
                      <a:pt x="340" y="0"/>
                      <a:pt x="6" y="0"/>
                    </a:cubicBezTo>
                    <a:cubicBezTo>
                      <a:pt x="4" y="0"/>
                      <a:pt x="2" y="0"/>
                      <a:pt x="0" y="0"/>
                    </a:cubicBezTo>
                    <a:cubicBezTo>
                      <a:pt x="0" y="38"/>
                      <a:pt x="0" y="38"/>
                      <a:pt x="0" y="38"/>
                    </a:cubicBezTo>
                    <a:cubicBezTo>
                      <a:pt x="2" y="38"/>
                      <a:pt x="4" y="38"/>
                      <a:pt x="6" y="38"/>
                    </a:cubicBezTo>
                    <a:cubicBezTo>
                      <a:pt x="319" y="38"/>
                      <a:pt x="574" y="289"/>
                      <a:pt x="581" y="601"/>
                    </a:cubicBezTo>
                    <a:cubicBezTo>
                      <a:pt x="556" y="601"/>
                      <a:pt x="556" y="601"/>
                      <a:pt x="556" y="601"/>
                    </a:cubicBezTo>
                    <a:cubicBezTo>
                      <a:pt x="599" y="640"/>
                      <a:pt x="599" y="640"/>
                      <a:pt x="599" y="640"/>
                    </a:cubicBezTo>
                    <a:cubicBezTo>
                      <a:pt x="599" y="640"/>
                      <a:pt x="599" y="640"/>
                      <a:pt x="599" y="640"/>
                    </a:cubicBezTo>
                    <a:cubicBezTo>
                      <a:pt x="599" y="640"/>
                      <a:pt x="599" y="640"/>
                      <a:pt x="599" y="640"/>
                    </a:cubicBezTo>
                    <a:lnTo>
                      <a:pt x="644" y="5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60" name="Freeform 14">
                <a:extLst>
                  <a:ext uri="{FF2B5EF4-FFF2-40B4-BE49-F238E27FC236}">
                    <a16:creationId xmlns:a16="http://schemas.microsoft.com/office/drawing/2014/main" id="{96CD421E-0790-4894-B5D2-4E1AF361338F}"/>
                  </a:ext>
                </a:extLst>
              </p:cNvPr>
              <p:cNvSpPr>
                <a:spLocks/>
              </p:cNvSpPr>
              <p:nvPr/>
            </p:nvSpPr>
            <p:spPr bwMode="auto">
              <a:xfrm>
                <a:off x="2395" y="878"/>
                <a:ext cx="1380" cy="1390"/>
              </a:xfrm>
              <a:custGeom>
                <a:avLst/>
                <a:gdLst>
                  <a:gd name="T0" fmla="*/ 583 w 583"/>
                  <a:gd name="T1" fmla="*/ 41 h 587"/>
                  <a:gd name="T2" fmla="*/ 538 w 583"/>
                  <a:gd name="T3" fmla="*/ 0 h 587"/>
                  <a:gd name="T4" fmla="*/ 541 w 583"/>
                  <a:gd name="T5" fmla="*/ 25 h 587"/>
                  <a:gd name="T6" fmla="*/ 0 w 583"/>
                  <a:gd name="T7" fmla="*/ 584 h 587"/>
                  <a:gd name="T8" fmla="*/ 38 w 583"/>
                  <a:gd name="T9" fmla="*/ 587 h 587"/>
                  <a:gd name="T10" fmla="*/ 546 w 583"/>
                  <a:gd name="T11" fmla="*/ 63 h 587"/>
                  <a:gd name="T12" fmla="*/ 548 w 583"/>
                  <a:gd name="T13" fmla="*/ 88 h 587"/>
                  <a:gd name="T14" fmla="*/ 583 w 583"/>
                  <a:gd name="T15" fmla="*/ 41 h 5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3" h="587">
                    <a:moveTo>
                      <a:pt x="583" y="41"/>
                    </a:moveTo>
                    <a:cubicBezTo>
                      <a:pt x="538" y="0"/>
                      <a:pt x="538" y="0"/>
                      <a:pt x="538" y="0"/>
                    </a:cubicBezTo>
                    <a:cubicBezTo>
                      <a:pt x="541" y="25"/>
                      <a:pt x="541" y="25"/>
                      <a:pt x="541" y="25"/>
                    </a:cubicBezTo>
                    <a:cubicBezTo>
                      <a:pt x="252" y="58"/>
                      <a:pt x="24" y="292"/>
                      <a:pt x="0" y="584"/>
                    </a:cubicBezTo>
                    <a:cubicBezTo>
                      <a:pt x="38" y="587"/>
                      <a:pt x="38" y="587"/>
                      <a:pt x="38" y="587"/>
                    </a:cubicBezTo>
                    <a:cubicBezTo>
                      <a:pt x="61" y="313"/>
                      <a:pt x="275" y="94"/>
                      <a:pt x="546" y="63"/>
                    </a:cubicBezTo>
                    <a:cubicBezTo>
                      <a:pt x="548" y="88"/>
                      <a:pt x="548" y="88"/>
                      <a:pt x="548" y="88"/>
                    </a:cubicBezTo>
                    <a:lnTo>
                      <a:pt x="583"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61" name="Freeform 15">
                <a:extLst>
                  <a:ext uri="{FF2B5EF4-FFF2-40B4-BE49-F238E27FC236}">
                    <a16:creationId xmlns:a16="http://schemas.microsoft.com/office/drawing/2014/main" id="{35EB6F58-9EEE-48A9-8842-4081C2B5C171}"/>
                  </a:ext>
                </a:extLst>
              </p:cNvPr>
              <p:cNvSpPr>
                <a:spLocks/>
              </p:cNvSpPr>
              <p:nvPr/>
            </p:nvSpPr>
            <p:spPr bwMode="auto">
              <a:xfrm>
                <a:off x="2331" y="2315"/>
                <a:ext cx="1524" cy="1516"/>
              </a:xfrm>
              <a:custGeom>
                <a:avLst/>
                <a:gdLst>
                  <a:gd name="T0" fmla="*/ 644 w 644"/>
                  <a:gd name="T1" fmla="*/ 602 h 640"/>
                  <a:gd name="T2" fmla="*/ 638 w 644"/>
                  <a:gd name="T3" fmla="*/ 602 h 640"/>
                  <a:gd name="T4" fmla="*/ 64 w 644"/>
                  <a:gd name="T5" fmla="*/ 39 h 640"/>
                  <a:gd name="T6" fmla="*/ 89 w 644"/>
                  <a:gd name="T7" fmla="*/ 39 h 640"/>
                  <a:gd name="T8" fmla="*/ 45 w 644"/>
                  <a:gd name="T9" fmla="*/ 0 h 640"/>
                  <a:gd name="T10" fmla="*/ 0 w 644"/>
                  <a:gd name="T11" fmla="*/ 41 h 640"/>
                  <a:gd name="T12" fmla="*/ 25 w 644"/>
                  <a:gd name="T13" fmla="*/ 40 h 640"/>
                  <a:gd name="T14" fmla="*/ 638 w 644"/>
                  <a:gd name="T15" fmla="*/ 640 h 640"/>
                  <a:gd name="T16" fmla="*/ 644 w 644"/>
                  <a:gd name="T17" fmla="*/ 640 h 640"/>
                  <a:gd name="T18" fmla="*/ 644 w 644"/>
                  <a:gd name="T19" fmla="*/ 60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640">
                    <a:moveTo>
                      <a:pt x="644" y="602"/>
                    </a:moveTo>
                    <a:cubicBezTo>
                      <a:pt x="642" y="602"/>
                      <a:pt x="640" y="602"/>
                      <a:pt x="638" y="602"/>
                    </a:cubicBezTo>
                    <a:cubicBezTo>
                      <a:pt x="325" y="602"/>
                      <a:pt x="70" y="351"/>
                      <a:pt x="64" y="39"/>
                    </a:cubicBezTo>
                    <a:cubicBezTo>
                      <a:pt x="89" y="39"/>
                      <a:pt x="89" y="39"/>
                      <a:pt x="89" y="39"/>
                    </a:cubicBezTo>
                    <a:cubicBezTo>
                      <a:pt x="45" y="0"/>
                      <a:pt x="45" y="0"/>
                      <a:pt x="45" y="0"/>
                    </a:cubicBezTo>
                    <a:cubicBezTo>
                      <a:pt x="0" y="41"/>
                      <a:pt x="0" y="41"/>
                      <a:pt x="0" y="41"/>
                    </a:cubicBezTo>
                    <a:cubicBezTo>
                      <a:pt x="25" y="40"/>
                      <a:pt x="25" y="40"/>
                      <a:pt x="25" y="40"/>
                    </a:cubicBezTo>
                    <a:cubicBezTo>
                      <a:pt x="32" y="372"/>
                      <a:pt x="304" y="640"/>
                      <a:pt x="638" y="640"/>
                    </a:cubicBezTo>
                    <a:cubicBezTo>
                      <a:pt x="640" y="640"/>
                      <a:pt x="642" y="640"/>
                      <a:pt x="644" y="640"/>
                    </a:cubicBezTo>
                    <a:lnTo>
                      <a:pt x="644"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62" name="Freeform 16">
                <a:extLst>
                  <a:ext uri="{FF2B5EF4-FFF2-40B4-BE49-F238E27FC236}">
                    <a16:creationId xmlns:a16="http://schemas.microsoft.com/office/drawing/2014/main" id="{7893CFF5-FA2A-49FB-886F-619B7F6FCF37}"/>
                  </a:ext>
                </a:extLst>
              </p:cNvPr>
              <p:cNvSpPr>
                <a:spLocks/>
              </p:cNvSpPr>
              <p:nvPr/>
            </p:nvSpPr>
            <p:spPr bwMode="auto">
              <a:xfrm>
                <a:off x="3908" y="2491"/>
                <a:ext cx="1380" cy="1390"/>
              </a:xfrm>
              <a:custGeom>
                <a:avLst/>
                <a:gdLst>
                  <a:gd name="T0" fmla="*/ 583 w 583"/>
                  <a:gd name="T1" fmla="*/ 3 h 587"/>
                  <a:gd name="T2" fmla="*/ 545 w 583"/>
                  <a:gd name="T3" fmla="*/ 0 h 587"/>
                  <a:gd name="T4" fmla="*/ 38 w 583"/>
                  <a:gd name="T5" fmla="*/ 524 h 587"/>
                  <a:gd name="T6" fmla="*/ 35 w 583"/>
                  <a:gd name="T7" fmla="*/ 499 h 587"/>
                  <a:gd name="T8" fmla="*/ 0 w 583"/>
                  <a:gd name="T9" fmla="*/ 546 h 587"/>
                  <a:gd name="T10" fmla="*/ 45 w 583"/>
                  <a:gd name="T11" fmla="*/ 587 h 587"/>
                  <a:gd name="T12" fmla="*/ 42 w 583"/>
                  <a:gd name="T13" fmla="*/ 562 h 587"/>
                  <a:gd name="T14" fmla="*/ 583 w 583"/>
                  <a:gd name="T15" fmla="*/ 3 h 5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3" h="587">
                    <a:moveTo>
                      <a:pt x="583" y="3"/>
                    </a:moveTo>
                    <a:cubicBezTo>
                      <a:pt x="545" y="0"/>
                      <a:pt x="545" y="0"/>
                      <a:pt x="545" y="0"/>
                    </a:cubicBezTo>
                    <a:cubicBezTo>
                      <a:pt x="523" y="273"/>
                      <a:pt x="308" y="493"/>
                      <a:pt x="38" y="524"/>
                    </a:cubicBezTo>
                    <a:cubicBezTo>
                      <a:pt x="35" y="499"/>
                      <a:pt x="35" y="499"/>
                      <a:pt x="35" y="499"/>
                    </a:cubicBezTo>
                    <a:cubicBezTo>
                      <a:pt x="0" y="546"/>
                      <a:pt x="0" y="546"/>
                      <a:pt x="0" y="546"/>
                    </a:cubicBezTo>
                    <a:cubicBezTo>
                      <a:pt x="45" y="587"/>
                      <a:pt x="45" y="587"/>
                      <a:pt x="45" y="587"/>
                    </a:cubicBezTo>
                    <a:cubicBezTo>
                      <a:pt x="42" y="562"/>
                      <a:pt x="42" y="562"/>
                      <a:pt x="42" y="562"/>
                    </a:cubicBezTo>
                    <a:cubicBezTo>
                      <a:pt x="331" y="529"/>
                      <a:pt x="559" y="295"/>
                      <a:pt x="58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grpSp>
        <p:sp>
          <p:nvSpPr>
            <p:cNvPr id="37" name="Oval 4">
              <a:extLst>
                <a:ext uri="{FF2B5EF4-FFF2-40B4-BE49-F238E27FC236}">
                  <a16:creationId xmlns:a16="http://schemas.microsoft.com/office/drawing/2014/main" id="{723D2ADD-D3BB-4414-804C-064442D830EA}"/>
                </a:ext>
              </a:extLst>
            </p:cNvPr>
            <p:cNvSpPr/>
            <p:nvPr/>
          </p:nvSpPr>
          <p:spPr>
            <a:xfrm>
              <a:off x="3384963" y="1935638"/>
              <a:ext cx="2374074" cy="2374074"/>
            </a:xfrm>
            <a:prstGeom prst="ellipse">
              <a:avLst/>
            </a:prstGeom>
            <a:solidFill>
              <a:schemeClr val="bg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solidFill>
                  <a:schemeClr val="tx1"/>
                </a:solidFill>
              </a:endParaRPr>
            </a:p>
          </p:txBody>
        </p:sp>
        <p:grpSp>
          <p:nvGrpSpPr>
            <p:cNvPr id="38" name="Group 5">
              <a:extLst>
                <a:ext uri="{FF2B5EF4-FFF2-40B4-BE49-F238E27FC236}">
                  <a16:creationId xmlns:a16="http://schemas.microsoft.com/office/drawing/2014/main" id="{E10F2269-13B6-4FEC-8401-4EF24D6929B1}"/>
                </a:ext>
              </a:extLst>
            </p:cNvPr>
            <p:cNvGrpSpPr/>
            <p:nvPr/>
          </p:nvGrpSpPr>
          <p:grpSpPr>
            <a:xfrm>
              <a:off x="4095943" y="4297761"/>
              <a:ext cx="952114" cy="810957"/>
              <a:chOff x="5870577" y="4591051"/>
              <a:chExt cx="1092200" cy="930275"/>
            </a:xfrm>
          </p:grpSpPr>
          <p:sp>
            <p:nvSpPr>
              <p:cNvPr id="43" name="Rectangle 6">
                <a:extLst>
                  <a:ext uri="{FF2B5EF4-FFF2-40B4-BE49-F238E27FC236}">
                    <a16:creationId xmlns:a16="http://schemas.microsoft.com/office/drawing/2014/main" id="{6ACB2138-5647-4514-9B65-780B28650496}"/>
                  </a:ext>
                </a:extLst>
              </p:cNvPr>
              <p:cNvSpPr>
                <a:spLocks noChangeArrowheads="1"/>
              </p:cNvSpPr>
              <p:nvPr/>
            </p:nvSpPr>
            <p:spPr bwMode="auto">
              <a:xfrm>
                <a:off x="5964239" y="4595814"/>
                <a:ext cx="904875" cy="78898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44" name="Freeform 7">
                <a:extLst>
                  <a:ext uri="{FF2B5EF4-FFF2-40B4-BE49-F238E27FC236}">
                    <a16:creationId xmlns:a16="http://schemas.microsoft.com/office/drawing/2014/main" id="{5344D69C-9F54-4963-9EDC-F91B92C5E136}"/>
                  </a:ext>
                </a:extLst>
              </p:cNvPr>
              <p:cNvSpPr>
                <a:spLocks/>
              </p:cNvSpPr>
              <p:nvPr/>
            </p:nvSpPr>
            <p:spPr bwMode="auto">
              <a:xfrm>
                <a:off x="5964239" y="5384801"/>
                <a:ext cx="904875" cy="98425"/>
              </a:xfrm>
              <a:custGeom>
                <a:avLst/>
                <a:gdLst>
                  <a:gd name="T0" fmla="*/ 0 w 570"/>
                  <a:gd name="T1" fmla="*/ 0 h 62"/>
                  <a:gd name="T2" fmla="*/ 570 w 570"/>
                  <a:gd name="T3" fmla="*/ 0 h 62"/>
                  <a:gd name="T4" fmla="*/ 527 w 570"/>
                  <a:gd name="T5" fmla="*/ 62 h 62"/>
                  <a:gd name="T6" fmla="*/ 43 w 570"/>
                  <a:gd name="T7" fmla="*/ 62 h 62"/>
                  <a:gd name="T8" fmla="*/ 0 w 570"/>
                  <a:gd name="T9" fmla="*/ 0 h 62"/>
                </a:gdLst>
                <a:ahLst/>
                <a:cxnLst>
                  <a:cxn ang="0">
                    <a:pos x="T0" y="T1"/>
                  </a:cxn>
                  <a:cxn ang="0">
                    <a:pos x="T2" y="T3"/>
                  </a:cxn>
                  <a:cxn ang="0">
                    <a:pos x="T4" y="T5"/>
                  </a:cxn>
                  <a:cxn ang="0">
                    <a:pos x="T6" y="T7"/>
                  </a:cxn>
                  <a:cxn ang="0">
                    <a:pos x="T8" y="T9"/>
                  </a:cxn>
                </a:cxnLst>
                <a:rect l="0" t="0" r="r" b="b"/>
                <a:pathLst>
                  <a:path w="570" h="62">
                    <a:moveTo>
                      <a:pt x="0" y="0"/>
                    </a:moveTo>
                    <a:lnTo>
                      <a:pt x="570" y="0"/>
                    </a:lnTo>
                    <a:lnTo>
                      <a:pt x="527" y="62"/>
                    </a:lnTo>
                    <a:lnTo>
                      <a:pt x="43" y="62"/>
                    </a:lnTo>
                    <a:lnTo>
                      <a:pt x="0"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45" name="Freeform 8">
                <a:extLst>
                  <a:ext uri="{FF2B5EF4-FFF2-40B4-BE49-F238E27FC236}">
                    <a16:creationId xmlns:a16="http://schemas.microsoft.com/office/drawing/2014/main" id="{D1AA04AF-E9A8-4D27-8618-324F1C02C719}"/>
                  </a:ext>
                </a:extLst>
              </p:cNvPr>
              <p:cNvSpPr>
                <a:spLocks/>
              </p:cNvSpPr>
              <p:nvPr/>
            </p:nvSpPr>
            <p:spPr bwMode="auto">
              <a:xfrm>
                <a:off x="5870577" y="4591051"/>
                <a:ext cx="1092200" cy="200025"/>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46" name="Freeform 9">
                <a:extLst>
                  <a:ext uri="{FF2B5EF4-FFF2-40B4-BE49-F238E27FC236}">
                    <a16:creationId xmlns:a16="http://schemas.microsoft.com/office/drawing/2014/main" id="{C3FBD499-5761-4228-B491-44C742C34F2A}"/>
                  </a:ext>
                </a:extLst>
              </p:cNvPr>
              <p:cNvSpPr>
                <a:spLocks/>
              </p:cNvSpPr>
              <p:nvPr/>
            </p:nvSpPr>
            <p:spPr bwMode="auto">
              <a:xfrm>
                <a:off x="5870577" y="4791076"/>
                <a:ext cx="1092200" cy="195262"/>
              </a:xfrm>
              <a:custGeom>
                <a:avLst/>
                <a:gdLst>
                  <a:gd name="T0" fmla="*/ 290 w 290"/>
                  <a:gd name="T1" fmla="*/ 19 h 52"/>
                  <a:gd name="T2" fmla="*/ 267 w 290"/>
                  <a:gd name="T3" fmla="*/ 40 h 52"/>
                  <a:gd name="T4" fmla="*/ 23 w 290"/>
                  <a:gd name="T5" fmla="*/ 52 h 52"/>
                  <a:gd name="T6" fmla="*/ 0 w 290"/>
                  <a:gd name="T7" fmla="*/ 33 h 52"/>
                  <a:gd name="T8" fmla="*/ 0 w 290"/>
                  <a:gd name="T9" fmla="*/ 33 h 52"/>
                  <a:gd name="T10" fmla="*/ 23 w 290"/>
                  <a:gd name="T11" fmla="*/ 12 h 52"/>
                  <a:gd name="T12" fmla="*/ 267 w 290"/>
                  <a:gd name="T13" fmla="*/ 0 h 52"/>
                  <a:gd name="T14" fmla="*/ 290 w 290"/>
                  <a:gd name="T15" fmla="*/ 19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2">
                    <a:moveTo>
                      <a:pt x="290" y="19"/>
                    </a:moveTo>
                    <a:cubicBezTo>
                      <a:pt x="290" y="30"/>
                      <a:pt x="280" y="40"/>
                      <a:pt x="267" y="40"/>
                    </a:cubicBezTo>
                    <a:cubicBezTo>
                      <a:pt x="23" y="52"/>
                      <a:pt x="23" y="52"/>
                      <a:pt x="23" y="52"/>
                    </a:cubicBezTo>
                    <a:cubicBezTo>
                      <a:pt x="10" y="52"/>
                      <a:pt x="0" y="44"/>
                      <a:pt x="0" y="33"/>
                    </a:cubicBezTo>
                    <a:cubicBezTo>
                      <a:pt x="0" y="33"/>
                      <a:pt x="0" y="33"/>
                      <a:pt x="0" y="33"/>
                    </a:cubicBezTo>
                    <a:cubicBezTo>
                      <a:pt x="0" y="22"/>
                      <a:pt x="10" y="12"/>
                      <a:pt x="23" y="12"/>
                    </a:cubicBezTo>
                    <a:cubicBezTo>
                      <a:pt x="267" y="0"/>
                      <a:pt x="267" y="0"/>
                      <a:pt x="267" y="0"/>
                    </a:cubicBezTo>
                    <a:cubicBezTo>
                      <a:pt x="280" y="0"/>
                      <a:pt x="290" y="8"/>
                      <a:pt x="290" y="19"/>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47" name="Freeform 10">
                <a:extLst>
                  <a:ext uri="{FF2B5EF4-FFF2-40B4-BE49-F238E27FC236}">
                    <a16:creationId xmlns:a16="http://schemas.microsoft.com/office/drawing/2014/main" id="{1696A857-1548-47D9-858C-B093261B7CA7}"/>
                  </a:ext>
                </a:extLst>
              </p:cNvPr>
              <p:cNvSpPr>
                <a:spLocks/>
              </p:cNvSpPr>
              <p:nvPr/>
            </p:nvSpPr>
            <p:spPr bwMode="auto">
              <a:xfrm>
                <a:off x="5870577" y="4986339"/>
                <a:ext cx="1092200" cy="200025"/>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48" name="Freeform 11">
                <a:extLst>
                  <a:ext uri="{FF2B5EF4-FFF2-40B4-BE49-F238E27FC236}">
                    <a16:creationId xmlns:a16="http://schemas.microsoft.com/office/drawing/2014/main" id="{A666BE60-10BC-4AD4-908E-B003457AD06D}"/>
                  </a:ext>
                </a:extLst>
              </p:cNvPr>
              <p:cNvSpPr>
                <a:spLocks/>
              </p:cNvSpPr>
              <p:nvPr/>
            </p:nvSpPr>
            <p:spPr bwMode="auto">
              <a:xfrm>
                <a:off x="5870577" y="5186364"/>
                <a:ext cx="1092200" cy="198437"/>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49" name="Freeform 12">
                <a:extLst>
                  <a:ext uri="{FF2B5EF4-FFF2-40B4-BE49-F238E27FC236}">
                    <a16:creationId xmlns:a16="http://schemas.microsoft.com/office/drawing/2014/main" id="{CB9B1BA8-66F8-4DB2-AC5D-420A2DE864B1}"/>
                  </a:ext>
                </a:extLst>
              </p:cNvPr>
              <p:cNvSpPr>
                <a:spLocks/>
              </p:cNvSpPr>
              <p:nvPr/>
            </p:nvSpPr>
            <p:spPr bwMode="auto">
              <a:xfrm>
                <a:off x="6359527" y="4591051"/>
                <a:ext cx="603250" cy="177800"/>
              </a:xfrm>
              <a:custGeom>
                <a:avLst/>
                <a:gdLst>
                  <a:gd name="T0" fmla="*/ 137 w 160"/>
                  <a:gd name="T1" fmla="*/ 1 h 47"/>
                  <a:gd name="T2" fmla="*/ 0 w 160"/>
                  <a:gd name="T3" fmla="*/ 7 h 47"/>
                  <a:gd name="T4" fmla="*/ 15 w 160"/>
                  <a:gd name="T5" fmla="*/ 26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5"/>
                      <a:pt x="15" y="26"/>
                    </a:cubicBezTo>
                    <a:cubicBezTo>
                      <a:pt x="15" y="37"/>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50" name="Freeform 13">
                <a:extLst>
                  <a:ext uri="{FF2B5EF4-FFF2-40B4-BE49-F238E27FC236}">
                    <a16:creationId xmlns:a16="http://schemas.microsoft.com/office/drawing/2014/main" id="{A44DB1D3-CA7E-4C64-ACDD-B74A7C19E940}"/>
                  </a:ext>
                </a:extLst>
              </p:cNvPr>
              <p:cNvSpPr>
                <a:spLocks/>
              </p:cNvSpPr>
              <p:nvPr/>
            </p:nvSpPr>
            <p:spPr bwMode="auto">
              <a:xfrm>
                <a:off x="6359527" y="4791076"/>
                <a:ext cx="603250" cy="176212"/>
              </a:xfrm>
              <a:custGeom>
                <a:avLst/>
                <a:gdLst>
                  <a:gd name="T0" fmla="*/ 137 w 160"/>
                  <a:gd name="T1" fmla="*/ 0 h 47"/>
                  <a:gd name="T2" fmla="*/ 0 w 160"/>
                  <a:gd name="T3" fmla="*/ 7 h 47"/>
                  <a:gd name="T4" fmla="*/ 15 w 160"/>
                  <a:gd name="T5" fmla="*/ 26 h 47"/>
                  <a:gd name="T6" fmla="*/ 0 w 160"/>
                  <a:gd name="T7" fmla="*/ 47 h 47"/>
                  <a:gd name="T8" fmla="*/ 137 w 160"/>
                  <a:gd name="T9" fmla="*/ 40 h 47"/>
                  <a:gd name="T10" fmla="*/ 160 w 160"/>
                  <a:gd name="T11" fmla="*/ 19 h 47"/>
                  <a:gd name="T12" fmla="*/ 137 w 160"/>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0"/>
                    </a:moveTo>
                    <a:cubicBezTo>
                      <a:pt x="0" y="7"/>
                      <a:pt x="0" y="7"/>
                      <a:pt x="0" y="7"/>
                    </a:cubicBezTo>
                    <a:cubicBezTo>
                      <a:pt x="8" y="6"/>
                      <a:pt x="15" y="15"/>
                      <a:pt x="15" y="26"/>
                    </a:cubicBezTo>
                    <a:cubicBezTo>
                      <a:pt x="15" y="37"/>
                      <a:pt x="8" y="46"/>
                      <a:pt x="0" y="47"/>
                    </a:cubicBezTo>
                    <a:cubicBezTo>
                      <a:pt x="137" y="40"/>
                      <a:pt x="137" y="40"/>
                      <a:pt x="137" y="40"/>
                    </a:cubicBezTo>
                    <a:cubicBezTo>
                      <a:pt x="150" y="40"/>
                      <a:pt x="160" y="30"/>
                      <a:pt x="160" y="19"/>
                    </a:cubicBezTo>
                    <a:cubicBezTo>
                      <a:pt x="160" y="8"/>
                      <a:pt x="150" y="0"/>
                      <a:pt x="137"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51" name="Freeform 14">
                <a:extLst>
                  <a:ext uri="{FF2B5EF4-FFF2-40B4-BE49-F238E27FC236}">
                    <a16:creationId xmlns:a16="http://schemas.microsoft.com/office/drawing/2014/main" id="{44A4CF90-302A-4F1E-8991-41A673FF2E31}"/>
                  </a:ext>
                </a:extLst>
              </p:cNvPr>
              <p:cNvSpPr>
                <a:spLocks/>
              </p:cNvSpPr>
              <p:nvPr/>
            </p:nvSpPr>
            <p:spPr bwMode="auto">
              <a:xfrm>
                <a:off x="6359527" y="4986339"/>
                <a:ext cx="603250" cy="176212"/>
              </a:xfrm>
              <a:custGeom>
                <a:avLst/>
                <a:gdLst>
                  <a:gd name="T0" fmla="*/ 137 w 160"/>
                  <a:gd name="T1" fmla="*/ 1 h 47"/>
                  <a:gd name="T2" fmla="*/ 0 w 160"/>
                  <a:gd name="T3" fmla="*/ 7 h 47"/>
                  <a:gd name="T4" fmla="*/ 15 w 160"/>
                  <a:gd name="T5" fmla="*/ 27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6"/>
                      <a:pt x="15" y="27"/>
                    </a:cubicBezTo>
                    <a:cubicBezTo>
                      <a:pt x="15" y="38"/>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52" name="Freeform 15">
                <a:extLst>
                  <a:ext uri="{FF2B5EF4-FFF2-40B4-BE49-F238E27FC236}">
                    <a16:creationId xmlns:a16="http://schemas.microsoft.com/office/drawing/2014/main" id="{9BE4336B-25F6-44A7-B9A6-9C657D0EF6F2}"/>
                  </a:ext>
                </a:extLst>
              </p:cNvPr>
              <p:cNvSpPr>
                <a:spLocks/>
              </p:cNvSpPr>
              <p:nvPr/>
            </p:nvSpPr>
            <p:spPr bwMode="auto">
              <a:xfrm>
                <a:off x="6359527" y="5186364"/>
                <a:ext cx="603250" cy="176212"/>
              </a:xfrm>
              <a:custGeom>
                <a:avLst/>
                <a:gdLst>
                  <a:gd name="T0" fmla="*/ 137 w 160"/>
                  <a:gd name="T1" fmla="*/ 1 h 47"/>
                  <a:gd name="T2" fmla="*/ 0 w 160"/>
                  <a:gd name="T3" fmla="*/ 7 h 47"/>
                  <a:gd name="T4" fmla="*/ 15 w 160"/>
                  <a:gd name="T5" fmla="*/ 26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5"/>
                      <a:pt x="15" y="26"/>
                    </a:cubicBezTo>
                    <a:cubicBezTo>
                      <a:pt x="15" y="37"/>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53" name="Freeform 16">
                <a:extLst>
                  <a:ext uri="{FF2B5EF4-FFF2-40B4-BE49-F238E27FC236}">
                    <a16:creationId xmlns:a16="http://schemas.microsoft.com/office/drawing/2014/main" id="{06679A0C-6B37-440C-9720-3614464342C2}"/>
                  </a:ext>
                </a:extLst>
              </p:cNvPr>
              <p:cNvSpPr>
                <a:spLocks/>
              </p:cNvSpPr>
              <p:nvPr/>
            </p:nvSpPr>
            <p:spPr bwMode="auto">
              <a:xfrm>
                <a:off x="6359527" y="5340351"/>
                <a:ext cx="509588" cy="44450"/>
              </a:xfrm>
              <a:custGeom>
                <a:avLst/>
                <a:gdLst>
                  <a:gd name="T0" fmla="*/ 0 w 321"/>
                  <a:gd name="T1" fmla="*/ 28 h 28"/>
                  <a:gd name="T2" fmla="*/ 321 w 321"/>
                  <a:gd name="T3" fmla="*/ 28 h 28"/>
                  <a:gd name="T4" fmla="*/ 321 w 321"/>
                  <a:gd name="T5" fmla="*/ 0 h 28"/>
                  <a:gd name="T6" fmla="*/ 0 w 321"/>
                  <a:gd name="T7" fmla="*/ 14 h 28"/>
                  <a:gd name="T8" fmla="*/ 0 w 321"/>
                  <a:gd name="T9" fmla="*/ 28 h 28"/>
                </a:gdLst>
                <a:ahLst/>
                <a:cxnLst>
                  <a:cxn ang="0">
                    <a:pos x="T0" y="T1"/>
                  </a:cxn>
                  <a:cxn ang="0">
                    <a:pos x="T2" y="T3"/>
                  </a:cxn>
                  <a:cxn ang="0">
                    <a:pos x="T4" y="T5"/>
                  </a:cxn>
                  <a:cxn ang="0">
                    <a:pos x="T6" y="T7"/>
                  </a:cxn>
                  <a:cxn ang="0">
                    <a:pos x="T8" y="T9"/>
                  </a:cxn>
                </a:cxnLst>
                <a:rect l="0" t="0" r="r" b="b"/>
                <a:pathLst>
                  <a:path w="321" h="28">
                    <a:moveTo>
                      <a:pt x="0" y="28"/>
                    </a:moveTo>
                    <a:lnTo>
                      <a:pt x="321" y="28"/>
                    </a:lnTo>
                    <a:lnTo>
                      <a:pt x="321" y="0"/>
                    </a:lnTo>
                    <a:lnTo>
                      <a:pt x="0" y="14"/>
                    </a:lnTo>
                    <a:lnTo>
                      <a:pt x="0" y="28"/>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54" name="Freeform 17">
                <a:extLst>
                  <a:ext uri="{FF2B5EF4-FFF2-40B4-BE49-F238E27FC236}">
                    <a16:creationId xmlns:a16="http://schemas.microsoft.com/office/drawing/2014/main" id="{3951915E-E678-4A05-90D2-3C7FD3861580}"/>
                  </a:ext>
                </a:extLst>
              </p:cNvPr>
              <p:cNvSpPr>
                <a:spLocks/>
              </p:cNvSpPr>
              <p:nvPr/>
            </p:nvSpPr>
            <p:spPr bwMode="auto">
              <a:xfrm>
                <a:off x="6359527" y="5140326"/>
                <a:ext cx="509588" cy="71437"/>
              </a:xfrm>
              <a:custGeom>
                <a:avLst/>
                <a:gdLst>
                  <a:gd name="T0" fmla="*/ 0 w 321"/>
                  <a:gd name="T1" fmla="*/ 45 h 45"/>
                  <a:gd name="T2" fmla="*/ 321 w 321"/>
                  <a:gd name="T3" fmla="*/ 31 h 45"/>
                  <a:gd name="T4" fmla="*/ 321 w 321"/>
                  <a:gd name="T5" fmla="*/ 0 h 45"/>
                  <a:gd name="T6" fmla="*/ 0 w 321"/>
                  <a:gd name="T7" fmla="*/ 17 h 45"/>
                  <a:gd name="T8" fmla="*/ 0 w 321"/>
                  <a:gd name="T9" fmla="*/ 45 h 45"/>
                </a:gdLst>
                <a:ahLst/>
                <a:cxnLst>
                  <a:cxn ang="0">
                    <a:pos x="T0" y="T1"/>
                  </a:cxn>
                  <a:cxn ang="0">
                    <a:pos x="T2" y="T3"/>
                  </a:cxn>
                  <a:cxn ang="0">
                    <a:pos x="T4" y="T5"/>
                  </a:cxn>
                  <a:cxn ang="0">
                    <a:pos x="T6" y="T7"/>
                  </a:cxn>
                  <a:cxn ang="0">
                    <a:pos x="T8" y="T9"/>
                  </a:cxn>
                </a:cxnLst>
                <a:rect l="0" t="0" r="r" b="b"/>
                <a:pathLst>
                  <a:path w="321" h="45">
                    <a:moveTo>
                      <a:pt x="0" y="45"/>
                    </a:moveTo>
                    <a:lnTo>
                      <a:pt x="321" y="31"/>
                    </a:lnTo>
                    <a:lnTo>
                      <a:pt x="321" y="0"/>
                    </a:lnTo>
                    <a:lnTo>
                      <a:pt x="0" y="17"/>
                    </a:lnTo>
                    <a:lnTo>
                      <a:pt x="0" y="4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55" name="Freeform 18">
                <a:extLst>
                  <a:ext uri="{FF2B5EF4-FFF2-40B4-BE49-F238E27FC236}">
                    <a16:creationId xmlns:a16="http://schemas.microsoft.com/office/drawing/2014/main" id="{1BE0BBF4-C94A-45D7-9348-70B94183FB70}"/>
                  </a:ext>
                </a:extLst>
              </p:cNvPr>
              <p:cNvSpPr>
                <a:spLocks/>
              </p:cNvSpPr>
              <p:nvPr/>
            </p:nvSpPr>
            <p:spPr bwMode="auto">
              <a:xfrm>
                <a:off x="6359527" y="4745039"/>
                <a:ext cx="509588" cy="71437"/>
              </a:xfrm>
              <a:custGeom>
                <a:avLst/>
                <a:gdLst>
                  <a:gd name="T0" fmla="*/ 0 w 321"/>
                  <a:gd name="T1" fmla="*/ 15 h 45"/>
                  <a:gd name="T2" fmla="*/ 0 w 321"/>
                  <a:gd name="T3" fmla="*/ 45 h 45"/>
                  <a:gd name="T4" fmla="*/ 321 w 321"/>
                  <a:gd name="T5" fmla="*/ 29 h 45"/>
                  <a:gd name="T6" fmla="*/ 321 w 321"/>
                  <a:gd name="T7" fmla="*/ 0 h 45"/>
                  <a:gd name="T8" fmla="*/ 0 w 321"/>
                  <a:gd name="T9" fmla="*/ 15 h 45"/>
                </a:gdLst>
                <a:ahLst/>
                <a:cxnLst>
                  <a:cxn ang="0">
                    <a:pos x="T0" y="T1"/>
                  </a:cxn>
                  <a:cxn ang="0">
                    <a:pos x="T2" y="T3"/>
                  </a:cxn>
                  <a:cxn ang="0">
                    <a:pos x="T4" y="T5"/>
                  </a:cxn>
                  <a:cxn ang="0">
                    <a:pos x="T6" y="T7"/>
                  </a:cxn>
                  <a:cxn ang="0">
                    <a:pos x="T8" y="T9"/>
                  </a:cxn>
                </a:cxnLst>
                <a:rect l="0" t="0" r="r" b="b"/>
                <a:pathLst>
                  <a:path w="321" h="45">
                    <a:moveTo>
                      <a:pt x="0" y="15"/>
                    </a:moveTo>
                    <a:lnTo>
                      <a:pt x="0" y="45"/>
                    </a:lnTo>
                    <a:lnTo>
                      <a:pt x="321" y="29"/>
                    </a:lnTo>
                    <a:lnTo>
                      <a:pt x="321" y="0"/>
                    </a:lnTo>
                    <a:lnTo>
                      <a:pt x="0" y="1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56" name="Freeform 19">
                <a:extLst>
                  <a:ext uri="{FF2B5EF4-FFF2-40B4-BE49-F238E27FC236}">
                    <a16:creationId xmlns:a16="http://schemas.microsoft.com/office/drawing/2014/main" id="{D1138B6F-FA78-4391-A9F8-E2F7DCDEEFEB}"/>
                  </a:ext>
                </a:extLst>
              </p:cNvPr>
              <p:cNvSpPr>
                <a:spLocks/>
              </p:cNvSpPr>
              <p:nvPr/>
            </p:nvSpPr>
            <p:spPr bwMode="auto">
              <a:xfrm>
                <a:off x="6359527" y="4945064"/>
                <a:ext cx="509588" cy="68262"/>
              </a:xfrm>
              <a:custGeom>
                <a:avLst/>
                <a:gdLst>
                  <a:gd name="T0" fmla="*/ 0 w 321"/>
                  <a:gd name="T1" fmla="*/ 43 h 43"/>
                  <a:gd name="T2" fmla="*/ 321 w 321"/>
                  <a:gd name="T3" fmla="*/ 28 h 43"/>
                  <a:gd name="T4" fmla="*/ 321 w 321"/>
                  <a:gd name="T5" fmla="*/ 0 h 43"/>
                  <a:gd name="T6" fmla="*/ 0 w 321"/>
                  <a:gd name="T7" fmla="*/ 14 h 43"/>
                  <a:gd name="T8" fmla="*/ 0 w 321"/>
                  <a:gd name="T9" fmla="*/ 43 h 43"/>
                </a:gdLst>
                <a:ahLst/>
                <a:cxnLst>
                  <a:cxn ang="0">
                    <a:pos x="T0" y="T1"/>
                  </a:cxn>
                  <a:cxn ang="0">
                    <a:pos x="T2" y="T3"/>
                  </a:cxn>
                  <a:cxn ang="0">
                    <a:pos x="T4" y="T5"/>
                  </a:cxn>
                  <a:cxn ang="0">
                    <a:pos x="T6" y="T7"/>
                  </a:cxn>
                  <a:cxn ang="0">
                    <a:pos x="T8" y="T9"/>
                  </a:cxn>
                </a:cxnLst>
                <a:rect l="0" t="0" r="r" b="b"/>
                <a:pathLst>
                  <a:path w="321" h="43">
                    <a:moveTo>
                      <a:pt x="0" y="43"/>
                    </a:moveTo>
                    <a:lnTo>
                      <a:pt x="321" y="28"/>
                    </a:lnTo>
                    <a:lnTo>
                      <a:pt x="321" y="0"/>
                    </a:lnTo>
                    <a:lnTo>
                      <a:pt x="0" y="14"/>
                    </a:lnTo>
                    <a:lnTo>
                      <a:pt x="0" y="43"/>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57" name="Freeform 20">
                <a:extLst>
                  <a:ext uri="{FF2B5EF4-FFF2-40B4-BE49-F238E27FC236}">
                    <a16:creationId xmlns:a16="http://schemas.microsoft.com/office/drawing/2014/main" id="{E7F4BA38-2F94-4221-AFA4-622B52FBAA96}"/>
                  </a:ext>
                </a:extLst>
              </p:cNvPr>
              <p:cNvSpPr>
                <a:spLocks/>
              </p:cNvSpPr>
              <p:nvPr/>
            </p:nvSpPr>
            <p:spPr bwMode="auto">
              <a:xfrm>
                <a:off x="6065839" y="5483226"/>
                <a:ext cx="696913" cy="38100"/>
              </a:xfrm>
              <a:custGeom>
                <a:avLst/>
                <a:gdLst>
                  <a:gd name="T0" fmla="*/ 0 w 185"/>
                  <a:gd name="T1" fmla="*/ 0 h 10"/>
                  <a:gd name="T2" fmla="*/ 0 w 185"/>
                  <a:gd name="T3" fmla="*/ 0 h 10"/>
                  <a:gd name="T4" fmla="*/ 46 w 185"/>
                  <a:gd name="T5" fmla="*/ 10 h 10"/>
                  <a:gd name="T6" fmla="*/ 140 w 185"/>
                  <a:gd name="T7" fmla="*/ 10 h 10"/>
                  <a:gd name="T8" fmla="*/ 185 w 185"/>
                  <a:gd name="T9" fmla="*/ 0 h 10"/>
                  <a:gd name="T10" fmla="*/ 185 w 185"/>
                  <a:gd name="T11" fmla="*/ 0 h 10"/>
                  <a:gd name="T12" fmla="*/ 0 w 18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85" h="10">
                    <a:moveTo>
                      <a:pt x="0" y="0"/>
                    </a:moveTo>
                    <a:cubicBezTo>
                      <a:pt x="0" y="0"/>
                      <a:pt x="0" y="0"/>
                      <a:pt x="0" y="0"/>
                    </a:cubicBezTo>
                    <a:cubicBezTo>
                      <a:pt x="0" y="5"/>
                      <a:pt x="21" y="10"/>
                      <a:pt x="46" y="10"/>
                    </a:cubicBezTo>
                    <a:cubicBezTo>
                      <a:pt x="140" y="10"/>
                      <a:pt x="140" y="10"/>
                      <a:pt x="140" y="10"/>
                    </a:cubicBezTo>
                    <a:cubicBezTo>
                      <a:pt x="165" y="10"/>
                      <a:pt x="185" y="5"/>
                      <a:pt x="185" y="0"/>
                    </a:cubicBezTo>
                    <a:cubicBezTo>
                      <a:pt x="185" y="0"/>
                      <a:pt x="185" y="0"/>
                      <a:pt x="185" y="0"/>
                    </a:cubicBezTo>
                    <a:lnTo>
                      <a:pt x="0"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sp>
            <p:nvSpPr>
              <p:cNvPr id="58" name="Freeform 21">
                <a:extLst>
                  <a:ext uri="{FF2B5EF4-FFF2-40B4-BE49-F238E27FC236}">
                    <a16:creationId xmlns:a16="http://schemas.microsoft.com/office/drawing/2014/main" id="{EAAC2325-8234-4A07-83DA-E28484264D70}"/>
                  </a:ext>
                </a:extLst>
              </p:cNvPr>
              <p:cNvSpPr>
                <a:spLocks/>
              </p:cNvSpPr>
              <p:nvPr/>
            </p:nvSpPr>
            <p:spPr bwMode="auto">
              <a:xfrm>
                <a:off x="6359527" y="5384801"/>
                <a:ext cx="509588" cy="98425"/>
              </a:xfrm>
              <a:custGeom>
                <a:avLst/>
                <a:gdLst>
                  <a:gd name="T0" fmla="*/ 0 w 321"/>
                  <a:gd name="T1" fmla="*/ 62 h 62"/>
                  <a:gd name="T2" fmla="*/ 278 w 321"/>
                  <a:gd name="T3" fmla="*/ 62 h 62"/>
                  <a:gd name="T4" fmla="*/ 321 w 321"/>
                  <a:gd name="T5" fmla="*/ 0 h 62"/>
                  <a:gd name="T6" fmla="*/ 0 w 321"/>
                  <a:gd name="T7" fmla="*/ 0 h 62"/>
                  <a:gd name="T8" fmla="*/ 0 w 321"/>
                  <a:gd name="T9" fmla="*/ 62 h 62"/>
                </a:gdLst>
                <a:ahLst/>
                <a:cxnLst>
                  <a:cxn ang="0">
                    <a:pos x="T0" y="T1"/>
                  </a:cxn>
                  <a:cxn ang="0">
                    <a:pos x="T2" y="T3"/>
                  </a:cxn>
                  <a:cxn ang="0">
                    <a:pos x="T4" y="T5"/>
                  </a:cxn>
                  <a:cxn ang="0">
                    <a:pos x="T6" y="T7"/>
                  </a:cxn>
                  <a:cxn ang="0">
                    <a:pos x="T8" y="T9"/>
                  </a:cxn>
                </a:cxnLst>
                <a:rect l="0" t="0" r="r" b="b"/>
                <a:pathLst>
                  <a:path w="321" h="62">
                    <a:moveTo>
                      <a:pt x="0" y="62"/>
                    </a:moveTo>
                    <a:lnTo>
                      <a:pt x="278" y="62"/>
                    </a:lnTo>
                    <a:lnTo>
                      <a:pt x="321" y="0"/>
                    </a:lnTo>
                    <a:lnTo>
                      <a:pt x="0" y="0"/>
                    </a:lnTo>
                    <a:lnTo>
                      <a:pt x="0" y="6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a:p>
            </p:txBody>
          </p:sp>
        </p:grpSp>
        <p:sp>
          <p:nvSpPr>
            <p:cNvPr id="39" name="Freeform 6">
              <a:extLst>
                <a:ext uri="{FF2B5EF4-FFF2-40B4-BE49-F238E27FC236}">
                  <a16:creationId xmlns:a16="http://schemas.microsoft.com/office/drawing/2014/main" id="{8C56CA3C-D2E4-4F7D-B9DC-0C579D421522}"/>
                </a:ext>
              </a:extLst>
            </p:cNvPr>
            <p:cNvSpPr>
              <a:spLocks/>
            </p:cNvSpPr>
            <p:nvPr/>
          </p:nvSpPr>
          <p:spPr bwMode="auto">
            <a:xfrm>
              <a:off x="4640502" y="2650936"/>
              <a:ext cx="1414332" cy="947963"/>
            </a:xfrm>
            <a:custGeom>
              <a:avLst/>
              <a:gdLst>
                <a:gd name="T0" fmla="*/ 184 w 431"/>
                <a:gd name="T1" fmla="*/ 258 h 289"/>
                <a:gd name="T2" fmla="*/ 258 w 431"/>
                <a:gd name="T3" fmla="*/ 266 h 289"/>
                <a:gd name="T4" fmla="*/ 268 w 431"/>
                <a:gd name="T5" fmla="*/ 265 h 289"/>
                <a:gd name="T6" fmla="*/ 329 w 431"/>
                <a:gd name="T7" fmla="*/ 237 h 289"/>
                <a:gd name="T8" fmla="*/ 356 w 431"/>
                <a:gd name="T9" fmla="*/ 215 h 289"/>
                <a:gd name="T10" fmla="*/ 321 w 431"/>
                <a:gd name="T11" fmla="*/ 221 h 289"/>
                <a:gd name="T12" fmla="*/ 403 w 431"/>
                <a:gd name="T13" fmla="*/ 131 h 289"/>
                <a:gd name="T14" fmla="*/ 431 w 431"/>
                <a:gd name="T15" fmla="*/ 6 h 289"/>
                <a:gd name="T16" fmla="*/ 365 w 431"/>
                <a:gd name="T17" fmla="*/ 36 h 289"/>
                <a:gd name="T18" fmla="*/ 130 w 431"/>
                <a:gd name="T19" fmla="*/ 49 h 289"/>
                <a:gd name="T20" fmla="*/ 71 w 431"/>
                <a:gd name="T21" fmla="*/ 102 h 289"/>
                <a:gd name="T22" fmla="*/ 73 w 431"/>
                <a:gd name="T23" fmla="*/ 84 h 289"/>
                <a:gd name="T24" fmla="*/ 3 w 431"/>
                <a:gd name="T25" fmla="*/ 286 h 289"/>
                <a:gd name="T26" fmla="*/ 81 w 431"/>
                <a:gd name="T27" fmla="*/ 172 h 289"/>
                <a:gd name="T28" fmla="*/ 279 w 431"/>
                <a:gd name="T29" fmla="*/ 104 h 289"/>
                <a:gd name="T30" fmla="*/ 89 w 431"/>
                <a:gd name="T31" fmla="*/ 180 h 289"/>
                <a:gd name="T32" fmla="*/ 20 w 431"/>
                <a:gd name="T33" fmla="*/ 289 h 289"/>
                <a:gd name="T34" fmla="*/ 63 w 431"/>
                <a:gd name="T35" fmla="*/ 265 h 289"/>
                <a:gd name="T36" fmla="*/ 223 w 431"/>
                <a:gd name="T37" fmla="*/ 279 h 289"/>
                <a:gd name="T38" fmla="*/ 184 w 431"/>
                <a:gd name="T39" fmla="*/ 25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1" h="289">
                  <a:moveTo>
                    <a:pt x="184" y="258"/>
                  </a:moveTo>
                  <a:cubicBezTo>
                    <a:pt x="184" y="258"/>
                    <a:pt x="225" y="270"/>
                    <a:pt x="258" y="266"/>
                  </a:cubicBezTo>
                  <a:cubicBezTo>
                    <a:pt x="261" y="266"/>
                    <a:pt x="265" y="265"/>
                    <a:pt x="268" y="265"/>
                  </a:cubicBezTo>
                  <a:cubicBezTo>
                    <a:pt x="289" y="259"/>
                    <a:pt x="309" y="251"/>
                    <a:pt x="329" y="237"/>
                  </a:cubicBezTo>
                  <a:cubicBezTo>
                    <a:pt x="339" y="231"/>
                    <a:pt x="348" y="223"/>
                    <a:pt x="356" y="215"/>
                  </a:cubicBezTo>
                  <a:cubicBezTo>
                    <a:pt x="336" y="219"/>
                    <a:pt x="321" y="221"/>
                    <a:pt x="321" y="221"/>
                  </a:cubicBezTo>
                  <a:cubicBezTo>
                    <a:pt x="321" y="221"/>
                    <a:pt x="362" y="212"/>
                    <a:pt x="403" y="131"/>
                  </a:cubicBezTo>
                  <a:cubicBezTo>
                    <a:pt x="429" y="81"/>
                    <a:pt x="431" y="6"/>
                    <a:pt x="431" y="6"/>
                  </a:cubicBezTo>
                  <a:cubicBezTo>
                    <a:pt x="431" y="6"/>
                    <a:pt x="419" y="29"/>
                    <a:pt x="365" y="36"/>
                  </a:cubicBezTo>
                  <a:cubicBezTo>
                    <a:pt x="320" y="42"/>
                    <a:pt x="223" y="0"/>
                    <a:pt x="130" y="49"/>
                  </a:cubicBezTo>
                  <a:cubicBezTo>
                    <a:pt x="87" y="72"/>
                    <a:pt x="71" y="102"/>
                    <a:pt x="71" y="102"/>
                  </a:cubicBezTo>
                  <a:cubicBezTo>
                    <a:pt x="71" y="102"/>
                    <a:pt x="68" y="97"/>
                    <a:pt x="73" y="84"/>
                  </a:cubicBezTo>
                  <a:cubicBezTo>
                    <a:pt x="0" y="154"/>
                    <a:pt x="3" y="286"/>
                    <a:pt x="3" y="286"/>
                  </a:cubicBezTo>
                  <a:cubicBezTo>
                    <a:pt x="3" y="286"/>
                    <a:pt x="9" y="238"/>
                    <a:pt x="81" y="172"/>
                  </a:cubicBezTo>
                  <a:cubicBezTo>
                    <a:pt x="159" y="101"/>
                    <a:pt x="279" y="104"/>
                    <a:pt x="279" y="104"/>
                  </a:cubicBezTo>
                  <a:cubicBezTo>
                    <a:pt x="279" y="104"/>
                    <a:pt x="158" y="111"/>
                    <a:pt x="89" y="180"/>
                  </a:cubicBezTo>
                  <a:cubicBezTo>
                    <a:pt x="42" y="226"/>
                    <a:pt x="25" y="272"/>
                    <a:pt x="20" y="289"/>
                  </a:cubicBezTo>
                  <a:cubicBezTo>
                    <a:pt x="24" y="282"/>
                    <a:pt x="34" y="271"/>
                    <a:pt x="63" y="265"/>
                  </a:cubicBezTo>
                  <a:cubicBezTo>
                    <a:pt x="106" y="255"/>
                    <a:pt x="159" y="281"/>
                    <a:pt x="223" y="279"/>
                  </a:cubicBezTo>
                  <a:cubicBezTo>
                    <a:pt x="200" y="270"/>
                    <a:pt x="184" y="258"/>
                    <a:pt x="184" y="258"/>
                  </a:cubicBezTo>
                  <a:close/>
                </a:path>
              </a:pathLst>
            </a:custGeom>
            <a:solidFill>
              <a:srgbClr val="0F71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dirty="0"/>
            </a:p>
          </p:txBody>
        </p:sp>
        <p:sp>
          <p:nvSpPr>
            <p:cNvPr id="40" name="Freeform 7">
              <a:extLst>
                <a:ext uri="{FF2B5EF4-FFF2-40B4-BE49-F238E27FC236}">
                  <a16:creationId xmlns:a16="http://schemas.microsoft.com/office/drawing/2014/main" id="{EF596421-AA77-4896-8D83-FE7C904A82B0}"/>
                </a:ext>
              </a:extLst>
            </p:cNvPr>
            <p:cNvSpPr>
              <a:spLocks/>
            </p:cNvSpPr>
            <p:nvPr/>
          </p:nvSpPr>
          <p:spPr bwMode="auto">
            <a:xfrm>
              <a:off x="4673716" y="3655638"/>
              <a:ext cx="1062824" cy="590920"/>
            </a:xfrm>
            <a:custGeom>
              <a:avLst/>
              <a:gdLst>
                <a:gd name="T0" fmla="*/ 122 w 324"/>
                <a:gd name="T1" fmla="*/ 160 h 180"/>
                <a:gd name="T2" fmla="*/ 169 w 324"/>
                <a:gd name="T3" fmla="*/ 178 h 180"/>
                <a:gd name="T4" fmla="*/ 175 w 324"/>
                <a:gd name="T5" fmla="*/ 179 h 180"/>
                <a:gd name="T6" fmla="*/ 220 w 324"/>
                <a:gd name="T7" fmla="*/ 171 h 180"/>
                <a:gd name="T8" fmla="*/ 240 w 324"/>
                <a:gd name="T9" fmla="*/ 161 h 180"/>
                <a:gd name="T10" fmla="*/ 217 w 324"/>
                <a:gd name="T11" fmla="*/ 159 h 180"/>
                <a:gd name="T12" fmla="*/ 285 w 324"/>
                <a:gd name="T13" fmla="*/ 115 h 180"/>
                <a:gd name="T14" fmla="*/ 324 w 324"/>
                <a:gd name="T15" fmla="*/ 38 h 180"/>
                <a:gd name="T16" fmla="*/ 276 w 324"/>
                <a:gd name="T17" fmla="*/ 47 h 180"/>
                <a:gd name="T18" fmla="*/ 122 w 324"/>
                <a:gd name="T19" fmla="*/ 16 h 180"/>
                <a:gd name="T20" fmla="*/ 75 w 324"/>
                <a:gd name="T21" fmla="*/ 40 h 180"/>
                <a:gd name="T22" fmla="*/ 79 w 324"/>
                <a:gd name="T23" fmla="*/ 29 h 180"/>
                <a:gd name="T24" fmla="*/ 0 w 324"/>
                <a:gd name="T25" fmla="*/ 148 h 180"/>
                <a:gd name="T26" fmla="*/ 70 w 324"/>
                <a:gd name="T27" fmla="*/ 87 h 180"/>
                <a:gd name="T28" fmla="*/ 209 w 324"/>
                <a:gd name="T29" fmla="*/ 76 h 180"/>
                <a:gd name="T30" fmla="*/ 73 w 324"/>
                <a:gd name="T31" fmla="*/ 93 h 180"/>
                <a:gd name="T32" fmla="*/ 11 w 324"/>
                <a:gd name="T33" fmla="*/ 153 h 180"/>
                <a:gd name="T34" fmla="*/ 42 w 324"/>
                <a:gd name="T35" fmla="*/ 144 h 180"/>
                <a:gd name="T36" fmla="*/ 143 w 324"/>
                <a:gd name="T37" fmla="*/ 180 h 180"/>
                <a:gd name="T38" fmla="*/ 122 w 324"/>
                <a:gd name="T39" fmla="*/ 16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4" h="180">
                  <a:moveTo>
                    <a:pt x="122" y="160"/>
                  </a:moveTo>
                  <a:cubicBezTo>
                    <a:pt x="122" y="160"/>
                    <a:pt x="146" y="175"/>
                    <a:pt x="169" y="178"/>
                  </a:cubicBezTo>
                  <a:cubicBezTo>
                    <a:pt x="171" y="178"/>
                    <a:pt x="173" y="178"/>
                    <a:pt x="175" y="179"/>
                  </a:cubicBezTo>
                  <a:cubicBezTo>
                    <a:pt x="190" y="179"/>
                    <a:pt x="204" y="176"/>
                    <a:pt x="220" y="171"/>
                  </a:cubicBezTo>
                  <a:cubicBezTo>
                    <a:pt x="227" y="168"/>
                    <a:pt x="234" y="165"/>
                    <a:pt x="240" y="161"/>
                  </a:cubicBezTo>
                  <a:cubicBezTo>
                    <a:pt x="227" y="161"/>
                    <a:pt x="217" y="159"/>
                    <a:pt x="217" y="159"/>
                  </a:cubicBezTo>
                  <a:cubicBezTo>
                    <a:pt x="217" y="159"/>
                    <a:pt x="245" y="160"/>
                    <a:pt x="285" y="115"/>
                  </a:cubicBezTo>
                  <a:cubicBezTo>
                    <a:pt x="310" y="86"/>
                    <a:pt x="324" y="38"/>
                    <a:pt x="324" y="38"/>
                  </a:cubicBezTo>
                  <a:cubicBezTo>
                    <a:pt x="324" y="38"/>
                    <a:pt x="312" y="51"/>
                    <a:pt x="276" y="47"/>
                  </a:cubicBezTo>
                  <a:cubicBezTo>
                    <a:pt x="246" y="43"/>
                    <a:pt x="190" y="0"/>
                    <a:pt x="122" y="16"/>
                  </a:cubicBezTo>
                  <a:cubicBezTo>
                    <a:pt x="90" y="23"/>
                    <a:pt x="75" y="40"/>
                    <a:pt x="75" y="40"/>
                  </a:cubicBezTo>
                  <a:cubicBezTo>
                    <a:pt x="75" y="40"/>
                    <a:pt x="74" y="37"/>
                    <a:pt x="79" y="29"/>
                  </a:cubicBezTo>
                  <a:cubicBezTo>
                    <a:pt x="20" y="62"/>
                    <a:pt x="0" y="148"/>
                    <a:pt x="0" y="148"/>
                  </a:cubicBezTo>
                  <a:cubicBezTo>
                    <a:pt x="0" y="148"/>
                    <a:pt x="12" y="118"/>
                    <a:pt x="70" y="87"/>
                  </a:cubicBezTo>
                  <a:cubicBezTo>
                    <a:pt x="132" y="54"/>
                    <a:pt x="209" y="76"/>
                    <a:pt x="209" y="76"/>
                  </a:cubicBezTo>
                  <a:cubicBezTo>
                    <a:pt x="209" y="76"/>
                    <a:pt x="130" y="61"/>
                    <a:pt x="73" y="93"/>
                  </a:cubicBezTo>
                  <a:cubicBezTo>
                    <a:pt x="35" y="116"/>
                    <a:pt x="17" y="143"/>
                    <a:pt x="11" y="153"/>
                  </a:cubicBezTo>
                  <a:cubicBezTo>
                    <a:pt x="14" y="149"/>
                    <a:pt x="23" y="143"/>
                    <a:pt x="42" y="144"/>
                  </a:cubicBezTo>
                  <a:cubicBezTo>
                    <a:pt x="72" y="145"/>
                    <a:pt x="102" y="171"/>
                    <a:pt x="143" y="180"/>
                  </a:cubicBezTo>
                  <a:cubicBezTo>
                    <a:pt x="130" y="170"/>
                    <a:pt x="122" y="160"/>
                    <a:pt x="122" y="160"/>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dirty="0"/>
            </a:p>
          </p:txBody>
        </p:sp>
        <p:sp>
          <p:nvSpPr>
            <p:cNvPr id="41" name="Freeform 8">
              <a:extLst>
                <a:ext uri="{FF2B5EF4-FFF2-40B4-BE49-F238E27FC236}">
                  <a16:creationId xmlns:a16="http://schemas.microsoft.com/office/drawing/2014/main" id="{CCDF800E-197E-4E5E-9E71-73E70612D627}"/>
                </a:ext>
              </a:extLst>
            </p:cNvPr>
            <p:cNvSpPr>
              <a:spLocks/>
            </p:cNvSpPr>
            <p:nvPr/>
          </p:nvSpPr>
          <p:spPr bwMode="auto">
            <a:xfrm>
              <a:off x="3429603" y="3668092"/>
              <a:ext cx="1062824" cy="578465"/>
            </a:xfrm>
            <a:custGeom>
              <a:avLst/>
              <a:gdLst>
                <a:gd name="T0" fmla="*/ 202 w 324"/>
                <a:gd name="T1" fmla="*/ 156 h 176"/>
                <a:gd name="T2" fmla="*/ 156 w 324"/>
                <a:gd name="T3" fmla="*/ 174 h 176"/>
                <a:gd name="T4" fmla="*/ 149 w 324"/>
                <a:gd name="T5" fmla="*/ 175 h 176"/>
                <a:gd name="T6" fmla="*/ 105 w 324"/>
                <a:gd name="T7" fmla="*/ 167 h 176"/>
                <a:gd name="T8" fmla="*/ 84 w 324"/>
                <a:gd name="T9" fmla="*/ 157 h 176"/>
                <a:gd name="T10" fmla="*/ 108 w 324"/>
                <a:gd name="T11" fmla="*/ 155 h 176"/>
                <a:gd name="T12" fmla="*/ 39 w 324"/>
                <a:gd name="T13" fmla="*/ 111 h 176"/>
                <a:gd name="T14" fmla="*/ 0 w 324"/>
                <a:gd name="T15" fmla="*/ 34 h 176"/>
                <a:gd name="T16" fmla="*/ 48 w 324"/>
                <a:gd name="T17" fmla="*/ 43 h 176"/>
                <a:gd name="T18" fmla="*/ 202 w 324"/>
                <a:gd name="T19" fmla="*/ 12 h 176"/>
                <a:gd name="T20" fmla="*/ 324 w 324"/>
                <a:gd name="T21" fmla="*/ 144 h 176"/>
                <a:gd name="T22" fmla="*/ 255 w 324"/>
                <a:gd name="T23" fmla="*/ 83 h 176"/>
                <a:gd name="T24" fmla="*/ 115 w 324"/>
                <a:gd name="T25" fmla="*/ 72 h 176"/>
                <a:gd name="T26" fmla="*/ 251 w 324"/>
                <a:gd name="T27" fmla="*/ 89 h 176"/>
                <a:gd name="T28" fmla="*/ 314 w 324"/>
                <a:gd name="T29" fmla="*/ 149 h 176"/>
                <a:gd name="T30" fmla="*/ 282 w 324"/>
                <a:gd name="T31" fmla="*/ 140 h 176"/>
                <a:gd name="T32" fmla="*/ 181 w 324"/>
                <a:gd name="T33" fmla="*/ 176 h 176"/>
                <a:gd name="T34" fmla="*/ 202 w 324"/>
                <a:gd name="T35" fmla="*/ 1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176">
                  <a:moveTo>
                    <a:pt x="202" y="156"/>
                  </a:moveTo>
                  <a:cubicBezTo>
                    <a:pt x="202" y="156"/>
                    <a:pt x="178" y="171"/>
                    <a:pt x="156" y="174"/>
                  </a:cubicBezTo>
                  <a:cubicBezTo>
                    <a:pt x="154" y="174"/>
                    <a:pt x="151" y="174"/>
                    <a:pt x="149" y="175"/>
                  </a:cubicBezTo>
                  <a:cubicBezTo>
                    <a:pt x="135" y="175"/>
                    <a:pt x="120" y="172"/>
                    <a:pt x="105" y="167"/>
                  </a:cubicBezTo>
                  <a:cubicBezTo>
                    <a:pt x="98" y="164"/>
                    <a:pt x="91" y="161"/>
                    <a:pt x="84" y="157"/>
                  </a:cubicBezTo>
                  <a:cubicBezTo>
                    <a:pt x="97" y="157"/>
                    <a:pt x="108" y="155"/>
                    <a:pt x="108" y="155"/>
                  </a:cubicBezTo>
                  <a:cubicBezTo>
                    <a:pt x="108" y="155"/>
                    <a:pt x="80" y="156"/>
                    <a:pt x="39" y="111"/>
                  </a:cubicBezTo>
                  <a:cubicBezTo>
                    <a:pt x="14" y="82"/>
                    <a:pt x="0" y="34"/>
                    <a:pt x="0" y="34"/>
                  </a:cubicBezTo>
                  <a:cubicBezTo>
                    <a:pt x="0" y="34"/>
                    <a:pt x="12" y="47"/>
                    <a:pt x="48" y="43"/>
                  </a:cubicBezTo>
                  <a:cubicBezTo>
                    <a:pt x="78" y="39"/>
                    <a:pt x="133" y="0"/>
                    <a:pt x="202" y="12"/>
                  </a:cubicBezTo>
                  <a:cubicBezTo>
                    <a:pt x="306" y="30"/>
                    <a:pt x="324" y="144"/>
                    <a:pt x="324" y="144"/>
                  </a:cubicBezTo>
                  <a:cubicBezTo>
                    <a:pt x="324" y="144"/>
                    <a:pt x="313" y="114"/>
                    <a:pt x="255" y="83"/>
                  </a:cubicBezTo>
                  <a:cubicBezTo>
                    <a:pt x="192" y="50"/>
                    <a:pt x="115" y="72"/>
                    <a:pt x="115" y="72"/>
                  </a:cubicBezTo>
                  <a:cubicBezTo>
                    <a:pt x="115" y="72"/>
                    <a:pt x="195" y="57"/>
                    <a:pt x="251" y="89"/>
                  </a:cubicBezTo>
                  <a:cubicBezTo>
                    <a:pt x="289" y="112"/>
                    <a:pt x="307" y="139"/>
                    <a:pt x="314" y="149"/>
                  </a:cubicBezTo>
                  <a:cubicBezTo>
                    <a:pt x="310" y="145"/>
                    <a:pt x="302" y="139"/>
                    <a:pt x="282" y="140"/>
                  </a:cubicBezTo>
                  <a:cubicBezTo>
                    <a:pt x="253" y="141"/>
                    <a:pt x="223" y="167"/>
                    <a:pt x="181" y="176"/>
                  </a:cubicBezTo>
                  <a:cubicBezTo>
                    <a:pt x="194" y="166"/>
                    <a:pt x="202" y="156"/>
                    <a:pt x="202" y="156"/>
                  </a:cubicBezTo>
                  <a:close/>
                </a:path>
              </a:pathLst>
            </a:custGeom>
            <a:solidFill>
              <a:srgbClr val="A97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dirty="0"/>
            </a:p>
          </p:txBody>
        </p:sp>
        <p:sp>
          <p:nvSpPr>
            <p:cNvPr id="42" name="Freeform 10">
              <a:extLst>
                <a:ext uri="{FF2B5EF4-FFF2-40B4-BE49-F238E27FC236}">
                  <a16:creationId xmlns:a16="http://schemas.microsoft.com/office/drawing/2014/main" id="{11E17210-B5B3-4171-BB98-E2F7FBC545FA}"/>
                </a:ext>
              </a:extLst>
            </p:cNvPr>
            <p:cNvSpPr>
              <a:spLocks/>
            </p:cNvSpPr>
            <p:nvPr/>
          </p:nvSpPr>
          <p:spPr bwMode="auto">
            <a:xfrm>
              <a:off x="3089166" y="2670311"/>
              <a:ext cx="1414332" cy="928588"/>
            </a:xfrm>
            <a:custGeom>
              <a:avLst/>
              <a:gdLst>
                <a:gd name="T0" fmla="*/ 350 w 431"/>
                <a:gd name="T1" fmla="*/ 166 h 283"/>
                <a:gd name="T2" fmla="*/ 428 w 431"/>
                <a:gd name="T3" fmla="*/ 280 h 283"/>
                <a:gd name="T4" fmla="*/ 358 w 431"/>
                <a:gd name="T5" fmla="*/ 78 h 283"/>
                <a:gd name="T6" fmla="*/ 360 w 431"/>
                <a:gd name="T7" fmla="*/ 96 h 283"/>
                <a:gd name="T8" fmla="*/ 288 w 431"/>
                <a:gd name="T9" fmla="*/ 35 h 283"/>
                <a:gd name="T10" fmla="*/ 148 w 431"/>
                <a:gd name="T11" fmla="*/ 13 h 283"/>
                <a:gd name="T12" fmla="*/ 165 w 431"/>
                <a:gd name="T13" fmla="*/ 24 h 283"/>
                <a:gd name="T14" fmla="*/ 66 w 431"/>
                <a:gd name="T15" fmla="*/ 30 h 283"/>
                <a:gd name="T16" fmla="*/ 0 w 431"/>
                <a:gd name="T17" fmla="*/ 0 h 283"/>
                <a:gd name="T18" fmla="*/ 28 w 431"/>
                <a:gd name="T19" fmla="*/ 125 h 283"/>
                <a:gd name="T20" fmla="*/ 111 w 431"/>
                <a:gd name="T21" fmla="*/ 215 h 283"/>
                <a:gd name="T22" fmla="*/ 76 w 431"/>
                <a:gd name="T23" fmla="*/ 209 h 283"/>
                <a:gd name="T24" fmla="*/ 102 w 431"/>
                <a:gd name="T25" fmla="*/ 231 h 283"/>
                <a:gd name="T26" fmla="*/ 209 w 431"/>
                <a:gd name="T27" fmla="*/ 273 h 283"/>
                <a:gd name="T28" fmla="*/ 369 w 431"/>
                <a:gd name="T29" fmla="*/ 259 h 283"/>
                <a:gd name="T30" fmla="*/ 411 w 431"/>
                <a:gd name="T31" fmla="*/ 283 h 283"/>
                <a:gd name="T32" fmla="*/ 343 w 431"/>
                <a:gd name="T33" fmla="*/ 174 h 283"/>
                <a:gd name="T34" fmla="*/ 152 w 431"/>
                <a:gd name="T35" fmla="*/ 98 h 283"/>
                <a:gd name="T36" fmla="*/ 350 w 431"/>
                <a:gd name="T37" fmla="*/ 16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283">
                  <a:moveTo>
                    <a:pt x="350" y="166"/>
                  </a:moveTo>
                  <a:cubicBezTo>
                    <a:pt x="423" y="232"/>
                    <a:pt x="428" y="280"/>
                    <a:pt x="428" y="280"/>
                  </a:cubicBezTo>
                  <a:cubicBezTo>
                    <a:pt x="428" y="280"/>
                    <a:pt x="431" y="148"/>
                    <a:pt x="358" y="78"/>
                  </a:cubicBezTo>
                  <a:cubicBezTo>
                    <a:pt x="363" y="91"/>
                    <a:pt x="360" y="96"/>
                    <a:pt x="360" y="96"/>
                  </a:cubicBezTo>
                  <a:cubicBezTo>
                    <a:pt x="360" y="96"/>
                    <a:pt x="331" y="54"/>
                    <a:pt x="288" y="35"/>
                  </a:cubicBezTo>
                  <a:cubicBezTo>
                    <a:pt x="211" y="1"/>
                    <a:pt x="148" y="13"/>
                    <a:pt x="148" y="13"/>
                  </a:cubicBezTo>
                  <a:cubicBezTo>
                    <a:pt x="165" y="24"/>
                    <a:pt x="165" y="24"/>
                    <a:pt x="165" y="24"/>
                  </a:cubicBezTo>
                  <a:cubicBezTo>
                    <a:pt x="134" y="29"/>
                    <a:pt x="103" y="34"/>
                    <a:pt x="66" y="30"/>
                  </a:cubicBezTo>
                  <a:cubicBezTo>
                    <a:pt x="12" y="24"/>
                    <a:pt x="0" y="0"/>
                    <a:pt x="0" y="0"/>
                  </a:cubicBezTo>
                  <a:cubicBezTo>
                    <a:pt x="0" y="0"/>
                    <a:pt x="2" y="75"/>
                    <a:pt x="28" y="125"/>
                  </a:cubicBezTo>
                  <a:cubicBezTo>
                    <a:pt x="70" y="206"/>
                    <a:pt x="111" y="215"/>
                    <a:pt x="111" y="215"/>
                  </a:cubicBezTo>
                  <a:cubicBezTo>
                    <a:pt x="111" y="215"/>
                    <a:pt x="95" y="213"/>
                    <a:pt x="76" y="209"/>
                  </a:cubicBezTo>
                  <a:cubicBezTo>
                    <a:pt x="83" y="217"/>
                    <a:pt x="92" y="225"/>
                    <a:pt x="102" y="231"/>
                  </a:cubicBezTo>
                  <a:cubicBezTo>
                    <a:pt x="122" y="245"/>
                    <a:pt x="175" y="271"/>
                    <a:pt x="209" y="273"/>
                  </a:cubicBezTo>
                  <a:cubicBezTo>
                    <a:pt x="266" y="278"/>
                    <a:pt x="325" y="249"/>
                    <a:pt x="369" y="259"/>
                  </a:cubicBezTo>
                  <a:cubicBezTo>
                    <a:pt x="397" y="265"/>
                    <a:pt x="407" y="276"/>
                    <a:pt x="411" y="283"/>
                  </a:cubicBezTo>
                  <a:cubicBezTo>
                    <a:pt x="406" y="266"/>
                    <a:pt x="390" y="220"/>
                    <a:pt x="343" y="174"/>
                  </a:cubicBezTo>
                  <a:cubicBezTo>
                    <a:pt x="273" y="105"/>
                    <a:pt x="152" y="98"/>
                    <a:pt x="152" y="98"/>
                  </a:cubicBezTo>
                  <a:cubicBezTo>
                    <a:pt x="152" y="98"/>
                    <a:pt x="272" y="95"/>
                    <a:pt x="350" y="166"/>
                  </a:cubicBezTo>
                  <a:close/>
                </a:path>
              </a:pathLst>
            </a:custGeom>
            <a:solidFill>
              <a:srgbClr val="0F71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013" dirty="0"/>
            </a:p>
          </p:txBody>
        </p:sp>
      </p:grpSp>
      <p:sp>
        <p:nvSpPr>
          <p:cNvPr id="63" name="Freeform 8">
            <a:extLst>
              <a:ext uri="{FF2B5EF4-FFF2-40B4-BE49-F238E27FC236}">
                <a16:creationId xmlns:a16="http://schemas.microsoft.com/office/drawing/2014/main" id="{C079C069-08E8-415D-AA86-E4326DD8C3DA}"/>
              </a:ext>
            </a:extLst>
          </p:cNvPr>
          <p:cNvSpPr>
            <a:spLocks/>
          </p:cNvSpPr>
          <p:nvPr/>
        </p:nvSpPr>
        <p:spPr bwMode="auto">
          <a:xfrm rot="4899138">
            <a:off x="5269523" y="2550722"/>
            <a:ext cx="1640329" cy="741353"/>
          </a:xfrm>
          <a:custGeom>
            <a:avLst/>
            <a:gdLst>
              <a:gd name="T0" fmla="*/ 202 w 324"/>
              <a:gd name="T1" fmla="*/ 156 h 176"/>
              <a:gd name="T2" fmla="*/ 156 w 324"/>
              <a:gd name="T3" fmla="*/ 174 h 176"/>
              <a:gd name="T4" fmla="*/ 149 w 324"/>
              <a:gd name="T5" fmla="*/ 175 h 176"/>
              <a:gd name="T6" fmla="*/ 105 w 324"/>
              <a:gd name="T7" fmla="*/ 167 h 176"/>
              <a:gd name="T8" fmla="*/ 84 w 324"/>
              <a:gd name="T9" fmla="*/ 157 h 176"/>
              <a:gd name="T10" fmla="*/ 108 w 324"/>
              <a:gd name="T11" fmla="*/ 155 h 176"/>
              <a:gd name="T12" fmla="*/ 39 w 324"/>
              <a:gd name="T13" fmla="*/ 111 h 176"/>
              <a:gd name="T14" fmla="*/ 0 w 324"/>
              <a:gd name="T15" fmla="*/ 34 h 176"/>
              <a:gd name="T16" fmla="*/ 48 w 324"/>
              <a:gd name="T17" fmla="*/ 43 h 176"/>
              <a:gd name="T18" fmla="*/ 202 w 324"/>
              <a:gd name="T19" fmla="*/ 12 h 176"/>
              <a:gd name="T20" fmla="*/ 324 w 324"/>
              <a:gd name="T21" fmla="*/ 144 h 176"/>
              <a:gd name="T22" fmla="*/ 255 w 324"/>
              <a:gd name="T23" fmla="*/ 83 h 176"/>
              <a:gd name="T24" fmla="*/ 115 w 324"/>
              <a:gd name="T25" fmla="*/ 72 h 176"/>
              <a:gd name="T26" fmla="*/ 251 w 324"/>
              <a:gd name="T27" fmla="*/ 89 h 176"/>
              <a:gd name="T28" fmla="*/ 314 w 324"/>
              <a:gd name="T29" fmla="*/ 149 h 176"/>
              <a:gd name="T30" fmla="*/ 282 w 324"/>
              <a:gd name="T31" fmla="*/ 140 h 176"/>
              <a:gd name="T32" fmla="*/ 181 w 324"/>
              <a:gd name="T33" fmla="*/ 176 h 176"/>
              <a:gd name="T34" fmla="*/ 202 w 324"/>
              <a:gd name="T35" fmla="*/ 1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176">
                <a:moveTo>
                  <a:pt x="202" y="156"/>
                </a:moveTo>
                <a:cubicBezTo>
                  <a:pt x="202" y="156"/>
                  <a:pt x="178" y="171"/>
                  <a:pt x="156" y="174"/>
                </a:cubicBezTo>
                <a:cubicBezTo>
                  <a:pt x="154" y="174"/>
                  <a:pt x="151" y="174"/>
                  <a:pt x="149" y="175"/>
                </a:cubicBezTo>
                <a:cubicBezTo>
                  <a:pt x="135" y="175"/>
                  <a:pt x="120" y="172"/>
                  <a:pt x="105" y="167"/>
                </a:cubicBezTo>
                <a:cubicBezTo>
                  <a:pt x="98" y="164"/>
                  <a:pt x="91" y="161"/>
                  <a:pt x="84" y="157"/>
                </a:cubicBezTo>
                <a:cubicBezTo>
                  <a:pt x="97" y="157"/>
                  <a:pt x="108" y="155"/>
                  <a:pt x="108" y="155"/>
                </a:cubicBezTo>
                <a:cubicBezTo>
                  <a:pt x="108" y="155"/>
                  <a:pt x="80" y="156"/>
                  <a:pt x="39" y="111"/>
                </a:cubicBezTo>
                <a:cubicBezTo>
                  <a:pt x="14" y="82"/>
                  <a:pt x="0" y="34"/>
                  <a:pt x="0" y="34"/>
                </a:cubicBezTo>
                <a:cubicBezTo>
                  <a:pt x="0" y="34"/>
                  <a:pt x="12" y="47"/>
                  <a:pt x="48" y="43"/>
                </a:cubicBezTo>
                <a:cubicBezTo>
                  <a:pt x="78" y="39"/>
                  <a:pt x="133" y="0"/>
                  <a:pt x="202" y="12"/>
                </a:cubicBezTo>
                <a:cubicBezTo>
                  <a:pt x="306" y="30"/>
                  <a:pt x="324" y="144"/>
                  <a:pt x="324" y="144"/>
                </a:cubicBezTo>
                <a:cubicBezTo>
                  <a:pt x="324" y="144"/>
                  <a:pt x="313" y="114"/>
                  <a:pt x="255" y="83"/>
                </a:cubicBezTo>
                <a:cubicBezTo>
                  <a:pt x="192" y="50"/>
                  <a:pt x="115" y="72"/>
                  <a:pt x="115" y="72"/>
                </a:cubicBezTo>
                <a:cubicBezTo>
                  <a:pt x="115" y="72"/>
                  <a:pt x="195" y="57"/>
                  <a:pt x="251" y="89"/>
                </a:cubicBezTo>
                <a:cubicBezTo>
                  <a:pt x="289" y="112"/>
                  <a:pt x="307" y="139"/>
                  <a:pt x="314" y="149"/>
                </a:cubicBezTo>
                <a:cubicBezTo>
                  <a:pt x="310" y="145"/>
                  <a:pt x="302" y="139"/>
                  <a:pt x="282" y="140"/>
                </a:cubicBezTo>
                <a:cubicBezTo>
                  <a:pt x="253" y="141"/>
                  <a:pt x="223" y="167"/>
                  <a:pt x="181" y="176"/>
                </a:cubicBezTo>
                <a:cubicBezTo>
                  <a:pt x="194" y="166"/>
                  <a:pt x="202" y="156"/>
                  <a:pt x="202" y="156"/>
                </a:cubicBezTo>
                <a:close/>
              </a:path>
            </a:pathLst>
          </a:custGeom>
          <a:solidFill>
            <a:srgbClr val="A97C39"/>
          </a:solidFill>
          <a:ln>
            <a:noFill/>
          </a:ln>
        </p:spPr>
        <p:txBody>
          <a:bodyPr vert="horz" wrap="square" lIns="68580" tIns="34290" rIns="68580" bIns="34290" numCol="1" anchor="t" anchorCtr="0" compatLnSpc="1">
            <a:prstTxWarp prst="textNoShape">
              <a:avLst/>
            </a:prstTxWarp>
          </a:bodyPr>
          <a:lstStyle/>
          <a:p>
            <a:pPr algn="ctr"/>
            <a:endParaRPr lang="en-US" sz="1013" dirty="0"/>
          </a:p>
        </p:txBody>
      </p:sp>
      <p:sp>
        <p:nvSpPr>
          <p:cNvPr id="64" name="مربع نص 63">
            <a:extLst>
              <a:ext uri="{FF2B5EF4-FFF2-40B4-BE49-F238E27FC236}">
                <a16:creationId xmlns:a16="http://schemas.microsoft.com/office/drawing/2014/main" id="{1B167ED0-B7D6-42C8-AB70-96555BB8691C}"/>
              </a:ext>
            </a:extLst>
          </p:cNvPr>
          <p:cNvSpPr txBox="1"/>
          <p:nvPr/>
        </p:nvSpPr>
        <p:spPr>
          <a:xfrm>
            <a:off x="9173633" y="4540197"/>
            <a:ext cx="1396747" cy="390363"/>
          </a:xfrm>
          <a:prstGeom prst="rect">
            <a:avLst/>
          </a:prstGeom>
          <a:noFill/>
        </p:spPr>
        <p:txBody>
          <a:bodyPr wrap="square">
            <a:spAutoFit/>
          </a:bodyPr>
          <a:lstStyle/>
          <a:p>
            <a:pPr lvl="0" algn="r" rtl="1">
              <a:lnSpc>
                <a:spcPct val="115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تقييم الأداء</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6" name="مربع نص 65">
            <a:extLst>
              <a:ext uri="{FF2B5EF4-FFF2-40B4-BE49-F238E27FC236}">
                <a16:creationId xmlns:a16="http://schemas.microsoft.com/office/drawing/2014/main" id="{2C03291D-8C1F-4E0E-88D5-D0432E95783F}"/>
              </a:ext>
            </a:extLst>
          </p:cNvPr>
          <p:cNvSpPr txBox="1"/>
          <p:nvPr/>
        </p:nvSpPr>
        <p:spPr>
          <a:xfrm>
            <a:off x="8878717" y="3200331"/>
            <a:ext cx="2184924" cy="369332"/>
          </a:xfrm>
          <a:prstGeom prst="rect">
            <a:avLst/>
          </a:prstGeom>
          <a:noFill/>
        </p:spPr>
        <p:txBody>
          <a:bodyPr wrap="square">
            <a:spAutoFit/>
          </a:bodyPr>
          <a:lstStyle/>
          <a:p>
            <a:pPr algn="r" rtl="1"/>
            <a:r>
              <a:rPr lang="ar-SA" sz="1800" dirty="0">
                <a:effectLst/>
                <a:ea typeface="Calibri" panose="020F0502020204030204" pitchFamily="34" charset="0"/>
                <a:cs typeface="Arial" panose="020B0604020202020204" pitchFamily="34" charset="0"/>
              </a:rPr>
              <a:t>360 درجة تغذية راجعة</a:t>
            </a:r>
            <a:endParaRPr lang="ar-EG" dirty="0"/>
          </a:p>
        </p:txBody>
      </p:sp>
      <p:sp>
        <p:nvSpPr>
          <p:cNvPr id="68" name="مربع نص 67">
            <a:extLst>
              <a:ext uri="{FF2B5EF4-FFF2-40B4-BE49-F238E27FC236}">
                <a16:creationId xmlns:a16="http://schemas.microsoft.com/office/drawing/2014/main" id="{5D3C5560-AE81-4AC7-8456-A36811306E49}"/>
              </a:ext>
            </a:extLst>
          </p:cNvPr>
          <p:cNvSpPr txBox="1"/>
          <p:nvPr/>
        </p:nvSpPr>
        <p:spPr>
          <a:xfrm>
            <a:off x="4534931" y="1511159"/>
            <a:ext cx="3154932" cy="390363"/>
          </a:xfrm>
          <a:prstGeom prst="rect">
            <a:avLst/>
          </a:prstGeom>
          <a:noFill/>
        </p:spPr>
        <p:txBody>
          <a:bodyPr wrap="square">
            <a:spAutoFit/>
          </a:bodyPr>
          <a:lstStyle/>
          <a:p>
            <a:pPr lvl="0" algn="ctr" rtl="1">
              <a:lnSpc>
                <a:spcPct val="115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الإدارة بالأهداف (</a:t>
            </a:r>
            <a:r>
              <a:rPr lang="en-US" sz="1800" dirty="0">
                <a:effectLst/>
                <a:latin typeface="Arial" panose="020B0604020202020204" pitchFamily="34" charset="0"/>
                <a:ea typeface="Calibri" panose="020F0502020204030204" pitchFamily="34" charset="0"/>
                <a:cs typeface="Arial" panose="020B0604020202020204" pitchFamily="34" charset="0"/>
              </a:rPr>
              <a:t>MBO</a:t>
            </a:r>
            <a:r>
              <a:rPr lang="ar-SA" sz="1800" dirty="0">
                <a:effectLst/>
                <a:latin typeface="Calibri" panose="020F0502020204030204" pitchFamily="34" charset="0"/>
                <a:ea typeface="Calibri" panose="020F0502020204030204" pitchFamily="34" charset="0"/>
                <a:cs typeface="Arial" panose="020B0604020202020204" pitchFamily="34" charset="0"/>
              </a:rPr>
              <a:t>)</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0" name="مربع نص 69">
            <a:extLst>
              <a:ext uri="{FF2B5EF4-FFF2-40B4-BE49-F238E27FC236}">
                <a16:creationId xmlns:a16="http://schemas.microsoft.com/office/drawing/2014/main" id="{41524C19-B4D2-4DA2-9B0E-14BBF52CE7DB}"/>
              </a:ext>
            </a:extLst>
          </p:cNvPr>
          <p:cNvSpPr txBox="1"/>
          <p:nvPr/>
        </p:nvSpPr>
        <p:spPr>
          <a:xfrm>
            <a:off x="1110111" y="3233818"/>
            <a:ext cx="2279172" cy="390363"/>
          </a:xfrm>
          <a:prstGeom prst="rect">
            <a:avLst/>
          </a:prstGeom>
          <a:noFill/>
        </p:spPr>
        <p:txBody>
          <a:bodyPr wrap="square">
            <a:spAutoFit/>
          </a:bodyPr>
          <a:lstStyle/>
          <a:p>
            <a:pPr lvl="0" algn="ctr" rtl="1">
              <a:lnSpc>
                <a:spcPct val="115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أطر إدارة الأداء</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2" name="مربع نص 71">
            <a:extLst>
              <a:ext uri="{FF2B5EF4-FFF2-40B4-BE49-F238E27FC236}">
                <a16:creationId xmlns:a16="http://schemas.microsoft.com/office/drawing/2014/main" id="{B4CAE936-CB4F-43A7-84DE-F576620C8B3E}"/>
              </a:ext>
            </a:extLst>
          </p:cNvPr>
          <p:cNvSpPr txBox="1"/>
          <p:nvPr/>
        </p:nvSpPr>
        <p:spPr>
          <a:xfrm>
            <a:off x="987289" y="4540197"/>
            <a:ext cx="2352956" cy="390363"/>
          </a:xfrm>
          <a:prstGeom prst="rect">
            <a:avLst/>
          </a:prstGeom>
          <a:noFill/>
        </p:spPr>
        <p:txBody>
          <a:bodyPr wrap="square">
            <a:spAutoFit/>
          </a:bodyPr>
          <a:lstStyle/>
          <a:p>
            <a:pPr lvl="0" algn="ctr" rtl="1">
              <a:lnSpc>
                <a:spcPct val="115000"/>
              </a:lnSpc>
              <a:spcAft>
                <a:spcPts val="1000"/>
              </a:spcAft>
            </a:pPr>
            <a:r>
              <a:rPr lang="ar-SA" sz="1800" dirty="0">
                <a:effectLst/>
                <a:latin typeface="Calibri" panose="020F0502020204030204" pitchFamily="34" charset="0"/>
                <a:ea typeface="Calibri" panose="020F0502020204030204" pitchFamily="34" charset="0"/>
                <a:cs typeface="Arial" panose="020B0604020202020204" pitchFamily="34" charset="0"/>
              </a:rPr>
              <a:t>برامج المكافآت والتقدير</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مربع نص 1">
            <a:extLst>
              <a:ext uri="{FF2B5EF4-FFF2-40B4-BE49-F238E27FC236}">
                <a16:creationId xmlns:a16="http://schemas.microsoft.com/office/drawing/2014/main" id="{0E8B7A5F-8E74-A251-FF88-0931CF784C2F}"/>
              </a:ext>
            </a:extLst>
          </p:cNvPr>
          <p:cNvSpPr txBox="1"/>
          <p:nvPr/>
        </p:nvSpPr>
        <p:spPr>
          <a:xfrm>
            <a:off x="464457" y="6545941"/>
            <a:ext cx="2334101" cy="276999"/>
          </a:xfrm>
          <a:prstGeom prst="rect">
            <a:avLst/>
          </a:prstGeom>
          <a:noFill/>
        </p:spPr>
        <p:txBody>
          <a:bodyPr wrap="none" rtlCol="0">
            <a:spAutoFit/>
          </a:bodyPr>
          <a:lstStyle/>
          <a:p>
            <a:r>
              <a:rPr lang="en-US" sz="1200" spc="190" dirty="0">
                <a:hlinkClick r:id="rId3"/>
              </a:rPr>
              <a:t>www.dawliatraining.com</a:t>
            </a:r>
            <a:r>
              <a:rPr lang="en-US" sz="1200" spc="190" dirty="0"/>
              <a:t> </a:t>
            </a:r>
          </a:p>
        </p:txBody>
      </p:sp>
    </p:spTree>
    <p:extLst>
      <p:ext uri="{BB962C8B-B14F-4D97-AF65-F5344CB8AC3E}">
        <p14:creationId xmlns:p14="http://schemas.microsoft.com/office/powerpoint/2010/main" val="1167092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anim calcmode="lin" valueType="num">
                                      <p:cBhvr>
                                        <p:cTn id="8" dur="2000" fill="hold"/>
                                        <p:tgtEl>
                                          <p:spTgt spid="35"/>
                                        </p:tgtEl>
                                        <p:attrNameLst>
                                          <p:attrName>ppt_w</p:attrName>
                                        </p:attrNameLst>
                                      </p:cBhvr>
                                      <p:tavLst>
                                        <p:tav tm="0" fmla="#ppt_w*sin(2.5*pi*$)">
                                          <p:val>
                                            <p:fltVal val="0"/>
                                          </p:val>
                                        </p:tav>
                                        <p:tav tm="100000">
                                          <p:val>
                                            <p:fltVal val="1"/>
                                          </p:val>
                                        </p:tav>
                                      </p:tavLst>
                                    </p:anim>
                                    <p:anim calcmode="lin" valueType="num">
                                      <p:cBhvr>
                                        <p:cTn id="9" dur="2000" fill="hold"/>
                                        <p:tgtEl>
                                          <p:spTgt spid="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8774</TotalTime>
  <Words>6007</Words>
  <Application>Microsoft Office PowerPoint</Application>
  <PresentationFormat>شاشة عريضة</PresentationFormat>
  <Paragraphs>948</Paragraphs>
  <Slides>91</Slides>
  <Notes>46</Notes>
  <HiddenSlides>0</HiddenSlides>
  <MMClips>0</MMClips>
  <ScaleCrop>false</ScaleCrop>
  <HeadingPairs>
    <vt:vector size="6" baseType="variant">
      <vt:variant>
        <vt:lpstr>الخطوط المستخدمة</vt:lpstr>
      </vt:variant>
      <vt:variant>
        <vt:i4>13</vt:i4>
      </vt:variant>
      <vt:variant>
        <vt:lpstr>نسق</vt:lpstr>
      </vt:variant>
      <vt:variant>
        <vt:i4>1</vt:i4>
      </vt:variant>
      <vt:variant>
        <vt:lpstr>عناوين الشرائح</vt:lpstr>
      </vt:variant>
      <vt:variant>
        <vt:i4>91</vt:i4>
      </vt:variant>
    </vt:vector>
  </HeadingPairs>
  <TitlesOfParts>
    <vt:vector size="105" baseType="lpstr">
      <vt:lpstr>Arial</vt:lpstr>
      <vt:lpstr>Bahij TheSansArabic Bold</vt:lpstr>
      <vt:lpstr>Bahij TheSansArabic Plain</vt:lpstr>
      <vt:lpstr>Calibri</vt:lpstr>
      <vt:lpstr>Calibri Light</vt:lpstr>
      <vt:lpstr>Cambria</vt:lpstr>
      <vt:lpstr>JF Flat</vt:lpstr>
      <vt:lpstr>JF Flat Bold</vt:lpstr>
      <vt:lpstr>Lato Light</vt:lpstr>
      <vt:lpstr>Lato Medium</vt:lpstr>
      <vt:lpstr>Symbol</vt:lpstr>
      <vt:lpstr>Times New Roman</vt:lpstr>
      <vt:lpstr>Wingdings</vt: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Almohandes.Computer</dc:creator>
  <cp:lastModifiedBy>Dawlia Training</cp:lastModifiedBy>
  <cp:revision>111</cp:revision>
  <dcterms:created xsi:type="dcterms:W3CDTF">2024-12-12T19:06:02Z</dcterms:created>
  <dcterms:modified xsi:type="dcterms:W3CDTF">2026-07-12T20:18:32Z</dcterms:modified>
</cp:coreProperties>
</file>